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6" r:id="rId3"/>
  </p:sldMasterIdLst>
  <p:notesMasterIdLst>
    <p:notesMasterId r:id="rId95"/>
  </p:notesMasterIdLst>
  <p:sldIdLst>
    <p:sldId id="301" r:id="rId4"/>
    <p:sldId id="432" r:id="rId5"/>
    <p:sldId id="433" r:id="rId6"/>
    <p:sldId id="354" r:id="rId7"/>
    <p:sldId id="355" r:id="rId8"/>
    <p:sldId id="356" r:id="rId9"/>
    <p:sldId id="357" r:id="rId10"/>
    <p:sldId id="358" r:id="rId11"/>
    <p:sldId id="359" r:id="rId12"/>
    <p:sldId id="360" r:id="rId13"/>
    <p:sldId id="361" r:id="rId14"/>
    <p:sldId id="362" r:id="rId15"/>
    <p:sldId id="386" r:id="rId16"/>
    <p:sldId id="387" r:id="rId17"/>
    <p:sldId id="434" r:id="rId18"/>
    <p:sldId id="435" r:id="rId19"/>
    <p:sldId id="436" r:id="rId20"/>
    <p:sldId id="437" r:id="rId21"/>
    <p:sldId id="438" r:id="rId22"/>
    <p:sldId id="439"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8" r:id="rId42"/>
    <p:sldId id="459" r:id="rId43"/>
    <p:sldId id="460" r:id="rId44"/>
    <p:sldId id="461" r:id="rId45"/>
    <p:sldId id="462" r:id="rId46"/>
    <p:sldId id="463" r:id="rId47"/>
    <p:sldId id="464" r:id="rId48"/>
    <p:sldId id="465" r:id="rId49"/>
    <p:sldId id="466" r:id="rId50"/>
    <p:sldId id="467" r:id="rId51"/>
    <p:sldId id="468" r:id="rId52"/>
    <p:sldId id="469" r:id="rId53"/>
    <p:sldId id="470" r:id="rId54"/>
    <p:sldId id="471" r:id="rId55"/>
    <p:sldId id="472" r:id="rId56"/>
    <p:sldId id="473" r:id="rId57"/>
    <p:sldId id="474" r:id="rId58"/>
    <p:sldId id="475" r:id="rId59"/>
    <p:sldId id="476" r:id="rId60"/>
    <p:sldId id="477" r:id="rId61"/>
    <p:sldId id="478" r:id="rId62"/>
    <p:sldId id="479" r:id="rId63"/>
    <p:sldId id="480" r:id="rId64"/>
    <p:sldId id="481" r:id="rId65"/>
    <p:sldId id="482" r:id="rId66"/>
    <p:sldId id="483" r:id="rId67"/>
    <p:sldId id="484" r:id="rId68"/>
    <p:sldId id="485" r:id="rId69"/>
    <p:sldId id="486" r:id="rId70"/>
    <p:sldId id="487" r:id="rId71"/>
    <p:sldId id="498" r:id="rId72"/>
    <p:sldId id="499" r:id="rId73"/>
    <p:sldId id="542" r:id="rId74"/>
    <p:sldId id="543" r:id="rId75"/>
    <p:sldId id="544" r:id="rId76"/>
    <p:sldId id="545" r:id="rId77"/>
    <p:sldId id="546" r:id="rId78"/>
    <p:sldId id="547" r:id="rId79"/>
    <p:sldId id="548" r:id="rId80"/>
    <p:sldId id="549" r:id="rId81"/>
    <p:sldId id="550" r:id="rId82"/>
    <p:sldId id="551" r:id="rId83"/>
    <p:sldId id="552" r:id="rId84"/>
    <p:sldId id="488" r:id="rId85"/>
    <p:sldId id="489" r:id="rId86"/>
    <p:sldId id="490" r:id="rId87"/>
    <p:sldId id="491" r:id="rId88"/>
    <p:sldId id="492" r:id="rId89"/>
    <p:sldId id="493" r:id="rId90"/>
    <p:sldId id="494" r:id="rId91"/>
    <p:sldId id="495" r:id="rId92"/>
    <p:sldId id="496" r:id="rId93"/>
    <p:sldId id="497"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94327-4D52-45BB-981D-E882642C3DF0}">
          <p14:sldIdLst>
            <p14:sldId id="301"/>
            <p14:sldId id="432"/>
            <p14:sldId id="433"/>
            <p14:sldId id="354"/>
            <p14:sldId id="355"/>
            <p14:sldId id="356"/>
            <p14:sldId id="357"/>
            <p14:sldId id="358"/>
            <p14:sldId id="359"/>
            <p14:sldId id="360"/>
            <p14:sldId id="361"/>
            <p14:sldId id="362"/>
            <p14:sldId id="386"/>
            <p14:sldId id="387"/>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98"/>
            <p14:sldId id="499"/>
            <p14:sldId id="542"/>
            <p14:sldId id="543"/>
            <p14:sldId id="544"/>
            <p14:sldId id="545"/>
            <p14:sldId id="546"/>
            <p14:sldId id="547"/>
            <p14:sldId id="548"/>
            <p14:sldId id="549"/>
            <p14:sldId id="550"/>
            <p14:sldId id="551"/>
            <p14:sldId id="552"/>
            <p14:sldId id="488"/>
            <p14:sldId id="489"/>
            <p14:sldId id="490"/>
            <p14:sldId id="491"/>
            <p14:sldId id="492"/>
            <p14:sldId id="493"/>
            <p14:sldId id="494"/>
            <p14:sldId id="495"/>
            <p14:sldId id="496"/>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1014" autoAdjust="0"/>
  </p:normalViewPr>
  <p:slideViewPr>
    <p:cSldViewPr>
      <p:cViewPr varScale="1">
        <p:scale>
          <a:sx n="87" d="100"/>
          <a:sy n="87" d="100"/>
        </p:scale>
        <p:origin x="1752"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107F47-C2C0-4BCB-9AD3-AE04CE4CAA2F}" type="datetimeFigureOut">
              <a:rPr lang="en-US" smtClean="0"/>
              <a:t>11/28/20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35028E-47DD-4B58-8D43-F65505D0BCB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7687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8C3DD07-3CFE-45F1-BFEB-9AAB8BAA5C6E}" type="slidenum">
              <a:rPr lang="en-US" altLang="en-US"/>
              <a:pPr eaLnBrk="1" hangingPunct="1"/>
              <a:t>19</a:t>
            </a:fld>
            <a:endParaRPr lang="en-US" alt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Picture of sampling breakdown</a:t>
            </a:r>
          </a:p>
        </p:txBody>
      </p:sp>
    </p:spTree>
    <p:extLst>
      <p:ext uri="{BB962C8B-B14F-4D97-AF65-F5344CB8AC3E}">
        <p14:creationId xmlns:p14="http://schemas.microsoft.com/office/powerpoint/2010/main" val="127956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C022419-8AAC-45B5-8A80-05F982A4F7BD}" type="slidenum">
              <a:rPr lang="ar-SA" altLang="en-US"/>
              <a:pPr eaLnBrk="1" hangingPunct="1"/>
              <a:t>23</a:t>
            </a:fld>
            <a:endParaRPr lang="ru-RU" alt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9825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C5FF89-AF13-43BE-95F1-8D434DDFE39E}" type="slidenum">
              <a:rPr lang="ar-SA" altLang="en-US"/>
              <a:pPr eaLnBrk="1" hangingPunct="1"/>
              <a:t>25</a:t>
            </a:fld>
            <a:endParaRPr lang="ru-RU" alt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94552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404DD87-842B-4E16-8985-6364CBEFABC7}" type="slidenum">
              <a:rPr lang="ar-SA" altLang="en-US"/>
              <a:pPr eaLnBrk="1" hangingPunct="1"/>
              <a:t>39</a:t>
            </a:fld>
            <a:endParaRPr lang="ru-RU"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5484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Discrete</a:t>
            </a:r>
            <a:r>
              <a:rPr lang="en-US" baseline="0" dirty="0"/>
              <a:t> or whole numbers</a:t>
            </a:r>
          </a:p>
          <a:p>
            <a:r>
              <a:rPr lang="en-US" baseline="0" dirty="0"/>
              <a:t>Continuous or fractional numbers</a:t>
            </a:r>
            <a:endParaRPr lang="en-US" dirty="0"/>
          </a:p>
        </p:txBody>
      </p:sp>
      <p:sp>
        <p:nvSpPr>
          <p:cNvPr id="4" name="Slide Number Placeholder 3"/>
          <p:cNvSpPr>
            <a:spLocks noGrp="1"/>
          </p:cNvSpPr>
          <p:nvPr>
            <p:ph type="sldNum" sz="quarter" idx="10"/>
          </p:nvPr>
        </p:nvSpPr>
        <p:spPr/>
        <p:txBody>
          <a:bodyPr/>
          <a:lstStyle/>
          <a:p>
            <a:fld id="{176F9717-DCC7-4A03-88B2-85AD6DB74899}" type="slidenum">
              <a:rPr lang="en-US" smtClean="0"/>
              <a:t>50</a:t>
            </a:fld>
            <a:endParaRPr lang="en-US"/>
          </a:p>
        </p:txBody>
      </p:sp>
    </p:spTree>
    <p:extLst>
      <p:ext uri="{BB962C8B-B14F-4D97-AF65-F5344CB8AC3E}">
        <p14:creationId xmlns:p14="http://schemas.microsoft.com/office/powerpoint/2010/main" val="1915900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a distance variable and in kilometers and we change it into miles </a:t>
            </a:r>
          </a:p>
          <a:p>
            <a:r>
              <a:rPr lang="en-US" dirty="0"/>
              <a:t>Gradient descent converges faster when</a:t>
            </a:r>
            <a:r>
              <a:rPr lang="en-US" baseline="0" dirty="0"/>
              <a:t> all the variables are in the similar scale</a:t>
            </a:r>
          </a:p>
          <a:p>
            <a:r>
              <a:rPr lang="en-US" baseline="0" dirty="0"/>
              <a:t>Feature scaling helps decrease the time of finding support vectors </a:t>
            </a:r>
          </a:p>
          <a:p>
            <a:r>
              <a:rPr lang="en-US" baseline="0" dirty="0"/>
              <a:t>Euclidian distances are sensitive to feature magnitude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distance-based methods, normalization helps prevent attributes with initially large ranges (e.g., income) from out-weighing attributes with initially smaller ranges (e.g., binary attributes).</a:t>
            </a:r>
          </a:p>
          <a:p>
            <a:endParaRPr lang="en-US" dirty="0"/>
          </a:p>
        </p:txBody>
      </p:sp>
      <p:sp>
        <p:nvSpPr>
          <p:cNvPr id="4" name="Slide Number Placeholder 3"/>
          <p:cNvSpPr>
            <a:spLocks noGrp="1"/>
          </p:cNvSpPr>
          <p:nvPr>
            <p:ph type="sldNum" sz="quarter" idx="10"/>
          </p:nvPr>
        </p:nvSpPr>
        <p:spPr/>
        <p:txBody>
          <a:bodyPr/>
          <a:lstStyle/>
          <a:p>
            <a:fld id="{1B8A9A50-6AEC-4095-AD61-AC33EFB90531}" type="slidenum">
              <a:rPr lang="en-US" smtClean="0"/>
              <a:t>51</a:t>
            </a:fld>
            <a:endParaRPr lang="en-US"/>
          </a:p>
        </p:txBody>
      </p:sp>
    </p:spTree>
    <p:extLst>
      <p:ext uri="{BB962C8B-B14F-4D97-AF65-F5344CB8AC3E}">
        <p14:creationId xmlns:p14="http://schemas.microsoft.com/office/powerpoint/2010/main" val="435900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feature of the recommender might predict how much a user will enjoy a particular song. Since the data contains actual listen counts, should that be the target of the prediction? </a:t>
            </a:r>
          </a:p>
          <a:p>
            <a:r>
              <a:rPr lang="en-US" dirty="0"/>
              <a:t>This would be the right thing to do if a large listen count means the user really likes the song and a low listen count means they’re not interested in it. How‐ ever, the data shows that while 99% of the listen counts are 24 or lower, there are also some listen counts in the thousands, with the maximum being 9,667.</a:t>
            </a:r>
          </a:p>
          <a:p>
            <a:r>
              <a:rPr lang="en-US" dirty="0"/>
              <a:t>A more robust representation of user preference is to </a:t>
            </a:r>
            <a:r>
              <a:rPr lang="en-US" dirty="0" err="1"/>
              <a:t>binarize</a:t>
            </a:r>
            <a:r>
              <a:rPr lang="en-US" dirty="0"/>
              <a:t> the count and clip all counts greater than 1 to 1. In other words, if the user listened to a song at least once, then we count it as the user liking the song. This way, the model will not need to spend cycles on predicting the minute differences between the raw counts. The binary target is a simple and robust measure of user preference.</a:t>
            </a:r>
          </a:p>
        </p:txBody>
      </p:sp>
      <p:sp>
        <p:nvSpPr>
          <p:cNvPr id="4" name="Slide Number Placeholder 3"/>
          <p:cNvSpPr>
            <a:spLocks noGrp="1"/>
          </p:cNvSpPr>
          <p:nvPr>
            <p:ph type="sldNum" sz="quarter" idx="10"/>
          </p:nvPr>
        </p:nvSpPr>
        <p:spPr/>
        <p:txBody>
          <a:bodyPr/>
          <a:lstStyle/>
          <a:p>
            <a:fld id="{C0A526DF-0AF1-4C42-A7D8-55EAA11431BE}" type="slidenum">
              <a:rPr lang="en-US" smtClean="0"/>
              <a:t>56</a:t>
            </a:fld>
            <a:endParaRPr lang="en-US"/>
          </a:p>
        </p:txBody>
      </p:sp>
    </p:spTree>
    <p:extLst>
      <p:ext uri="{BB962C8B-B14F-4D97-AF65-F5344CB8AC3E}">
        <p14:creationId xmlns:p14="http://schemas.microsoft.com/office/powerpoint/2010/main" val="4022430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732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98810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9856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1C299F4E-5B97-437F-AF06-4468F4CDCF2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7827" name="Rectangle 2"/>
          <p:cNvSpPr>
            <a:spLocks noGrp="1" noRot="1" noChangeAspect="1" noChangeArrowheads="1" noTextEdit="1"/>
          </p:cNvSpPr>
          <p:nvPr>
            <p:ph type="sldImg"/>
          </p:nvPr>
        </p:nvSpPr>
        <p:spPr>
          <a:xfrm>
            <a:off x="1117600" y="696913"/>
            <a:ext cx="4648200" cy="34861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25531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357188" y="704850"/>
            <a:ext cx="6172200" cy="3471863"/>
          </a:xfrm>
          <a:ln/>
        </p:spPr>
      </p:sp>
      <p:sp>
        <p:nvSpPr>
          <p:cNvPr id="91139"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62156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84333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41345B8-BAEC-4FF2-827C-09295FBEB38A}" type="slidenum">
              <a:rPr lang="en-US" altLang="en-US" sz="1200">
                <a:latin typeface="Times New Roman" panose="02020603050405020304" pitchFamily="18" charset="0"/>
              </a:rPr>
              <a:pPr/>
              <a:t>76</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902681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064D293-B020-4FE8-ADF2-E698D885F5E8}"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xfrm>
            <a:off x="342900" y="696913"/>
            <a:ext cx="6197600" cy="348615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08.09.12 MK: Slide moved here from Ch. 3.  Added examples.</a:t>
            </a:r>
          </a:p>
        </p:txBody>
      </p:sp>
    </p:spTree>
    <p:extLst>
      <p:ext uri="{BB962C8B-B14F-4D97-AF65-F5344CB8AC3E}">
        <p14:creationId xmlns:p14="http://schemas.microsoft.com/office/powerpoint/2010/main" val="3541487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D3DB18E-CB07-46F7-98C7-8A523D6CC2FB}" type="slidenum">
              <a:rPr lang="en-US" altLang="en-US" sz="1200">
                <a:latin typeface="Times New Roman" panose="02020603050405020304" pitchFamily="18" charset="0"/>
              </a:rPr>
              <a:pPr algn="r"/>
              <a:t>78</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xfrm>
            <a:off x="342900" y="696913"/>
            <a:ext cx="6197600" cy="348615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63568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A3DD842-94A4-4A2C-8DA4-BBED29A200B3}" type="slidenum">
              <a:rPr lang="en-US" altLang="en-US" sz="1200">
                <a:latin typeface="Times New Roman" panose="02020603050405020304" pitchFamily="18" charset="0"/>
              </a:rPr>
              <a:pPr/>
              <a:t>79</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xfrm>
            <a:off x="342900" y="696913"/>
            <a:ext cx="61976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64238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BA5A959-1AAC-4D78-8D9C-69FC6BD5EAEA}" type="slidenum">
              <a:rPr lang="en-US" altLang="en-US" sz="1200">
                <a:latin typeface="Times New Roman" panose="02020603050405020304" pitchFamily="18" charset="0"/>
              </a:rPr>
              <a:pPr/>
              <a:t>80</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xfrm>
            <a:off x="342900" y="696913"/>
            <a:ext cx="6197600" cy="348615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23122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62B60E6E-4F9E-43D9-88AC-4310099771A0}" type="slidenum">
              <a:rPr lang="en-US" altLang="en-US" sz="1200">
                <a:latin typeface="Times New Roman" panose="02020603050405020304" pitchFamily="18" charset="0"/>
              </a:rPr>
              <a:pPr algn="r"/>
              <a:t>81</a:t>
            </a:fld>
            <a:endParaRPr lang="en-US" altLang="en-US" sz="12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xfrm>
            <a:off x="346075" y="698500"/>
            <a:ext cx="6192838" cy="3484563"/>
          </a:xfrm>
          <a:ln/>
        </p:spPr>
      </p:sp>
      <p:sp>
        <p:nvSpPr>
          <p:cNvPr id="12902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499901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statistical methods or machine learning algorithms like decision trees can handle discrete attributes only.</a:t>
            </a:r>
          </a:p>
        </p:txBody>
      </p:sp>
      <p:sp>
        <p:nvSpPr>
          <p:cNvPr id="4" name="Slide Number Placeholder 3"/>
          <p:cNvSpPr>
            <a:spLocks noGrp="1"/>
          </p:cNvSpPr>
          <p:nvPr>
            <p:ph type="sldNum" sz="quarter" idx="10"/>
          </p:nvPr>
        </p:nvSpPr>
        <p:spPr/>
        <p:txBody>
          <a:bodyPr/>
          <a:lstStyle/>
          <a:p>
            <a:fld id="{C0A526DF-0AF1-4C42-A7D8-55EAA11431BE}" type="slidenum">
              <a:rPr lang="en-US" smtClean="0"/>
              <a:t>82</a:t>
            </a:fld>
            <a:endParaRPr lang="en-US"/>
          </a:p>
        </p:txBody>
      </p:sp>
    </p:spTree>
    <p:extLst>
      <p:ext uri="{BB962C8B-B14F-4D97-AF65-F5344CB8AC3E}">
        <p14:creationId xmlns:p14="http://schemas.microsoft.com/office/powerpoint/2010/main" val="2697970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gn="just">
              <a:buFontTx/>
              <a:buNone/>
            </a:pPr>
            <a:r>
              <a:rPr lang="en-US" dirty="0">
                <a:solidFill>
                  <a:srgbClr val="FF0000"/>
                </a:solidFill>
                <a:latin typeface="Helvetica" panose="020B0604020202020204" pitchFamily="34" charset="0"/>
                <a:cs typeface="Helvetica" panose="020B0604020202020204" pitchFamily="34" charset="0"/>
              </a:rPr>
              <a:t>With or without taking class information</a:t>
            </a:r>
            <a:r>
              <a:rPr lang="en-US" dirty="0">
                <a:latin typeface="Helvetica" panose="020B0604020202020204" pitchFamily="34" charset="0"/>
                <a:cs typeface="Helvetica" panose="020B0604020202020204" pitchFamily="34" charset="0"/>
              </a:rPr>
              <a:t> (Supervised / Unsupervised)</a:t>
            </a:r>
          </a:p>
          <a:p>
            <a:pPr marL="457200" lvl="1" indent="0" algn="just">
              <a:buFontTx/>
              <a:buNone/>
            </a:pPr>
            <a:r>
              <a:rPr lang="en-US" dirty="0">
                <a:solidFill>
                  <a:srgbClr val="FF0000"/>
                </a:solidFill>
                <a:latin typeface="Helvetica" panose="020B0604020202020204" pitchFamily="34" charset="0"/>
                <a:cs typeface="Helvetica" panose="020B0604020202020204" pitchFamily="34" charset="0"/>
              </a:rPr>
              <a:t>Number of variables used </a:t>
            </a:r>
            <a:r>
              <a:rPr lang="en-US" dirty="0">
                <a:latin typeface="Helvetica" panose="020B0604020202020204" pitchFamily="34" charset="0"/>
                <a:cs typeface="Helvetica" panose="020B0604020202020204" pitchFamily="34" charset="0"/>
              </a:rPr>
              <a:t>(static variable / dynamic variable) </a:t>
            </a:r>
          </a:p>
          <a:p>
            <a:endParaRPr lang="en-US" dirty="0"/>
          </a:p>
        </p:txBody>
      </p:sp>
      <p:sp>
        <p:nvSpPr>
          <p:cNvPr id="4" name="Slide Number Placeholder 3"/>
          <p:cNvSpPr>
            <a:spLocks noGrp="1"/>
          </p:cNvSpPr>
          <p:nvPr>
            <p:ph type="sldNum" sz="quarter" idx="10"/>
          </p:nvPr>
        </p:nvSpPr>
        <p:spPr/>
        <p:txBody>
          <a:bodyPr/>
          <a:lstStyle/>
          <a:p>
            <a:fld id="{C0A526DF-0AF1-4C42-A7D8-55EAA11431BE}" type="slidenum">
              <a:rPr lang="en-US" smtClean="0"/>
              <a:t>83</a:t>
            </a:fld>
            <a:endParaRPr lang="en-US"/>
          </a:p>
        </p:txBody>
      </p:sp>
    </p:spTree>
    <p:extLst>
      <p:ext uri="{BB962C8B-B14F-4D97-AF65-F5344CB8AC3E}">
        <p14:creationId xmlns:p14="http://schemas.microsoft.com/office/powerpoint/2010/main" val="175142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7289EF79-6206-460E-8BDB-3ECBCC873AC9}"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8851" name="Rectangle 2"/>
          <p:cNvSpPr>
            <a:spLocks noGrp="1" noRot="1" noChangeAspect="1" noChangeArrowheads="1" noTextEdit="1"/>
          </p:cNvSpPr>
          <p:nvPr>
            <p:ph type="sldImg"/>
          </p:nvPr>
        </p:nvSpPr>
        <p:spPr>
          <a:xfrm>
            <a:off x="1117600" y="696913"/>
            <a:ext cx="4648200"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37342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Equal width binning : Can be greatly affected by outliers</a:t>
            </a:r>
          </a:p>
        </p:txBody>
      </p:sp>
      <p:sp>
        <p:nvSpPr>
          <p:cNvPr id="4" name="Slide Number Placeholder 3"/>
          <p:cNvSpPr>
            <a:spLocks noGrp="1"/>
          </p:cNvSpPr>
          <p:nvPr>
            <p:ph type="sldNum" sz="quarter" idx="10"/>
          </p:nvPr>
        </p:nvSpPr>
        <p:spPr/>
        <p:txBody>
          <a:bodyPr/>
          <a:lstStyle/>
          <a:p>
            <a:fld id="{C0A526DF-0AF1-4C42-A7D8-55EAA11431BE}" type="slidenum">
              <a:rPr lang="en-US" smtClean="0"/>
              <a:t>85</a:t>
            </a:fld>
            <a:endParaRPr lang="en-US"/>
          </a:p>
        </p:txBody>
      </p:sp>
    </p:spTree>
    <p:extLst>
      <p:ext uri="{BB962C8B-B14F-4D97-AF65-F5344CB8AC3E}">
        <p14:creationId xmlns:p14="http://schemas.microsoft.com/office/powerpoint/2010/main" val="847072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007ECC67-6D29-45E0-908E-E76580CB7CD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9875" name="Rectangle 2"/>
          <p:cNvSpPr>
            <a:spLocks noGrp="1" noRot="1" noChangeAspect="1" noChangeArrowheads="1" noTextEdit="1"/>
          </p:cNvSpPr>
          <p:nvPr>
            <p:ph type="sldImg"/>
          </p:nvPr>
        </p:nvSpPr>
        <p:spPr>
          <a:xfrm>
            <a:off x="1117600" y="696913"/>
            <a:ext cx="4648200" cy="34861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9230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2D0988D0-9151-4160-A81E-9BFB923B31DD}"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80899" name="Rectangle 2"/>
          <p:cNvSpPr>
            <a:spLocks noGrp="1" noRot="1" noChangeAspect="1" noChangeArrowheads="1" noTextEdit="1"/>
          </p:cNvSpPr>
          <p:nvPr>
            <p:ph type="sldImg"/>
          </p:nvPr>
        </p:nvSpPr>
        <p:spPr>
          <a:xfrm>
            <a:off x="1117600" y="696913"/>
            <a:ext cx="4648200" cy="34861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27522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1C150328-94E9-440A-89CB-700ED713048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81923" name="Rectangle 2"/>
          <p:cNvSpPr>
            <a:spLocks noGrp="1" noRot="1" noChangeAspect="1" noChangeArrowheads="1" noTextEdit="1"/>
          </p:cNvSpPr>
          <p:nvPr>
            <p:ph type="sldImg"/>
          </p:nvPr>
        </p:nvSpPr>
        <p:spPr>
          <a:xfrm>
            <a:off x="1117600" y="696913"/>
            <a:ext cx="4648200" cy="34861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Enrich using data integration research!!</a:t>
            </a:r>
          </a:p>
        </p:txBody>
      </p:sp>
    </p:spTree>
    <p:extLst>
      <p:ext uri="{BB962C8B-B14F-4D97-AF65-F5344CB8AC3E}">
        <p14:creationId xmlns:p14="http://schemas.microsoft.com/office/powerpoint/2010/main" val="1981653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0E62807D-1898-45E7-8B55-25B83AAC176D}"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82947" name="Rectangle 2"/>
          <p:cNvSpPr>
            <a:spLocks noGrp="1" noRot="1" noChangeAspect="1" noChangeArrowheads="1" noTextEdit="1"/>
          </p:cNvSpPr>
          <p:nvPr>
            <p:ph type="sldImg"/>
          </p:nvPr>
        </p:nvSpPr>
        <p:spPr>
          <a:xfrm>
            <a:off x="1117600" y="696913"/>
            <a:ext cx="4648200" cy="34861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68615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1FAD583-48A5-48EB-AC71-B54BFACD048E}" type="slidenum">
              <a:rPr lang="en-US" altLang="en-US" sz="1200">
                <a:latin typeface="Times New Roman" panose="02020603050405020304" pitchFamily="18" charset="0"/>
              </a:rPr>
              <a:pPr/>
              <a:t>13</a:t>
            </a:fld>
            <a:endParaRPr lang="en-US" altLang="en-US" sz="12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xfrm>
            <a:off x="1117600" y="696913"/>
            <a:ext cx="4648200" cy="34861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Should ask students to do some survey on data integration.  -JH</a:t>
            </a:r>
          </a:p>
        </p:txBody>
      </p:sp>
    </p:spTree>
    <p:extLst>
      <p:ext uri="{BB962C8B-B14F-4D97-AF65-F5344CB8AC3E}">
        <p14:creationId xmlns:p14="http://schemas.microsoft.com/office/powerpoint/2010/main" val="3995184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5D9FC57-ECF3-417A-A1D1-484A76EDB6D1}" type="slidenum">
              <a:rPr lang="en-US" altLang="en-US" sz="1200">
                <a:latin typeface="Times New Roman" panose="02020603050405020304" pitchFamily="18" charset="0"/>
              </a:rPr>
              <a:pPr/>
              <a:t>14</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1117600" y="696913"/>
            <a:ext cx="46482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86632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7E6B7A1-1A60-4CB5-83B3-0CE236199703}" type="datetimeFigureOut">
              <a:rPr lang="en-US" smtClean="0"/>
              <a:t>11/28/20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1093409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nvGrpSpPr>
          <p:cNvPr id="9" name="Group 11"/>
          <p:cNvGrpSpPr>
            <a:grpSpLocks/>
          </p:cNvGrpSpPr>
          <p:nvPr userDrawn="1"/>
        </p:nvGrpSpPr>
        <p:grpSpPr bwMode="auto">
          <a:xfrm>
            <a:off x="6858000" y="762001"/>
            <a:ext cx="2209800" cy="651821"/>
            <a:chOff x="76200" y="2209800"/>
            <a:chExt cx="2209800" cy="651821"/>
          </a:xfrm>
        </p:grpSpPr>
        <p:sp>
          <p:nvSpPr>
            <p:cNvPr id="10" name="TextBox 9"/>
            <p:cNvSpPr txBox="1"/>
            <p:nvPr userDrawn="1"/>
          </p:nvSpPr>
          <p:spPr>
            <a:xfrm>
              <a:off x="76200" y="2209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prstClr val="white"/>
                  </a:solidFill>
                  <a:latin typeface="Arial"/>
                  <a:ea typeface="+mn-ea"/>
                  <a:cs typeface="Arial"/>
                </a:rPr>
                <a:t>BITS</a:t>
              </a:r>
              <a:r>
                <a:rPr lang="en-US" sz="2175" spc="-113" dirty="0">
                  <a:solidFill>
                    <a:prstClr val="white"/>
                  </a:solidFill>
                  <a:latin typeface="Arial"/>
                  <a:ea typeface="+mn-ea"/>
                  <a:cs typeface="Arial"/>
                </a:rPr>
                <a:t> Pilani</a:t>
              </a:r>
            </a:p>
          </p:txBody>
        </p:sp>
        <p:sp>
          <p:nvSpPr>
            <p:cNvPr id="11" name="TextBox 10"/>
            <p:cNvSpPr txBox="1"/>
            <p:nvPr userDrawn="1"/>
          </p:nvSpPr>
          <p:spPr>
            <a:xfrm>
              <a:off x="228600" y="2665413"/>
              <a:ext cx="1905000" cy="196208"/>
            </a:xfrm>
            <a:prstGeom prst="rect">
              <a:avLst/>
            </a:prstGeom>
            <a:noFill/>
          </p:spPr>
          <p:txBody>
            <a:bodyPr>
              <a:spAutoFit/>
            </a:bodyPr>
            <a:lstStyle/>
            <a:p>
              <a:pPr algn="ctr" eaLnBrk="1" fontAlgn="auto" hangingPunct="1">
                <a:spcBef>
                  <a:spcPts val="0"/>
                </a:spcBef>
                <a:spcAft>
                  <a:spcPts val="0"/>
                </a:spcAft>
                <a:defRPr/>
              </a:pPr>
              <a:r>
                <a:rPr lang="en-US" sz="675" spc="-113" dirty="0">
                  <a:solidFill>
                    <a:srgbClr val="FFFFFF"/>
                  </a:solidFill>
                  <a:latin typeface="Arial"/>
                  <a:ea typeface="+mn-ea"/>
                  <a:cs typeface="Arial"/>
                </a:rPr>
                <a:t>Pilani | Dubai | Goa | Hyderabad</a:t>
              </a:r>
            </a:p>
          </p:txBody>
        </p:sp>
      </p:gr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30436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p>
            <a:fld id="{24DC790F-7421-49B5-A335-8A15BB65C9AD}" type="datetime1">
              <a:rPr lang="en-US" smtClean="0"/>
              <a:t>11/28/20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767427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p>
            <a:fld id="{5D1E2D5E-AC7B-4B37-9246-DABB8770DABE}" type="datetime1">
              <a:rPr lang="en-US" smtClean="0"/>
              <a:t>11/28/20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p>
            <a:fld id="{29C7079E-14CB-49E3-8BA8-C540CEA3A588}" type="slidenum">
              <a:rPr lang="en-US" smtClean="0"/>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269046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p>
            <a:fld id="{2E7CC8AB-DA3C-4CB0-8904-60D39B1950B9}" type="datetime1">
              <a:rPr lang="en-US" smtClean="0"/>
              <a:t>11/28/20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98919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p>
            <a:fld id="{6D3843B5-5FC3-457A-8B78-AA42173FD6A0}" type="datetime1">
              <a:rPr lang="en-US" smtClean="0"/>
              <a:t>11/28/20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469607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p>
            <a:fld id="{2D19A4DA-62CB-43A4-9353-73E74A75742A}" type="datetime1">
              <a:rPr lang="en-US" smtClean="0"/>
              <a:t>11/28/20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335259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p>
            <a:fld id="{FE2A3B25-CB58-45A2-92CE-132D94BDC731}" type="datetime1">
              <a:rPr lang="en-US" smtClean="0"/>
              <a:t>11/28/20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85630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p>
            <a:fld id="{EAE2A60D-A378-4388-8F7C-2CE3DBDA5931}" type="datetime1">
              <a:rPr lang="en-US" smtClean="0"/>
              <a:t>11/28/20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879584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p>
            <a:fld id="{24C364BE-BBB4-4250-A714-DA52E34663AC}" type="datetime1">
              <a:rPr lang="en-US" smtClean="0"/>
              <a:t>11/28/20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133621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p>
            <a:fld id="{B07ECB27-79A4-4C4B-A5AA-09D7B8C301AE}" type="datetime1">
              <a:rPr lang="en-US" smtClean="0"/>
              <a:t>11/28/20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7711628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p>
            <a:fld id="{0620B13D-7C50-4893-9B96-D671BAC7961C}" type="datetime1">
              <a:rPr lang="en-US" smtClean="0"/>
              <a:t>11/28/20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855455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p>
            <a:fld id="{FCBAAED9-73BB-43FB-BE57-5F116564B6DB}" type="datetime1">
              <a:rPr lang="en-US" smtClean="0"/>
              <a:t>11/28/20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02655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lvl1pPr marL="0" indent="0">
              <a:buNone/>
              <a:defRPr sz="794" b="1" cap="all" baseline="0">
                <a:solidFill>
                  <a:srgbClr val="EB8024"/>
                </a:solidFill>
                <a:latin typeface="+mj-lt"/>
                <a:cs typeface="BentonSans Book"/>
              </a:defRPr>
            </a:lvl1pPr>
          </a:lstStyle>
          <a:p>
            <a:pPr lvl="0"/>
            <a:r>
              <a:rPr lang="en-US" dirty="0"/>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lvl1pPr marL="0" indent="0">
              <a:buNone/>
              <a:defRPr sz="1588" baseline="0">
                <a:latin typeface="+mj-lt"/>
              </a:defRPr>
            </a:lvl1pPr>
            <a:lvl2pPr>
              <a:defRPr sz="1588"/>
            </a:lvl2pPr>
            <a:lvl3pPr>
              <a:defRPr sz="1588"/>
            </a:lvl3pPr>
            <a:lvl4pPr>
              <a:defRPr sz="1588"/>
            </a:lvl4pPr>
            <a:lvl5pPr>
              <a:defRPr sz="1588"/>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dirty="0">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lvl1pPr marL="151198" indent="-151198">
              <a:buClr>
                <a:srgbClr val="EB8024"/>
              </a:buClr>
              <a:buFont typeface="Arial"/>
              <a:buChar char="•"/>
              <a:defRPr sz="899">
                <a:latin typeface="Georgia"/>
                <a:cs typeface="Georgia"/>
              </a:defRPr>
            </a:lvl1pPr>
            <a:lvl2pPr marL="494080" indent="-151198">
              <a:buClr>
                <a:srgbClr val="EB8024"/>
              </a:buClr>
              <a:buFont typeface="Arial"/>
              <a:buChar char="•"/>
              <a:defRPr sz="899">
                <a:latin typeface="Georgia"/>
                <a:cs typeface="Georgia"/>
              </a:defRPr>
            </a:lvl2pPr>
            <a:lvl3pPr marL="836963" indent="-151198">
              <a:buClr>
                <a:srgbClr val="EB8024"/>
              </a:buClr>
              <a:buFont typeface="Arial"/>
              <a:buChar char="•"/>
              <a:defRPr sz="899">
                <a:latin typeface="Georgia"/>
                <a:cs typeface="Georgia"/>
              </a:defRPr>
            </a:lvl3pPr>
            <a:lvl4pPr marL="1179845" indent="-151198">
              <a:buClr>
                <a:srgbClr val="EB8024"/>
              </a:buClr>
              <a:buFont typeface="Arial"/>
              <a:buChar char="•"/>
              <a:defRPr sz="899">
                <a:latin typeface="Georgia"/>
                <a:cs typeface="Georgia"/>
              </a:defRPr>
            </a:lvl4pPr>
            <a:lvl5pPr marL="1522728" indent="-151198">
              <a:buClr>
                <a:srgbClr val="EB8024"/>
              </a:buClr>
              <a:buFont typeface="Arial"/>
              <a:buChar char="•"/>
              <a:defRPr sz="899">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p>
            <a:pPr lvl="0">
              <a:defRPr sz="2400">
                <a:solidFill>
                  <a:srgbClr val="F2AC00"/>
                </a:solidFill>
              </a:defRPr>
            </a:pPr>
            <a:endParaRPr sz="1270" dirty="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dirty="0"/>
          </a:p>
        </p:txBody>
      </p:sp>
    </p:spTree>
    <p:extLst>
      <p:ext uri="{BB962C8B-B14F-4D97-AF65-F5344CB8AC3E}">
        <p14:creationId xmlns:p14="http://schemas.microsoft.com/office/powerpoint/2010/main" val="2128320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E360EB9-5FBF-4E1A-9216-A25F9898D720}" type="datetimeFigureOut">
              <a:rPr lang="en-US" smtClean="0"/>
              <a:t>11/28/20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1467346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solidFill>
                <a:prstClr val="white"/>
              </a:solidFill>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userDrawn="1"/>
        </p:nvGrpSpPr>
        <p:grpSpPr bwMode="auto">
          <a:xfrm>
            <a:off x="-76200" y="5257801"/>
            <a:ext cx="22098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prstClr val="white"/>
                  </a:solidFill>
                  <a:latin typeface="Arial"/>
                  <a:ea typeface="+mn-ea"/>
                  <a:cs typeface="Arial"/>
                </a:rPr>
                <a:t>BITS</a:t>
              </a:r>
              <a:r>
                <a:rPr lang="en-US" sz="2175" spc="-113" dirty="0">
                  <a:solidFill>
                    <a:prstClr val="white"/>
                  </a:solidFill>
                  <a:latin typeface="Arial"/>
                  <a:ea typeface="+mn-ea"/>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eaLnBrk="1" fontAlgn="auto" hangingPunct="1">
                <a:spcBef>
                  <a:spcPts val="0"/>
                </a:spcBef>
                <a:spcAft>
                  <a:spcPts val="0"/>
                </a:spcAft>
                <a:defRPr/>
              </a:pPr>
              <a:r>
                <a:rPr lang="en-US" sz="675" spc="-113" dirty="0">
                  <a:solidFill>
                    <a:srgbClr val="FFFFFF"/>
                  </a:solidFill>
                  <a:latin typeface="Arial"/>
                  <a:ea typeface="+mn-ea"/>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515374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nvGrpSpPr>
          <p:cNvPr id="9" name="Group 11"/>
          <p:cNvGrpSpPr>
            <a:grpSpLocks/>
          </p:cNvGrpSpPr>
          <p:nvPr userDrawn="1"/>
        </p:nvGrpSpPr>
        <p:grpSpPr bwMode="auto">
          <a:xfrm>
            <a:off x="6858000" y="762001"/>
            <a:ext cx="2209800" cy="651821"/>
            <a:chOff x="76200" y="2209800"/>
            <a:chExt cx="2209800" cy="651821"/>
          </a:xfrm>
        </p:grpSpPr>
        <p:sp>
          <p:nvSpPr>
            <p:cNvPr id="10" name="TextBox 9"/>
            <p:cNvSpPr txBox="1"/>
            <p:nvPr userDrawn="1"/>
          </p:nvSpPr>
          <p:spPr>
            <a:xfrm>
              <a:off x="76200" y="2209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prstClr val="white"/>
                  </a:solidFill>
                  <a:latin typeface="Arial"/>
                  <a:ea typeface="+mn-ea"/>
                  <a:cs typeface="Arial"/>
                </a:rPr>
                <a:t>BITS</a:t>
              </a:r>
              <a:r>
                <a:rPr lang="en-US" sz="2175" spc="-113" dirty="0">
                  <a:solidFill>
                    <a:prstClr val="white"/>
                  </a:solidFill>
                  <a:latin typeface="Arial"/>
                  <a:ea typeface="+mn-ea"/>
                  <a:cs typeface="Arial"/>
                </a:rPr>
                <a:t> Pilani</a:t>
              </a:r>
            </a:p>
          </p:txBody>
        </p:sp>
        <p:sp>
          <p:nvSpPr>
            <p:cNvPr id="11" name="TextBox 10"/>
            <p:cNvSpPr txBox="1"/>
            <p:nvPr userDrawn="1"/>
          </p:nvSpPr>
          <p:spPr>
            <a:xfrm>
              <a:off x="228600" y="2665413"/>
              <a:ext cx="1905000" cy="196208"/>
            </a:xfrm>
            <a:prstGeom prst="rect">
              <a:avLst/>
            </a:prstGeom>
            <a:noFill/>
          </p:spPr>
          <p:txBody>
            <a:bodyPr>
              <a:spAutoFit/>
            </a:bodyPr>
            <a:lstStyle/>
            <a:p>
              <a:pPr algn="ctr" eaLnBrk="1" fontAlgn="auto" hangingPunct="1">
                <a:spcBef>
                  <a:spcPts val="0"/>
                </a:spcBef>
                <a:spcAft>
                  <a:spcPts val="0"/>
                </a:spcAft>
                <a:defRPr/>
              </a:pPr>
              <a:r>
                <a:rPr lang="en-US" sz="675" spc="-113" dirty="0">
                  <a:solidFill>
                    <a:srgbClr val="FFFFFF"/>
                  </a:solidFill>
                  <a:latin typeface="Arial"/>
                  <a:ea typeface="+mn-ea"/>
                  <a:cs typeface="Arial"/>
                </a:rPr>
                <a:t>Pilani | Dubai | Goa | Hyderabad</a:t>
              </a:r>
            </a:p>
          </p:txBody>
        </p:sp>
      </p:gr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00553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atin typeface="+mn-lt"/>
              </a:defRPr>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5"/>
          <p:cNvSpPr>
            <a:spLocks noGrp="1"/>
          </p:cNvSpPr>
          <p:nvPr userDrawn="1">
            <p:ph type="sldNum" sz="quarter" idx="12"/>
          </p:nvPr>
        </p:nvSpPr>
        <p:spPr>
          <a:xfrm>
            <a:off x="7010400" y="6492877"/>
            <a:ext cx="2133600" cy="365125"/>
          </a:xfrm>
        </p:spPr>
        <p:txBody>
          <a:bodyPr/>
          <a:lstStyle/>
          <a:p>
            <a:pPr>
              <a:defRPr/>
            </a:pPr>
            <a:fld id="{649AB6AE-DC6C-4C19-AD98-A8BE141DCE93}" type="slidenum">
              <a:rPr lang="en-US">
                <a:solidFill>
                  <a:prstClr val="black">
                    <a:tint val="75000"/>
                  </a:prstClr>
                </a:solidFill>
              </a:rPr>
              <a:pPr>
                <a:defRPr/>
              </a:pPr>
              <a:t>‹#›</a:t>
            </a:fld>
            <a:endParaRPr lang="en-US" sz="1050">
              <a:solidFill>
                <a:prstClr val="black">
                  <a:tint val="75000"/>
                </a:prstClr>
              </a:solidFill>
            </a:endParaRPr>
          </a:p>
        </p:txBody>
      </p:sp>
      <p:sp>
        <p:nvSpPr>
          <p:cNvPr id="9" name="Slide Number Placeholder 5"/>
          <p:cNvSpPr txBox="1">
            <a:spLocks/>
          </p:cNvSpPr>
          <p:nvPr userDrawn="1"/>
        </p:nvSpPr>
        <p:spPr>
          <a:xfrm>
            <a:off x="2771800" y="6307676"/>
            <a:ext cx="3672408" cy="332656"/>
          </a:xfrm>
          <a:prstGeom prst="rect">
            <a:avLst/>
          </a:prstGeom>
        </p:spPr>
        <p:txBody>
          <a:bodyPr vert="horz" lIns="68580" tIns="34290" rIns="68580" bIns="34290" rtlCol="0" anchor="ctr"/>
          <a:lstStyle/>
          <a:p>
            <a:pPr algn="ctr" eaLnBrk="1" fontAlgn="auto" hangingPunct="1">
              <a:spcBef>
                <a:spcPts val="0"/>
              </a:spcBef>
              <a:spcAft>
                <a:spcPts val="0"/>
              </a:spcAft>
              <a:defRPr/>
            </a:pPr>
            <a:r>
              <a:rPr lang="en-US" sz="900" dirty="0">
                <a:solidFill>
                  <a:prstClr val="black">
                    <a:tint val="75000"/>
                  </a:prstClr>
                </a:solidFill>
                <a:latin typeface="Calibri"/>
                <a:ea typeface="+mn-ea"/>
              </a:rPr>
              <a:t>Data Mining</a:t>
            </a:r>
            <a:endParaRPr lang="en-US" sz="1050" dirty="0">
              <a:solidFill>
                <a:prstClr val="black">
                  <a:tint val="75000"/>
                </a:prstClr>
              </a:solidFill>
              <a:latin typeface="Calibri"/>
              <a:ea typeface="+mn-ea"/>
            </a:endParaRPr>
          </a:p>
        </p:txBody>
      </p:sp>
      <p:pic>
        <p:nvPicPr>
          <p:cNvPr id="10" name="Picture 9"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22"/>
          <p:cNvGrpSpPr>
            <a:grpSpLocks/>
          </p:cNvGrpSpPr>
          <p:nvPr userDrawn="1"/>
        </p:nvGrpSpPr>
        <p:grpSpPr bwMode="auto">
          <a:xfrm>
            <a:off x="0" y="1295400"/>
            <a:ext cx="7010400" cy="46038"/>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sp>
        <p:nvSpPr>
          <p:cNvPr id="15" name="TextBox 14"/>
          <p:cNvSpPr txBox="1">
            <a:spLocks noChangeArrowheads="1"/>
          </p:cNvSpPr>
          <p:nvPr userDrawn="1"/>
        </p:nvSpPr>
        <p:spPr bwMode="auto">
          <a:xfrm>
            <a:off x="3276600" y="6623449"/>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auto" hangingPunct="1">
              <a:spcBef>
                <a:spcPts val="0"/>
              </a:spcBef>
              <a:spcAft>
                <a:spcPts val="0"/>
              </a:spcAft>
              <a:defRPr/>
            </a:pPr>
            <a:r>
              <a:rPr lang="en-US" sz="825" b="1" dirty="0">
                <a:solidFill>
                  <a:srgbClr val="101141"/>
                </a:solidFill>
                <a:ea typeface="+mn-ea"/>
              </a:rPr>
              <a:t>BITS </a:t>
            </a:r>
            <a:r>
              <a:rPr lang="en-US" sz="825" dirty="0" err="1">
                <a:solidFill>
                  <a:srgbClr val="101141"/>
                </a:solidFill>
                <a:ea typeface="+mn-ea"/>
              </a:rPr>
              <a:t>Pilani</a:t>
            </a:r>
            <a:r>
              <a:rPr lang="en-US" sz="825" dirty="0">
                <a:solidFill>
                  <a:srgbClr val="101141"/>
                </a:solidFill>
                <a:ea typeface="+mn-ea"/>
              </a:rPr>
              <a:t>, Deemed to be University under Section 3 of UGC Act, 1956</a:t>
            </a:r>
          </a:p>
        </p:txBody>
      </p:sp>
      <p:grpSp>
        <p:nvGrpSpPr>
          <p:cNvPr id="16" name="Group 18"/>
          <p:cNvGrpSpPr>
            <a:grpSpLocks/>
          </p:cNvGrpSpPr>
          <p:nvPr userDrawn="1"/>
        </p:nvGrpSpPr>
        <p:grpSpPr bwMode="auto">
          <a:xfrm>
            <a:off x="2133600" y="6553200"/>
            <a:ext cx="7010400" cy="46038"/>
            <a:chOff x="1905000" y="6553200"/>
            <a:chExt cx="7010400" cy="45719"/>
          </a:xfrm>
        </p:grpSpPr>
        <p:sp>
          <p:nvSpPr>
            <p:cNvPr id="17" name="Rectangle 1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8" name="Rectangle 1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9" name="Rectangle 1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spTree>
    <p:extLst>
      <p:ext uri="{BB962C8B-B14F-4D97-AF65-F5344CB8AC3E}">
        <p14:creationId xmlns:p14="http://schemas.microsoft.com/office/powerpoint/2010/main" val="3263943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E6B7A1-1A60-4CB5-83B3-0CE236199703}" type="datetimeFigureOut">
              <a:rPr lang="en-US" smtClean="0"/>
              <a:t>11/28/20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60EB9-5FBF-4E1A-9216-A25F9898D720}" type="datetimeFigureOut">
              <a:rPr lang="en-US" smtClean="0"/>
              <a:t>11/28/20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7067590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360EB9-5FBF-4E1A-9216-A25F9898D720}" type="datetimeFigureOut">
              <a:rPr lang="en-US" smtClean="0"/>
              <a:t>11/28/20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8536062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360EB9-5FBF-4E1A-9216-A25F9898D720}" type="datetimeFigureOut">
              <a:rPr lang="en-US" smtClean="0"/>
              <a:t>11/28/20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1852230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360EB9-5FBF-4E1A-9216-A25F9898D720}" type="datetimeFigureOut">
              <a:rPr lang="en-US" smtClean="0"/>
              <a:t>11/28/20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4162747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60EB9-5FBF-4E1A-9216-A25F9898D720}" type="datetimeFigureOut">
              <a:rPr lang="en-US" smtClean="0"/>
              <a:t>11/28/20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312081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360EB9-5FBF-4E1A-9216-A25F9898D720}" type="datetimeFigureOut">
              <a:rPr lang="en-US" smtClean="0"/>
              <a:t>11/28/20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944026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E360EB9-5FBF-4E1A-9216-A25F9898D720}" type="datetimeFigureOut">
              <a:rPr lang="en-US" smtClean="0"/>
              <a:t>11/28/20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2482132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E360EB9-5FBF-4E1A-9216-A25F9898D720}" type="datetimeFigureOut">
              <a:rPr lang="en-US" smtClean="0"/>
              <a:t>11/28/20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40509991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60EB9-5FBF-4E1A-9216-A25F9898D720}" type="datetimeFigureOut">
              <a:rPr lang="en-US" smtClean="0"/>
              <a:t>11/28/20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4123752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60EB9-5FBF-4E1A-9216-A25F9898D720}" type="datetimeFigureOut">
              <a:rPr lang="en-US" smtClean="0"/>
              <a:t>11/28/20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125629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E6B7A1-1A60-4CB5-83B3-0CE236199703}" type="datetimeFigureOut">
              <a:rPr lang="en-US" smtClean="0"/>
              <a:t>11/28/20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ln/>
        </p:spPr>
        <p:txBody>
          <a:bodyPr/>
          <a:lstStyle>
            <a:lvl1pPr>
              <a:defRPr/>
            </a:lvl1pPr>
          </a:lstStyle>
          <a:p>
            <a:fld id="{7527DF60-8E67-4D51-B788-6381842FE9C4}" type="slidenum">
              <a:rPr lang="en-US" altLang="en-US"/>
              <a:pPr/>
              <a:t>‹#›</a:t>
            </a:fld>
            <a:endParaRPr lang="en-US" altLang="en-US"/>
          </a:p>
        </p:txBody>
      </p:sp>
    </p:spTree>
    <p:extLst>
      <p:ext uri="{BB962C8B-B14F-4D97-AF65-F5344CB8AC3E}">
        <p14:creationId xmlns:p14="http://schemas.microsoft.com/office/powerpoint/2010/main" val="2067129996"/>
      </p:ext>
    </p:extLst>
  </p:cSld>
  <p:clrMapOvr>
    <a:masterClrMapping/>
  </p:clrMapOvr>
  <p:transition>
    <p:zo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ln/>
        </p:spPr>
        <p:txBody>
          <a:bodyPr/>
          <a:lstStyle>
            <a:lvl1pPr>
              <a:defRPr/>
            </a:lvl1pPr>
          </a:lstStyle>
          <a:p>
            <a:fld id="{B35EC1F0-819D-423E-952C-4D14151BBD54}" type="slidenum">
              <a:rPr lang="en-US" altLang="en-US"/>
              <a:pPr/>
              <a:t>‹#›</a:t>
            </a:fld>
            <a:endParaRPr lang="en-US" altLang="en-US"/>
          </a:p>
        </p:txBody>
      </p:sp>
    </p:spTree>
    <p:extLst>
      <p:ext uri="{BB962C8B-B14F-4D97-AF65-F5344CB8AC3E}">
        <p14:creationId xmlns:p14="http://schemas.microsoft.com/office/powerpoint/2010/main" val="2905048044"/>
      </p:ext>
    </p:extLst>
  </p:cSld>
  <p:clrMapOvr>
    <a:masterClrMapping/>
  </p:clrMapOvr>
  <p:transition>
    <p:zo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572000" y="1295400"/>
            <a:ext cx="4114800" cy="5181600"/>
          </a:xfrm>
        </p:spPr>
        <p:txBody>
          <a:bodyPr/>
          <a:lstStyle/>
          <a:p>
            <a:pPr lvl="0"/>
            <a:endParaRPr lang="en-US" noProof="0"/>
          </a:p>
        </p:txBody>
      </p:sp>
      <p:sp>
        <p:nvSpPr>
          <p:cNvPr id="5" name="Rectangle 2061"/>
          <p:cNvSpPr>
            <a:spLocks noGrp="1" noChangeArrowheads="1"/>
          </p:cNvSpPr>
          <p:nvPr>
            <p:ph type="sldNum" sz="quarter" idx="10"/>
          </p:nvPr>
        </p:nvSpPr>
        <p:spPr>
          <a:ln/>
        </p:spPr>
        <p:txBody>
          <a:bodyPr/>
          <a:lstStyle>
            <a:lvl1pPr>
              <a:defRPr/>
            </a:lvl1pPr>
          </a:lstStyle>
          <a:p>
            <a:fld id="{46D1484D-D071-4A56-98E1-E99019882447}" type="slidenum">
              <a:rPr lang="en-US" altLang="en-US"/>
              <a:pPr/>
              <a:t>‹#›</a:t>
            </a:fld>
            <a:endParaRPr lang="en-US" altLang="en-US"/>
          </a:p>
        </p:txBody>
      </p:sp>
    </p:spTree>
    <p:extLst>
      <p:ext uri="{BB962C8B-B14F-4D97-AF65-F5344CB8AC3E}">
        <p14:creationId xmlns:p14="http://schemas.microsoft.com/office/powerpoint/2010/main" val="1611972122"/>
      </p:ext>
    </p:extLst>
  </p:cSld>
  <p:clrMapOvr>
    <a:masterClrMapping/>
  </p:clrMapOvr>
  <p:transition>
    <p:zo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687651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9144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685833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85950" y="2550646"/>
            <a:ext cx="7260142"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 y="-447352"/>
            <a:ext cx="8058152" cy="8058153"/>
          </a:xfrm>
          <a:prstGeom prst="rect">
            <a:avLst/>
          </a:prstGeom>
          <a:noFill/>
          <a:ln>
            <a:noFill/>
          </a:ln>
        </p:spPr>
      </p:pic>
      <p:sp>
        <p:nvSpPr>
          <p:cNvPr id="2" name="Title 1"/>
          <p:cNvSpPr>
            <a:spLocks noGrp="1"/>
          </p:cNvSpPr>
          <p:nvPr>
            <p:ph type="ctrTitle" hasCustomPrompt="1"/>
          </p:nvPr>
        </p:nvSpPr>
        <p:spPr>
          <a:xfrm>
            <a:off x="3429001" y="2549770"/>
            <a:ext cx="5498123" cy="1600725"/>
          </a:xfrm>
        </p:spPr>
        <p:txBody>
          <a:bodyPr anchor="ctr">
            <a:normAutofit/>
          </a:bodyPr>
          <a:lstStyle>
            <a:lvl1pPr algn="r">
              <a:defRPr sz="24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4431323" y="4452631"/>
            <a:ext cx="4495800" cy="343327"/>
          </a:xfrm>
        </p:spPr>
        <p:txBody>
          <a:bodyPr anchor="ctr">
            <a:normAutofit/>
          </a:bodyPr>
          <a:lstStyle>
            <a:lvl1pPr marL="0" indent="0" algn="r">
              <a:buNone/>
              <a:defRPr sz="1275" b="1">
                <a:solidFill>
                  <a:srgbClr val="1C1573"/>
                </a:solidFill>
                <a:latin typeface="Helvetica" panose="020B060402020203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392475" y="896876"/>
            <a:ext cx="2322473"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083588" y="4800600"/>
            <a:ext cx="3843536" cy="21336"/>
          </a:xfrm>
          <a:prstGeom prst="rect">
            <a:avLst/>
          </a:prstGeom>
        </p:spPr>
      </p:pic>
      <p:sp>
        <p:nvSpPr>
          <p:cNvPr id="22" name="Text Placeholder 21"/>
          <p:cNvSpPr>
            <a:spLocks noGrp="1"/>
          </p:cNvSpPr>
          <p:nvPr>
            <p:ph type="body" sz="quarter" idx="14"/>
          </p:nvPr>
        </p:nvSpPr>
        <p:spPr>
          <a:xfrm>
            <a:off x="3892060" y="4826978"/>
            <a:ext cx="5035064" cy="1108563"/>
          </a:xfrm>
        </p:spPr>
        <p:txBody>
          <a:bodyPr>
            <a:normAutofit/>
          </a:bodyPr>
          <a:lstStyle>
            <a:lvl1pPr marL="0" indent="0" algn="r">
              <a:spcBef>
                <a:spcPts val="0"/>
              </a:spcBef>
              <a:buNone/>
              <a:defRPr sz="1275">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2968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156864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E6B7A1-1A60-4CB5-83B3-0CE236199703}" type="datetimeFigureOut">
              <a:rPr lang="en-US" smtClean="0"/>
              <a:t>11/28/20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E6B7A1-1A60-4CB5-83B3-0CE236199703}" type="datetimeFigureOut">
              <a:rPr lang="en-US" smtClean="0"/>
              <a:t>11/28/20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6B7A1-1A60-4CB5-83B3-0CE236199703}" type="datetimeFigureOut">
              <a:rPr lang="en-US" smtClean="0"/>
              <a:t>11/28/20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11/28/20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11/28/20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3.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6B7A1-1A60-4CB5-83B3-0CE236199703}" type="datetimeFigureOut">
              <a:rPr lang="en-US" smtClean="0"/>
              <a:t>11/28/20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6DAAC-8ABD-4CAE-AF6B-733F259BCA5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6"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2156B-E58D-4B8D-8888-B311B490C688}" type="datetime1">
              <a:rPr lang="en-US" smtClean="0"/>
              <a:t>11/28/20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C7079E-14CB-49E3-8BA8-C540CEA3A588}" type="slidenum">
              <a:rPr lang="en-US" smtClean="0"/>
              <a:t>‹#›</a:t>
            </a:fld>
            <a:endParaRPr lang="en-US"/>
          </a:p>
        </p:txBody>
      </p:sp>
    </p:spTree>
    <p:extLst>
      <p:ext uri="{BB962C8B-B14F-4D97-AF65-F5344CB8AC3E}">
        <p14:creationId xmlns:p14="http://schemas.microsoft.com/office/powerpoint/2010/main" val="20007993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E360EB9-5FBF-4E1A-9216-A25F9898D720}" type="datetimeFigureOut">
              <a:rPr lang="en-US" smtClean="0"/>
              <a:t>11/28/20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61AFFF-E2F4-402D-873F-F9B1B7CF2EDD}" type="slidenum">
              <a:rPr lang="en-US" smtClean="0"/>
              <a:t>‹#›</a:t>
            </a:fld>
            <a:endParaRPr lang="en-US"/>
          </a:p>
        </p:txBody>
      </p:sp>
    </p:spTree>
    <p:extLst>
      <p:ext uri="{BB962C8B-B14F-4D97-AF65-F5344CB8AC3E}">
        <p14:creationId xmlns:p14="http://schemas.microsoft.com/office/powerpoint/2010/main" val="323441582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5" r:id="rId18"/>
    <p:sldLayoutId id="2147483698" r:id="rId19"/>
    <p:sldLayoutId id="214748369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hyperlink" Target="https://www.questionpro.com/blog/convenience-sampling/" TargetMode="External"/><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hyperlink" Target="https://www.statisticshowto.datasciencecentral.com/snowball-samplin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en.wikipedia.org/wiki/Mutually_exclusive" TargetMode="External"/><Relationship Id="rId2" Type="http://schemas.openxmlformats.org/officeDocument/2006/relationships/hyperlink" Target="https://www.thoughtco.com/purposive-sampling-3026727" TargetMode="External"/><Relationship Id="rId1" Type="http://schemas.openxmlformats.org/officeDocument/2006/relationships/slideLayout" Target="../slideLayouts/slideLayout43.xml"/><Relationship Id="rId6" Type="http://schemas.openxmlformats.org/officeDocument/2006/relationships/hyperlink" Target="http://en.wikipedia.org/wiki/Biased_samples" TargetMode="External"/><Relationship Id="rId5" Type="http://schemas.openxmlformats.org/officeDocument/2006/relationships/hyperlink" Target="http://en.wikipedia.org/wiki/Random" TargetMode="External"/><Relationship Id="rId4" Type="http://schemas.openxmlformats.org/officeDocument/2006/relationships/hyperlink" Target="http://en.wikipedia.org/wiki/Stratified_sampling"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hyperlink" Target="https://utopia.duth.gr/~pefraimi/research/data/2007EncOfAlg.pdf" TargetMode="Externa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hyperlink" Target="http://en.wikipedia.org/wiki/Systematic_sampling" TargetMode="Externa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hyperlink" Target="http://en.wikipedia.org/wiki/Cluster_sampling" TargetMode="Externa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hyperlink" Target="http://stattrek.com/Help/Glossary.aspx?Target=Homogeneous" TargetMode="External"/><Relationship Id="rId2" Type="http://schemas.openxmlformats.org/officeDocument/2006/relationships/hyperlink" Target="http://stattrek.com/Help/Glossary.aspx?Target=Strata" TargetMode="External"/><Relationship Id="rId1" Type="http://schemas.openxmlformats.org/officeDocument/2006/relationships/slideLayout" Target="../slideLayouts/slideLayout43.xml"/><Relationship Id="rId4" Type="http://schemas.openxmlformats.org/officeDocument/2006/relationships/hyperlink" Target="http://stattrek.com/Help/Glossary.aspx?Target=Heterogeneou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3" Type="http://schemas.openxmlformats.org/officeDocument/2006/relationships/hyperlink" Target="https://www.statisticshowto.datasciencecentral.com/tables/z-table/" TargetMode="External"/><Relationship Id="rId2" Type="http://schemas.openxmlformats.org/officeDocument/2006/relationships/hyperlink" Target="https://www.statisticshowto.datasciencecentral.com/probability-and-statistics/find-sample-size/" TargetMode="Externa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5.xml"/><Relationship Id="rId4" Type="http://schemas.openxmlformats.org/officeDocument/2006/relationships/image" Target="../media/image3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5.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statisticshowto.datasciencecentral.com/wp-content/uploads/2015/11/normalize-data.png" TargetMode="Externa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statisticshowto.datasciencecentral.com/wp-content/uploads/2016/11/alternate-z-score.png" TargetMode="Externa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hyperlink" Target="https://www.statisticshowto.datasciencecentral.com/wp-content/uploads/2013/11/t-score.jpg" TargetMode="External"/><Relationship Id="rId2" Type="http://schemas.openxmlformats.org/officeDocument/2006/relationships/hyperlink" Target="https://www.statisticshowto.datasciencecentral.com/probability-and-statistics/t-distribution/t-score-formula/" TargetMode="External"/><Relationship Id="rId1" Type="http://schemas.openxmlformats.org/officeDocument/2006/relationships/slideLayout" Target="../slideLayouts/slideLayout43.xml"/><Relationship Id="rId4" Type="http://schemas.openxmlformats.org/officeDocument/2006/relationships/image" Target="../media/image42.jpeg"/></Relationships>
</file>

<file path=ppt/slides/_rels/slide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vmlDrawing" Target="../drawings/vmlDrawing1.vml"/><Relationship Id="rId6" Type="http://schemas.openxmlformats.org/officeDocument/2006/relationships/image" Target="../media/image45.wmf"/><Relationship Id="rId5" Type="http://schemas.openxmlformats.org/officeDocument/2006/relationships/oleObject" Target="../embeddings/oleObject1.bin"/><Relationship Id="rId4" Type="http://schemas.openxmlformats.org/officeDocument/2006/relationships/hyperlink" Target="https://www.khanacademy.org/math/statistics-probability/inference-categorical-data-chi-square-tests/chi-square-goodness-of-fit-tests/v/pearson-s-chi-square-test-goodness-of-fit" TargetMode="Externa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0.xml"/><Relationship Id="rId1" Type="http://schemas.openxmlformats.org/officeDocument/2006/relationships/vmlDrawing" Target="../drawings/vmlDrawing2.vml"/><Relationship Id="rId5" Type="http://schemas.openxmlformats.org/officeDocument/2006/relationships/image" Target="../media/image46.wmf"/><Relationship Id="rId4" Type="http://schemas.openxmlformats.org/officeDocument/2006/relationships/oleObject" Target="../embeddings/oleObject2.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9.xml"/><Relationship Id="rId7" Type="http://schemas.openxmlformats.org/officeDocument/2006/relationships/image" Target="../media/image48.wmf"/><Relationship Id="rId2" Type="http://schemas.openxmlformats.org/officeDocument/2006/relationships/slideLayout" Target="../slideLayouts/slideLayout3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47.wmf"/><Relationship Id="rId4" Type="http://schemas.openxmlformats.org/officeDocument/2006/relationships/oleObject" Target="../embeddings/oleObject3.bin"/><Relationship Id="rId9" Type="http://schemas.openxmlformats.org/officeDocument/2006/relationships/image" Target="../media/image49.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0.xml"/><Relationship Id="rId7" Type="http://schemas.openxmlformats.org/officeDocument/2006/relationships/image" Target="../media/image51.wmf"/><Relationship Id="rId2" Type="http://schemas.openxmlformats.org/officeDocument/2006/relationships/slideLayout" Target="../slideLayouts/slideLayout30.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50.wmf"/><Relationship Id="rId4" Type="http://schemas.openxmlformats.org/officeDocument/2006/relationships/oleObject" Target="../embeddings/oleObject6.bin"/><Relationship Id="rId9" Type="http://schemas.openxmlformats.org/officeDocument/2006/relationships/image" Target="../media/image52.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1.xml"/><Relationship Id="rId7" Type="http://schemas.openxmlformats.org/officeDocument/2006/relationships/image" Target="../media/image53.wmf"/><Relationship Id="rId2" Type="http://schemas.openxmlformats.org/officeDocument/2006/relationships/slideLayout" Target="../slideLayouts/slideLayout30.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4.wmf"/></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0.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5.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5.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b="1" dirty="0"/>
              <a:t>Data wrangling and Feature Engineering </a:t>
            </a:r>
            <a:endParaRPr lang="en-US" dirty="0"/>
          </a:p>
        </p:txBody>
      </p:sp>
      <p:sp>
        <p:nvSpPr>
          <p:cNvPr id="7" name="Subtitle 6"/>
          <p:cNvSpPr>
            <a:spLocks noGrp="1"/>
          </p:cNvSpPr>
          <p:nvPr>
            <p:ph type="subTitle" idx="1"/>
          </p:nvPr>
        </p:nvSpPr>
        <p:spPr/>
        <p:txBody>
          <a:bodyPr/>
          <a:lstStyle/>
          <a:p>
            <a:r>
              <a:rPr lang="en-US" dirty="0"/>
              <a:t>Lecture -9</a:t>
            </a:r>
          </a:p>
          <a:p>
            <a:r>
              <a:rPr lang="en-US" dirty="0"/>
              <a:t>Sumita Narang</a:t>
            </a:r>
          </a:p>
        </p:txBody>
      </p:sp>
    </p:spTree>
    <p:extLst>
      <p:ext uri="{BB962C8B-B14F-4D97-AF65-F5344CB8AC3E}">
        <p14:creationId xmlns:p14="http://schemas.microsoft.com/office/powerpoint/2010/main" val="1970334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a:xfrm>
            <a:off x="533400" y="152400"/>
            <a:ext cx="7886700" cy="1325563"/>
          </a:xfrm>
        </p:spPr>
        <p:txBody>
          <a:bodyPr>
            <a:normAutofit/>
          </a:bodyPr>
          <a:lstStyle/>
          <a:p>
            <a:r>
              <a:rPr lang="en-US" altLang="en-US" sz="3600" b="1" dirty="0"/>
              <a:t>Duplicate Data</a:t>
            </a:r>
          </a:p>
        </p:txBody>
      </p:sp>
      <p:sp>
        <p:nvSpPr>
          <p:cNvPr id="833539" name="Rectangle 3"/>
          <p:cNvSpPr>
            <a:spLocks noGrp="1" noChangeArrowheads="1"/>
          </p:cNvSpPr>
          <p:nvPr>
            <p:ph idx="1"/>
          </p:nvPr>
        </p:nvSpPr>
        <p:spPr/>
        <p:txBody>
          <a:bodyPr>
            <a:normAutofit/>
          </a:bodyPr>
          <a:lstStyle/>
          <a:p>
            <a:r>
              <a:rPr lang="en-US" altLang="en-US" sz="2800" dirty="0"/>
              <a:t>Data set may include data objects that are duplicates, or almost duplicates of one another</a:t>
            </a:r>
          </a:p>
          <a:p>
            <a:pPr lvl="1"/>
            <a:r>
              <a:rPr lang="en-US" altLang="en-US" sz="2400" dirty="0"/>
              <a:t>Major issue when merging data from heterogonous sources</a:t>
            </a:r>
          </a:p>
          <a:p>
            <a:pPr lvl="1"/>
            <a:endParaRPr lang="en-US" altLang="en-US" sz="2400" dirty="0"/>
          </a:p>
          <a:p>
            <a:r>
              <a:rPr lang="en-US" altLang="en-US" sz="2800" dirty="0"/>
              <a:t>Examples:</a:t>
            </a:r>
          </a:p>
          <a:p>
            <a:pPr lvl="1"/>
            <a:r>
              <a:rPr lang="en-US" altLang="en-US" sz="2400" dirty="0"/>
              <a:t>Same person with multiple email addresses</a:t>
            </a:r>
          </a:p>
          <a:p>
            <a:pPr lvl="1"/>
            <a:endParaRPr lang="en-US" altLang="en-US" sz="2400" dirty="0"/>
          </a:p>
          <a:p>
            <a:r>
              <a:rPr lang="en-US" altLang="en-US" sz="2800" dirty="0"/>
              <a:t>Data cleaning</a:t>
            </a:r>
          </a:p>
          <a:p>
            <a:pPr lvl="1"/>
            <a:r>
              <a:rPr lang="en-US" altLang="en-US" sz="2400" dirty="0"/>
              <a:t>Process of dealing with duplicate data issues</a:t>
            </a:r>
          </a:p>
        </p:txBody>
      </p:sp>
    </p:spTree>
    <p:extLst>
      <p:ext uri="{BB962C8B-B14F-4D97-AF65-F5344CB8AC3E}">
        <p14:creationId xmlns:p14="http://schemas.microsoft.com/office/powerpoint/2010/main" val="435236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a:xfrm>
            <a:off x="368877" y="671468"/>
            <a:ext cx="7886700" cy="395180"/>
          </a:xfrm>
        </p:spPr>
        <p:txBody>
          <a:bodyPr>
            <a:noAutofit/>
          </a:bodyPr>
          <a:lstStyle/>
          <a:p>
            <a:r>
              <a:rPr lang="en-US" altLang="en-US" sz="3600" b="1" dirty="0"/>
              <a:t>Outliers</a:t>
            </a:r>
          </a:p>
        </p:txBody>
      </p:sp>
      <p:sp>
        <p:nvSpPr>
          <p:cNvPr id="831491" name="Rectangle 3"/>
          <p:cNvSpPr>
            <a:spLocks noGrp="1" noChangeArrowheads="1"/>
          </p:cNvSpPr>
          <p:nvPr>
            <p:ph idx="1"/>
          </p:nvPr>
        </p:nvSpPr>
        <p:spPr>
          <a:xfrm>
            <a:off x="395916" y="1769522"/>
            <a:ext cx="7886700" cy="3263504"/>
          </a:xfrm>
        </p:spPr>
        <p:txBody>
          <a:bodyPr>
            <a:normAutofit/>
          </a:bodyPr>
          <a:lstStyle/>
          <a:p>
            <a:r>
              <a:rPr lang="en-US" altLang="en-US" sz="2800" dirty="0"/>
              <a:t>Outliers are data objects with characteristics that are considerably different than most of the other data objects in the data set</a:t>
            </a:r>
          </a:p>
          <a:p>
            <a:endParaRPr lang="en-US" altLang="en-US" sz="2800" dirty="0"/>
          </a:p>
        </p:txBody>
      </p:sp>
      <p:grpSp>
        <p:nvGrpSpPr>
          <p:cNvPr id="831492" name="Group 4"/>
          <p:cNvGrpSpPr>
            <a:grpSpLocks/>
          </p:cNvGrpSpPr>
          <p:nvPr/>
        </p:nvGrpSpPr>
        <p:grpSpPr bwMode="auto">
          <a:xfrm>
            <a:off x="2739066" y="3138955"/>
            <a:ext cx="3200400" cy="2628900"/>
            <a:chOff x="3648" y="2448"/>
            <a:chExt cx="2112" cy="1872"/>
          </a:xfrm>
        </p:grpSpPr>
        <p:pic>
          <p:nvPicPr>
            <p:cNvPr id="8314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1494" name="Oval 6"/>
            <p:cNvSpPr>
              <a:spLocks noChangeArrowheads="1"/>
            </p:cNvSpPr>
            <p:nvPr/>
          </p:nvSpPr>
          <p:spPr bwMode="auto">
            <a:xfrm>
              <a:off x="3766" y="2961"/>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sp>
          <p:nvSpPr>
            <p:cNvPr id="831495" name="Oval 7"/>
            <p:cNvSpPr>
              <a:spLocks noChangeArrowheads="1"/>
            </p:cNvSpPr>
            <p:nvPr/>
          </p:nvSpPr>
          <p:spPr bwMode="auto">
            <a:xfrm>
              <a:off x="3907" y="3224"/>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sp>
          <p:nvSpPr>
            <p:cNvPr id="831496" name="Oval 8"/>
            <p:cNvSpPr>
              <a:spLocks noChangeArrowheads="1"/>
            </p:cNvSpPr>
            <p:nvPr/>
          </p:nvSpPr>
          <p:spPr bwMode="auto">
            <a:xfrm>
              <a:off x="5612" y="3871"/>
              <a:ext cx="86" cy="8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sp>
          <p:nvSpPr>
            <p:cNvPr id="831497" name="Oval 9"/>
            <p:cNvSpPr>
              <a:spLocks noChangeArrowheads="1"/>
            </p:cNvSpPr>
            <p:nvPr/>
          </p:nvSpPr>
          <p:spPr bwMode="auto">
            <a:xfrm>
              <a:off x="4319" y="3937"/>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sp>
          <p:nvSpPr>
            <p:cNvPr id="831498" name="Rectangle 10"/>
            <p:cNvSpPr>
              <a:spLocks noChangeArrowheads="1"/>
            </p:cNvSpPr>
            <p:nvPr/>
          </p:nvSpPr>
          <p:spPr bwMode="auto">
            <a:xfrm>
              <a:off x="4944" y="3072"/>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sp>
          <p:nvSpPr>
            <p:cNvPr id="831499" name="Rectangle 11"/>
            <p:cNvSpPr>
              <a:spLocks noChangeArrowheads="1"/>
            </p:cNvSpPr>
            <p:nvPr/>
          </p:nvSpPr>
          <p:spPr bwMode="auto">
            <a:xfrm>
              <a:off x="3888" y="3120"/>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grpSp>
    </p:spTree>
    <p:extLst>
      <p:ext uri="{BB962C8B-B14F-4D97-AF65-F5344CB8AC3E}">
        <p14:creationId xmlns:p14="http://schemas.microsoft.com/office/powerpoint/2010/main" val="39588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457200" y="184148"/>
            <a:ext cx="7886700" cy="1325563"/>
          </a:xfrm>
        </p:spPr>
        <p:txBody>
          <a:bodyPr>
            <a:normAutofit/>
          </a:bodyPr>
          <a:lstStyle/>
          <a:p>
            <a:pPr eaLnBrk="1" hangingPunct="1"/>
            <a:r>
              <a:rPr lang="en-US" altLang="en-US" sz="3600" b="1" dirty="0">
                <a:solidFill>
                  <a:srgbClr val="170981"/>
                </a:solidFill>
              </a:rPr>
              <a:t>Data Cleaning as a Process</a:t>
            </a:r>
          </a:p>
        </p:txBody>
      </p:sp>
      <p:sp>
        <p:nvSpPr>
          <p:cNvPr id="16388" name="Rectangle 3"/>
          <p:cNvSpPr>
            <a:spLocks noGrp="1" noChangeArrowheads="1"/>
          </p:cNvSpPr>
          <p:nvPr>
            <p:ph idx="1"/>
          </p:nvPr>
        </p:nvSpPr>
        <p:spPr>
          <a:xfrm>
            <a:off x="457200" y="1521283"/>
            <a:ext cx="8534400" cy="4971593"/>
          </a:xfrm>
        </p:spPr>
        <p:txBody>
          <a:bodyPr>
            <a:noAutofit/>
          </a:bodyPr>
          <a:lstStyle/>
          <a:p>
            <a:pPr eaLnBrk="1" hangingPunct="1"/>
            <a:r>
              <a:rPr lang="en-US" altLang="en-US" sz="2000" b="1" dirty="0">
                <a:solidFill>
                  <a:schemeClr val="folHlink"/>
                </a:solidFill>
              </a:rPr>
              <a:t>Data discrepancy detection</a:t>
            </a:r>
          </a:p>
          <a:p>
            <a:pPr lvl="1" eaLnBrk="1" hangingPunct="1"/>
            <a:r>
              <a:rPr lang="en-US" altLang="en-US" sz="2000" dirty="0"/>
              <a:t>Use metadata (e.g., domain, range, dependency, distribution)</a:t>
            </a:r>
          </a:p>
          <a:p>
            <a:pPr lvl="1" eaLnBrk="1" hangingPunct="1"/>
            <a:r>
              <a:rPr lang="en-US" altLang="en-US" sz="2000" dirty="0"/>
              <a:t>Check field overloading </a:t>
            </a:r>
          </a:p>
          <a:p>
            <a:pPr lvl="1" eaLnBrk="1" hangingPunct="1"/>
            <a:r>
              <a:rPr lang="en-US" altLang="en-US" sz="2000" dirty="0"/>
              <a:t>Check uniqueness rule, consecutive rule and null rule</a:t>
            </a:r>
          </a:p>
          <a:p>
            <a:pPr lvl="1" eaLnBrk="1" hangingPunct="1"/>
            <a:r>
              <a:rPr lang="en-US" altLang="en-US" sz="2000" dirty="0"/>
              <a:t>Use commercial tools</a:t>
            </a:r>
          </a:p>
          <a:p>
            <a:pPr lvl="2" eaLnBrk="1" hangingPunct="1"/>
            <a:r>
              <a:rPr lang="en-US" altLang="en-US" sz="2000" dirty="0"/>
              <a:t>Data scrubbing: use simple domain knowledge (e.g., postal code, spell-check) to detect errors and make corrections</a:t>
            </a:r>
          </a:p>
          <a:p>
            <a:pPr lvl="2" eaLnBrk="1" hangingPunct="1"/>
            <a:r>
              <a:rPr lang="en-US" altLang="en-US" sz="2000" dirty="0"/>
              <a:t>Data auditing: by analyzing data to discover rules and relationship to detect violators (e.g., correlation and clustering to find outliers)</a:t>
            </a:r>
          </a:p>
          <a:p>
            <a:pPr eaLnBrk="1" hangingPunct="1"/>
            <a:r>
              <a:rPr lang="en-US" altLang="en-US" sz="2000" b="1" dirty="0">
                <a:solidFill>
                  <a:schemeClr val="folHlink"/>
                </a:solidFill>
              </a:rPr>
              <a:t>Data migration and integration</a:t>
            </a:r>
          </a:p>
          <a:p>
            <a:pPr lvl="1" eaLnBrk="1" hangingPunct="1"/>
            <a:r>
              <a:rPr lang="en-US" altLang="en-US" sz="2000" dirty="0"/>
              <a:t>Data migration tools: allow transformations to be specified</a:t>
            </a:r>
          </a:p>
          <a:p>
            <a:pPr lvl="1" eaLnBrk="1" hangingPunct="1"/>
            <a:r>
              <a:rPr lang="en-US" altLang="en-US" sz="2000" dirty="0"/>
              <a:t>ETL (Extraction/Transformation/Loading) tools: allow users to specify transformations through a graphical user interface</a:t>
            </a:r>
          </a:p>
          <a:p>
            <a:pPr eaLnBrk="1" hangingPunct="1"/>
            <a:r>
              <a:rPr lang="en-US" altLang="en-US" sz="2000" dirty="0"/>
              <a:t>Integration of the two processes</a:t>
            </a:r>
          </a:p>
          <a:p>
            <a:pPr lvl="1" eaLnBrk="1" hangingPunct="1"/>
            <a:r>
              <a:rPr lang="en-US" altLang="en-US" sz="2000" dirty="0"/>
              <a:t>Iterative and interactive (e.g., Potter’s Wheels)</a:t>
            </a:r>
          </a:p>
        </p:txBody>
      </p:sp>
      <p:sp>
        <p:nvSpPr>
          <p:cNvPr id="16386"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defTabSz="685800" eaLnBrk="1" hangingPunct="1"/>
            <a:fld id="{3F850F06-415E-4770-9BE5-0380581B52A7}" type="slidenum">
              <a:rPr lang="en-US" altLang="en-US" sz="900">
                <a:solidFill>
                  <a:prstClr val="black"/>
                </a:solidFill>
              </a:rPr>
              <a:pPr defTabSz="685800" eaLnBrk="1" hangingPunct="1"/>
              <a:t>12</a:t>
            </a:fld>
            <a:endParaRPr lang="en-US" altLang="en-US" sz="900">
              <a:solidFill>
                <a:prstClr val="black"/>
              </a:solidFill>
            </a:endParaRPr>
          </a:p>
        </p:txBody>
      </p:sp>
    </p:spTree>
    <p:extLst>
      <p:ext uri="{BB962C8B-B14F-4D97-AF65-F5344CB8AC3E}">
        <p14:creationId xmlns:p14="http://schemas.microsoft.com/office/powerpoint/2010/main" val="4228960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304800" y="488500"/>
            <a:ext cx="7886700" cy="994172"/>
          </a:xfrm>
        </p:spPr>
        <p:txBody>
          <a:bodyPr>
            <a:normAutofit/>
          </a:bodyPr>
          <a:lstStyle/>
          <a:p>
            <a:pPr eaLnBrk="1" hangingPunct="1"/>
            <a:r>
              <a:rPr lang="en-US" altLang="en-US" dirty="0"/>
              <a:t>Data Integration/ Data Aggregation</a:t>
            </a:r>
          </a:p>
        </p:txBody>
      </p:sp>
      <p:sp>
        <p:nvSpPr>
          <p:cNvPr id="18437" name="Rectangle 3"/>
          <p:cNvSpPr>
            <a:spLocks noGrp="1" noChangeArrowheads="1"/>
          </p:cNvSpPr>
          <p:nvPr>
            <p:ph idx="1"/>
          </p:nvPr>
        </p:nvSpPr>
        <p:spPr>
          <a:xfrm>
            <a:off x="533400" y="1363662"/>
            <a:ext cx="7886700" cy="4351338"/>
          </a:xfrm>
        </p:spPr>
        <p:txBody>
          <a:bodyPr>
            <a:noAutofit/>
          </a:bodyPr>
          <a:lstStyle/>
          <a:p>
            <a:pPr eaLnBrk="1" hangingPunct="1">
              <a:lnSpc>
                <a:spcPct val="130000"/>
              </a:lnSpc>
            </a:pPr>
            <a:r>
              <a:rPr lang="en-US" altLang="en-US" sz="1800" b="1" dirty="0"/>
              <a:t>Data integration</a:t>
            </a:r>
            <a:r>
              <a:rPr lang="en-US" altLang="en-US" sz="1800" dirty="0"/>
              <a:t>: </a:t>
            </a:r>
          </a:p>
          <a:p>
            <a:pPr lvl="1" eaLnBrk="1" hangingPunct="1">
              <a:lnSpc>
                <a:spcPct val="130000"/>
              </a:lnSpc>
            </a:pPr>
            <a:r>
              <a:rPr lang="en-US" altLang="en-US" dirty="0"/>
              <a:t>Combines data from multiple sources into a coherent store</a:t>
            </a:r>
          </a:p>
          <a:p>
            <a:pPr eaLnBrk="1" hangingPunct="1">
              <a:lnSpc>
                <a:spcPct val="130000"/>
              </a:lnSpc>
            </a:pPr>
            <a:r>
              <a:rPr lang="en-US" altLang="en-US" sz="1800" dirty="0"/>
              <a:t>Schema integration: e.g., </a:t>
            </a:r>
            <a:r>
              <a:rPr lang="en-US" altLang="en-US" sz="1800" dirty="0" err="1"/>
              <a:t>A.cust</a:t>
            </a:r>
            <a:r>
              <a:rPr lang="en-US" altLang="en-US" sz="1800" dirty="0"/>
              <a:t>-id </a:t>
            </a:r>
            <a:r>
              <a:rPr lang="en-US" altLang="en-US" sz="1800" dirty="0">
                <a:sym typeface="Symbol" panose="05050102010706020507" pitchFamily="18" charset="2"/>
              </a:rPr>
              <a:t> </a:t>
            </a:r>
            <a:r>
              <a:rPr lang="en-US" altLang="en-US" sz="1800" dirty="0" err="1">
                <a:sym typeface="Symbol" panose="05050102010706020507" pitchFamily="18" charset="2"/>
              </a:rPr>
              <a:t>B.</a:t>
            </a:r>
            <a:r>
              <a:rPr lang="en-US" altLang="en-US" sz="1800" dirty="0" err="1"/>
              <a:t>cust</a:t>
            </a:r>
            <a:r>
              <a:rPr lang="en-US" altLang="en-US" sz="1800" dirty="0"/>
              <a:t>-#</a:t>
            </a:r>
          </a:p>
          <a:p>
            <a:pPr lvl="1" eaLnBrk="1" hangingPunct="1">
              <a:lnSpc>
                <a:spcPct val="130000"/>
              </a:lnSpc>
            </a:pPr>
            <a:r>
              <a:rPr lang="en-US" altLang="en-US" dirty="0"/>
              <a:t>Integrate metadata from different sources</a:t>
            </a:r>
          </a:p>
          <a:p>
            <a:pPr eaLnBrk="1" hangingPunct="1">
              <a:lnSpc>
                <a:spcPct val="130000"/>
              </a:lnSpc>
            </a:pPr>
            <a:r>
              <a:rPr lang="en-US" altLang="en-US" sz="1800" dirty="0">
                <a:solidFill>
                  <a:schemeClr val="hlink"/>
                </a:solidFill>
              </a:rPr>
              <a:t>Entity identification problem</a:t>
            </a:r>
            <a:r>
              <a:rPr lang="en-US" altLang="en-US" sz="1800" dirty="0"/>
              <a:t>: </a:t>
            </a:r>
          </a:p>
          <a:p>
            <a:pPr lvl="1" eaLnBrk="1" hangingPunct="1">
              <a:lnSpc>
                <a:spcPct val="130000"/>
              </a:lnSpc>
            </a:pPr>
            <a:r>
              <a:rPr lang="en-US" altLang="en-US" dirty="0"/>
              <a:t>Identify real world entities from multiple data sources, e.g., Bill Clinton = William Clinton</a:t>
            </a:r>
          </a:p>
          <a:p>
            <a:pPr eaLnBrk="1" hangingPunct="1">
              <a:lnSpc>
                <a:spcPct val="130000"/>
              </a:lnSpc>
            </a:pPr>
            <a:r>
              <a:rPr lang="en-US" altLang="en-US" sz="1800" dirty="0"/>
              <a:t>Detecting and resolving data value conflicts</a:t>
            </a:r>
          </a:p>
          <a:p>
            <a:pPr lvl="1" eaLnBrk="1" hangingPunct="1">
              <a:lnSpc>
                <a:spcPct val="130000"/>
              </a:lnSpc>
            </a:pPr>
            <a:r>
              <a:rPr lang="en-US" altLang="en-US" dirty="0"/>
              <a:t>For the same real world entity, attribute values from different sources are different</a:t>
            </a:r>
          </a:p>
          <a:p>
            <a:pPr lvl="1" eaLnBrk="1" hangingPunct="1">
              <a:lnSpc>
                <a:spcPct val="130000"/>
              </a:lnSpc>
            </a:pPr>
            <a:r>
              <a:rPr lang="en-US" altLang="en-US" dirty="0"/>
              <a:t>Possible reasons: different representations, different scales, e.g., metric vs. British units</a:t>
            </a:r>
          </a:p>
        </p:txBody>
      </p:sp>
      <p:sp>
        <p:nvSpPr>
          <p:cNvPr id="18434"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42AC2F01-1936-4CF6-A33B-9E7AA637D2A6}" type="slidenum">
              <a:rPr lang="en-US" altLang="en-US" sz="900"/>
              <a:pPr eaLnBrk="1" hangingPunct="1"/>
              <a:t>13</a:t>
            </a:fld>
            <a:endParaRPr lang="en-US" altLang="en-US" sz="900"/>
          </a:p>
        </p:txBody>
      </p:sp>
      <p:sp>
        <p:nvSpPr>
          <p:cNvPr id="18435" name="Slide Number Placeholder 5"/>
          <p:cNvSpPr txBox="1">
            <a:spLocks noGrp="1"/>
          </p:cNvSpPr>
          <p:nvPr/>
        </p:nvSpPr>
        <p:spPr bwMode="auto">
          <a:xfrm>
            <a:off x="6572250" y="5715000"/>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4B7C5071-FBA1-49FB-B992-0AAD45E5EEFF}" type="slidenum">
              <a:rPr lang="en-US" altLang="en-US" sz="900"/>
              <a:pPr algn="r" eaLnBrk="1" hangingPunct="1"/>
              <a:t>13</a:t>
            </a:fld>
            <a:endParaRPr lang="en-US" altLang="en-US" sz="900"/>
          </a:p>
        </p:txBody>
      </p:sp>
    </p:spTree>
    <p:extLst>
      <p:ext uri="{BB962C8B-B14F-4D97-AF65-F5344CB8AC3E}">
        <p14:creationId xmlns:p14="http://schemas.microsoft.com/office/powerpoint/2010/main" val="2962620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190500" y="606599"/>
            <a:ext cx="7886700" cy="447134"/>
          </a:xfrm>
        </p:spPr>
        <p:txBody>
          <a:bodyPr>
            <a:noAutofit/>
          </a:bodyPr>
          <a:lstStyle/>
          <a:p>
            <a:pPr eaLnBrk="1" hangingPunct="1"/>
            <a:r>
              <a:rPr lang="en-US" altLang="en-US" sz="3200" b="1" dirty="0"/>
              <a:t>Handling Redundancy in Data Integration</a:t>
            </a:r>
          </a:p>
        </p:txBody>
      </p:sp>
      <p:sp>
        <p:nvSpPr>
          <p:cNvPr id="19461" name="Rectangle 3"/>
          <p:cNvSpPr>
            <a:spLocks noGrp="1" noChangeArrowheads="1"/>
          </p:cNvSpPr>
          <p:nvPr>
            <p:ph idx="1"/>
          </p:nvPr>
        </p:nvSpPr>
        <p:spPr>
          <a:xfrm>
            <a:off x="533400" y="1396209"/>
            <a:ext cx="8382000" cy="5096667"/>
          </a:xfrm>
        </p:spPr>
        <p:txBody>
          <a:bodyPr>
            <a:noAutofit/>
          </a:bodyPr>
          <a:lstStyle/>
          <a:p>
            <a:pPr eaLnBrk="1" hangingPunct="1">
              <a:lnSpc>
                <a:spcPct val="120000"/>
              </a:lnSpc>
            </a:pPr>
            <a:r>
              <a:rPr lang="en-US" altLang="en-US" sz="2400" dirty="0"/>
              <a:t>Redundant data occur often when integration of multiple databases</a:t>
            </a:r>
          </a:p>
          <a:p>
            <a:pPr lvl="1" eaLnBrk="1" hangingPunct="1">
              <a:lnSpc>
                <a:spcPct val="120000"/>
              </a:lnSpc>
            </a:pPr>
            <a:r>
              <a:rPr lang="en-US" altLang="en-US" sz="2400" i="1" dirty="0"/>
              <a:t>Object identification</a:t>
            </a:r>
            <a:r>
              <a:rPr lang="en-US" altLang="en-US" sz="2400" dirty="0"/>
              <a:t>:  The same attribute or object may have different names in different databases</a:t>
            </a:r>
          </a:p>
          <a:p>
            <a:pPr lvl="1" eaLnBrk="1" hangingPunct="1">
              <a:lnSpc>
                <a:spcPct val="120000"/>
              </a:lnSpc>
            </a:pPr>
            <a:r>
              <a:rPr lang="en-US" altLang="en-US" sz="2400" i="1" dirty="0"/>
              <a:t>Derivable data:</a:t>
            </a:r>
            <a:r>
              <a:rPr lang="en-US" altLang="en-US" sz="2400" dirty="0"/>
              <a:t> One attribute may be a “derived” attribute in another table, e.g., annual revenue</a:t>
            </a:r>
          </a:p>
          <a:p>
            <a:pPr eaLnBrk="1" hangingPunct="1">
              <a:lnSpc>
                <a:spcPct val="120000"/>
              </a:lnSpc>
            </a:pPr>
            <a:r>
              <a:rPr lang="en-US" altLang="en-US" sz="2400" dirty="0"/>
              <a:t>Redundant attributes may be able to be detected by </a:t>
            </a:r>
            <a:r>
              <a:rPr lang="en-US" altLang="en-US" sz="2400" i="1" dirty="0"/>
              <a:t>correlation analysis </a:t>
            </a:r>
            <a:r>
              <a:rPr lang="en-US" altLang="en-US" sz="2400" dirty="0"/>
              <a:t>and</a:t>
            </a:r>
            <a:r>
              <a:rPr lang="en-US" altLang="en-US" sz="2400" i="1" dirty="0"/>
              <a:t> covariance analysis</a:t>
            </a:r>
            <a:endParaRPr lang="en-US" altLang="en-US" sz="2400" dirty="0"/>
          </a:p>
          <a:p>
            <a:pPr eaLnBrk="1" hangingPunct="1">
              <a:lnSpc>
                <a:spcPct val="120000"/>
              </a:lnSpc>
            </a:pPr>
            <a:r>
              <a:rPr lang="en-US" altLang="en-US" sz="2400" dirty="0"/>
              <a:t>Careful integration of the data from multiple sources may help reduce/avoid redundancies and inconsistencies and improve mining speed and quality</a:t>
            </a:r>
          </a:p>
        </p:txBody>
      </p:sp>
      <p:sp>
        <p:nvSpPr>
          <p:cNvPr id="19458"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8828694F-9A2F-4638-88E4-D2D22785BBA2}" type="slidenum">
              <a:rPr lang="en-US" altLang="en-US" sz="900"/>
              <a:pPr eaLnBrk="1" hangingPunct="1"/>
              <a:t>14</a:t>
            </a:fld>
            <a:endParaRPr lang="en-US" altLang="en-US" sz="900"/>
          </a:p>
        </p:txBody>
      </p:sp>
      <p:sp>
        <p:nvSpPr>
          <p:cNvPr id="19459" name="Slide Number Placeholder 5"/>
          <p:cNvSpPr txBox="1">
            <a:spLocks noGrp="1"/>
          </p:cNvSpPr>
          <p:nvPr/>
        </p:nvSpPr>
        <p:spPr bwMode="auto">
          <a:xfrm>
            <a:off x="6572250" y="5715000"/>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D555AE41-7BA8-4BAF-97B8-2AD226BAF952}" type="slidenum">
              <a:rPr lang="en-US" altLang="en-US" sz="900"/>
              <a:pPr algn="r" eaLnBrk="1" hangingPunct="1"/>
              <a:t>14</a:t>
            </a:fld>
            <a:endParaRPr lang="en-US" altLang="en-US" sz="900"/>
          </a:p>
        </p:txBody>
      </p:sp>
    </p:spTree>
    <p:extLst>
      <p:ext uri="{BB962C8B-B14F-4D97-AF65-F5344CB8AC3E}">
        <p14:creationId xmlns:p14="http://schemas.microsoft.com/office/powerpoint/2010/main" val="528852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a:latin typeface="+mn-lt"/>
              </a:rPr>
              <a:t>Data Sampling</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176703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C</a:t>
            </a:r>
            <a:r>
              <a:rPr lang="en-US" b="1" dirty="0"/>
              <a:t>entral Limit Theorem</a:t>
            </a:r>
            <a:r>
              <a:rPr lang="en-US" dirty="0"/>
              <a:t> (CLT) is a statistical theory states that given a sufficiently large sample size from a population with a finite level of variance, the mean of all samples from the same population will be approximately equal to the mean of the population.</a:t>
            </a:r>
          </a:p>
          <a:p>
            <a:endParaRPr lang="en-US" dirty="0"/>
          </a:p>
          <a:p>
            <a:pPr>
              <a:buFont typeface="Arial" panose="020B0604020202020204" pitchFamily="34" charset="0"/>
              <a:buChar char="•"/>
            </a:pPr>
            <a:r>
              <a:rPr lang="en-US" dirty="0"/>
              <a:t>Larger the sample size, the more would be the normal distribution of means of samples</a:t>
            </a:r>
          </a:p>
        </p:txBody>
      </p:sp>
      <p:sp>
        <p:nvSpPr>
          <p:cNvPr id="3" name="Content Placeholder 2"/>
          <p:cNvSpPr>
            <a:spLocks noGrp="1"/>
          </p:cNvSpPr>
          <p:nvPr>
            <p:ph sz="quarter" idx="10"/>
          </p:nvPr>
        </p:nvSpPr>
        <p:spPr/>
        <p:txBody>
          <a:bodyPr/>
          <a:lstStyle/>
          <a:p>
            <a:r>
              <a:rPr lang="en-US" dirty="0"/>
              <a:t>Central Limit Theorem</a:t>
            </a:r>
          </a:p>
        </p:txBody>
      </p:sp>
    </p:spTree>
    <p:extLst>
      <p:ext uri="{BB962C8B-B14F-4D97-AF65-F5344CB8AC3E}">
        <p14:creationId xmlns:p14="http://schemas.microsoft.com/office/powerpoint/2010/main" val="2302961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304800" y="1493837"/>
            <a:ext cx="5707063" cy="4525963"/>
          </a:xfrm>
        </p:spPr>
        <p:txBody>
          <a:bodyPr>
            <a:normAutofit/>
          </a:bodyPr>
          <a:lstStyle/>
          <a:p>
            <a:pPr indent="4763" algn="l" rtl="0" eaLnBrk="1" hangingPunct="1">
              <a:lnSpc>
                <a:spcPct val="80000"/>
              </a:lnSpc>
              <a:buFont typeface="Wingdings" panose="05000000000000000000" pitchFamily="2" charset="2"/>
              <a:buNone/>
              <a:defRPr/>
            </a:pPr>
            <a:r>
              <a:rPr lang="en-US" sz="2800" dirty="0">
                <a:solidFill>
                  <a:schemeClr val="tx2"/>
                </a:solidFill>
              </a:rPr>
              <a:t>Population</a:t>
            </a:r>
            <a:r>
              <a:rPr lang="en-US" sz="2800" dirty="0">
                <a:solidFill>
                  <a:srgbClr val="FFFF66"/>
                </a:solidFill>
              </a:rPr>
              <a:t>:</a:t>
            </a:r>
            <a:r>
              <a:rPr lang="en-US" sz="2800" dirty="0"/>
              <a:t> </a:t>
            </a:r>
          </a:p>
          <a:p>
            <a:pPr indent="4763" algn="l" rtl="0" eaLnBrk="1" hangingPunct="1">
              <a:lnSpc>
                <a:spcPct val="80000"/>
              </a:lnSpc>
              <a:buFont typeface="Wingdings" panose="05000000000000000000" pitchFamily="2" charset="2"/>
              <a:buNone/>
              <a:defRPr/>
            </a:pPr>
            <a:r>
              <a:rPr lang="en-US" sz="2800" dirty="0"/>
              <a:t>a set which includes all </a:t>
            </a:r>
          </a:p>
          <a:p>
            <a:pPr indent="4763" algn="l" rtl="0" eaLnBrk="1" hangingPunct="1">
              <a:lnSpc>
                <a:spcPct val="80000"/>
              </a:lnSpc>
              <a:buFont typeface="Wingdings" panose="05000000000000000000" pitchFamily="2" charset="2"/>
              <a:buNone/>
              <a:defRPr/>
            </a:pPr>
            <a:r>
              <a:rPr lang="en-US" sz="2800" dirty="0"/>
              <a:t>measurements of interest </a:t>
            </a:r>
          </a:p>
          <a:p>
            <a:pPr indent="4763" algn="l" rtl="0" eaLnBrk="1" hangingPunct="1">
              <a:lnSpc>
                <a:spcPct val="80000"/>
              </a:lnSpc>
              <a:buFont typeface="Wingdings" panose="05000000000000000000" pitchFamily="2" charset="2"/>
              <a:buNone/>
              <a:defRPr/>
            </a:pPr>
            <a:r>
              <a:rPr lang="en-US" sz="2800" dirty="0"/>
              <a:t>to the researcher</a:t>
            </a:r>
          </a:p>
          <a:p>
            <a:pPr indent="4763" algn="l" rtl="0" eaLnBrk="1" hangingPunct="1">
              <a:lnSpc>
                <a:spcPct val="80000"/>
              </a:lnSpc>
              <a:buFont typeface="Wingdings" panose="05000000000000000000" pitchFamily="2" charset="2"/>
              <a:buNone/>
              <a:defRPr/>
            </a:pPr>
            <a:r>
              <a:rPr lang="en-US" altLang="en-US" sz="2800" dirty="0">
                <a:solidFill>
                  <a:schemeClr val="tx2"/>
                </a:solidFill>
              </a:rPr>
              <a:t>(The collection of </a:t>
            </a:r>
            <a:r>
              <a:rPr lang="en-US" altLang="en-US" sz="2800" b="1" i="1" u="sng" dirty="0">
                <a:solidFill>
                  <a:schemeClr val="tx2"/>
                </a:solidFill>
              </a:rPr>
              <a:t>all </a:t>
            </a:r>
            <a:r>
              <a:rPr lang="en-US" altLang="en-US" sz="2800" i="1" u="sng" dirty="0">
                <a:solidFill>
                  <a:schemeClr val="tx2"/>
                </a:solidFill>
              </a:rPr>
              <a:t> </a:t>
            </a:r>
            <a:r>
              <a:rPr lang="en-US" altLang="en-US" sz="2800" dirty="0">
                <a:solidFill>
                  <a:schemeClr val="tx2"/>
                </a:solidFill>
              </a:rPr>
              <a:t>responses, measurements, or counts that</a:t>
            </a:r>
          </a:p>
          <a:p>
            <a:pPr indent="4763" algn="l" rtl="0" eaLnBrk="1" hangingPunct="1">
              <a:lnSpc>
                <a:spcPct val="80000"/>
              </a:lnSpc>
              <a:buFont typeface="Wingdings" panose="05000000000000000000" pitchFamily="2" charset="2"/>
              <a:buNone/>
              <a:defRPr/>
            </a:pPr>
            <a:r>
              <a:rPr lang="en-US" altLang="en-US" sz="2800" dirty="0">
                <a:solidFill>
                  <a:schemeClr val="tx2"/>
                </a:solidFill>
              </a:rPr>
              <a:t>are of interest)</a:t>
            </a:r>
            <a:endParaRPr lang="en-US" sz="2800" dirty="0">
              <a:solidFill>
                <a:schemeClr val="tx2"/>
              </a:solidFill>
            </a:endParaRPr>
          </a:p>
          <a:p>
            <a:pPr indent="4763" algn="l" rtl="0" eaLnBrk="1" hangingPunct="1">
              <a:lnSpc>
                <a:spcPct val="80000"/>
              </a:lnSpc>
              <a:buFont typeface="Wingdings" panose="05000000000000000000" pitchFamily="2" charset="2"/>
              <a:buNone/>
              <a:defRPr/>
            </a:pPr>
            <a:endParaRPr lang="en-US" sz="2800" dirty="0">
              <a:solidFill>
                <a:srgbClr val="CCFFCC"/>
              </a:solidFill>
            </a:endParaRPr>
          </a:p>
          <a:p>
            <a:pPr indent="4763" algn="l" rtl="0" eaLnBrk="1" hangingPunct="1">
              <a:lnSpc>
                <a:spcPct val="80000"/>
              </a:lnSpc>
              <a:buFont typeface="Wingdings" panose="05000000000000000000" pitchFamily="2" charset="2"/>
              <a:buNone/>
              <a:defRPr/>
            </a:pPr>
            <a:r>
              <a:rPr lang="en-US" sz="2800" dirty="0">
                <a:solidFill>
                  <a:schemeClr val="tx2"/>
                </a:solidFill>
              </a:rPr>
              <a:t>Sample</a:t>
            </a:r>
            <a:r>
              <a:rPr lang="en-US" sz="2800" dirty="0">
                <a:solidFill>
                  <a:srgbClr val="FFFF66"/>
                </a:solidFill>
              </a:rPr>
              <a:t>:</a:t>
            </a:r>
          </a:p>
          <a:p>
            <a:pPr indent="4763" algn="l" rtl="0" eaLnBrk="1" hangingPunct="1">
              <a:lnSpc>
                <a:spcPct val="80000"/>
              </a:lnSpc>
              <a:buFont typeface="Wingdings" panose="05000000000000000000" pitchFamily="2" charset="2"/>
              <a:buNone/>
              <a:defRPr/>
            </a:pPr>
            <a:r>
              <a:rPr lang="en-US" sz="2800" dirty="0"/>
              <a:t>A subset of the population</a:t>
            </a:r>
          </a:p>
        </p:txBody>
      </p:sp>
      <p:sp>
        <p:nvSpPr>
          <p:cNvPr id="2" name="Content Placeholder 1"/>
          <p:cNvSpPr>
            <a:spLocks noGrp="1"/>
          </p:cNvSpPr>
          <p:nvPr>
            <p:ph sz="quarter" idx="10"/>
          </p:nvPr>
        </p:nvSpPr>
        <p:spPr/>
        <p:txBody>
          <a:bodyPr/>
          <a:lstStyle/>
          <a:p>
            <a:r>
              <a:rPr lang="en-US" dirty="0"/>
              <a:t>Important statistical terms</a:t>
            </a:r>
          </a:p>
        </p:txBody>
      </p:sp>
      <p:sp>
        <p:nvSpPr>
          <p:cNvPr id="11268" name="Oval 6"/>
          <p:cNvSpPr>
            <a:spLocks noChangeArrowheads="1"/>
          </p:cNvSpPr>
          <p:nvPr/>
        </p:nvSpPr>
        <p:spPr bwMode="auto">
          <a:xfrm>
            <a:off x="6011863" y="2781300"/>
            <a:ext cx="3132137" cy="201612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11269" name="Line 8"/>
          <p:cNvSpPr>
            <a:spLocks noChangeShapeType="1"/>
          </p:cNvSpPr>
          <p:nvPr/>
        </p:nvSpPr>
        <p:spPr bwMode="auto">
          <a:xfrm flipV="1">
            <a:off x="2411413" y="4149725"/>
            <a:ext cx="4032250" cy="935038"/>
          </a:xfrm>
          <a:prstGeom prst="line">
            <a:avLst/>
          </a:prstGeom>
          <a:noFill/>
          <a:ln w="7620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0" name="AutoShape 9"/>
          <p:cNvSpPr>
            <a:spLocks noChangeArrowheads="1"/>
          </p:cNvSpPr>
          <p:nvPr/>
        </p:nvSpPr>
        <p:spPr bwMode="auto">
          <a:xfrm rot="623681">
            <a:off x="3683483" y="1561715"/>
            <a:ext cx="3718244" cy="625116"/>
          </a:xfrm>
          <a:prstGeom prst="curvedDownArrow">
            <a:avLst>
              <a:gd name="adj1" fmla="val 11603"/>
              <a:gd name="adj2" fmla="val 98172"/>
              <a:gd name="adj3" fmla="val 17898"/>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11271" name="Oval 15"/>
          <p:cNvSpPr>
            <a:spLocks noChangeArrowheads="1"/>
          </p:cNvSpPr>
          <p:nvPr/>
        </p:nvSpPr>
        <p:spPr bwMode="auto">
          <a:xfrm>
            <a:off x="6443663" y="3500438"/>
            <a:ext cx="647700" cy="936625"/>
          </a:xfrm>
          <a:prstGeom prst="ellipse">
            <a:avLst/>
          </a:prstGeom>
          <a:solidFill>
            <a:srgbClr val="80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Tree>
    <p:extLst>
      <p:ext uri="{BB962C8B-B14F-4D97-AF65-F5344CB8AC3E}">
        <p14:creationId xmlns:p14="http://schemas.microsoft.com/office/powerpoint/2010/main" val="3138261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Get information about large populations</a:t>
            </a:r>
          </a:p>
          <a:p>
            <a:pPr>
              <a:buFont typeface="Arial" panose="020B0604020202020204" pitchFamily="34" charset="0"/>
              <a:buChar char="•"/>
            </a:pPr>
            <a:r>
              <a:rPr lang="en-US" dirty="0"/>
              <a:t>Less costs</a:t>
            </a:r>
          </a:p>
          <a:p>
            <a:pPr>
              <a:buFont typeface="Arial" panose="020B0604020202020204" pitchFamily="34" charset="0"/>
              <a:buChar char="•"/>
            </a:pPr>
            <a:r>
              <a:rPr lang="en-US" dirty="0"/>
              <a:t>Less field time</a:t>
            </a:r>
          </a:p>
          <a:p>
            <a:pPr>
              <a:buFont typeface="Arial" panose="020B0604020202020204" pitchFamily="34" charset="0"/>
              <a:buChar char="•"/>
            </a:pPr>
            <a:r>
              <a:rPr lang="en-US" dirty="0"/>
              <a:t>More accuracy i.e. Can Do A Better Job of Data Collection</a:t>
            </a:r>
          </a:p>
          <a:p>
            <a:pPr>
              <a:buFont typeface="Arial" panose="020B0604020202020204" pitchFamily="34" charset="0"/>
              <a:buChar char="•"/>
            </a:pPr>
            <a:r>
              <a:rPr lang="en-US" dirty="0"/>
              <a:t>When it’s impossible to study the whole population</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Why sampling?</a:t>
            </a:r>
          </a:p>
        </p:txBody>
      </p:sp>
    </p:spTree>
    <p:extLst>
      <p:ext uri="{BB962C8B-B14F-4D97-AF65-F5344CB8AC3E}">
        <p14:creationId xmlns:p14="http://schemas.microsoft.com/office/powerpoint/2010/main" val="209686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06D6C3-CFD9-40A0-AA04-13CD717407BC}" type="slidenum">
              <a:rPr lang="en-US" altLang="en-US">
                <a:solidFill>
                  <a:srgbClr val="FFFFFF"/>
                </a:solidFill>
                <a:latin typeface="Franklin Gothic Book" panose="020B0503020102020204" pitchFamily="34" charset="0"/>
              </a:rPr>
              <a:pPr eaLnBrk="1" hangingPunct="1"/>
              <a:t>19</a:t>
            </a:fld>
            <a:endParaRPr lang="en-US" altLang="en-US">
              <a:solidFill>
                <a:srgbClr val="FFFFFF"/>
              </a:solidFill>
              <a:latin typeface="Franklin Gothic Book" panose="020B0503020102020204" pitchFamily="34" charset="0"/>
            </a:endParaRPr>
          </a:p>
        </p:txBody>
      </p:sp>
      <p:pic>
        <p:nvPicPr>
          <p:cNvPr id="13315" name="Picture 2" descr="sampte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1000"/>
            <a:ext cx="81534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3"/>
          <p:cNvSpPr>
            <a:spLocks noChangeArrowheads="1"/>
          </p:cNvSpPr>
          <p:nvPr/>
        </p:nvSpPr>
        <p:spPr bwMode="auto">
          <a:xfrm>
            <a:off x="2133600" y="6477000"/>
            <a:ext cx="4800600" cy="381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solidFill>
                  <a:srgbClr val="FFFF99"/>
                </a:solidFill>
                <a:latin typeface="Comic Sans MS" panose="030F0702030302020204" pitchFamily="66" charset="0"/>
                <a:cs typeface="Arial" panose="020B0604020202020204" pitchFamily="34" charset="0"/>
              </a:rPr>
              <a:t>SAMPLING BREAKDOWN</a:t>
            </a:r>
          </a:p>
        </p:txBody>
      </p:sp>
    </p:spTree>
    <p:extLst>
      <p:ext uri="{BB962C8B-B14F-4D97-AF65-F5344CB8AC3E}">
        <p14:creationId xmlns:p14="http://schemas.microsoft.com/office/powerpoint/2010/main" val="2244949646"/>
      </p:ext>
    </p:extLst>
  </p:cSld>
  <p:clrMapOvr>
    <a:masterClrMapping/>
  </p:clrMapOvr>
  <p:transition advTm="53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1447800"/>
            <a:ext cx="6019800" cy="1752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Content Placeholder 1"/>
          <p:cNvSpPr>
            <a:spLocks noGrp="1"/>
          </p:cNvSpPr>
          <p:nvPr>
            <p:ph idx="1"/>
          </p:nvPr>
        </p:nvSpPr>
        <p:spPr>
          <a:xfrm>
            <a:off x="304800" y="1493837"/>
            <a:ext cx="8229600" cy="4983163"/>
          </a:xfrm>
        </p:spPr>
        <p:txBody>
          <a:bodyPr>
            <a:normAutofit fontScale="77500" lnSpcReduction="20000"/>
          </a:bodyPr>
          <a:lstStyle/>
          <a:p>
            <a:pPr lvl="0"/>
            <a:r>
              <a:rPr lang="en-IN" dirty="0"/>
              <a:t>Data cleaning </a:t>
            </a:r>
            <a:endParaRPr lang="en-US" dirty="0"/>
          </a:p>
          <a:p>
            <a:pPr lvl="0"/>
            <a:r>
              <a:rPr lang="en-IN" dirty="0"/>
              <a:t>Data Integration/ Aggregation</a:t>
            </a:r>
          </a:p>
          <a:p>
            <a:pPr lvl="0"/>
            <a:r>
              <a:rPr lang="en-IN" dirty="0"/>
              <a:t>Data Sampling</a:t>
            </a:r>
            <a:endParaRPr lang="en-US" dirty="0"/>
          </a:p>
          <a:p>
            <a:pPr lvl="0"/>
            <a:r>
              <a:rPr lang="en-IN" dirty="0"/>
              <a:t>Handling Numeric Data</a:t>
            </a:r>
            <a:endParaRPr lang="en-US" dirty="0"/>
          </a:p>
          <a:p>
            <a:pPr lvl="1"/>
            <a:r>
              <a:rPr lang="en-IN" dirty="0"/>
              <a:t>Discretization, Binarization</a:t>
            </a:r>
            <a:endParaRPr lang="en-US" dirty="0"/>
          </a:p>
          <a:p>
            <a:pPr lvl="1"/>
            <a:r>
              <a:rPr lang="en-IN" dirty="0"/>
              <a:t>Normalization</a:t>
            </a:r>
            <a:endParaRPr lang="en-US" dirty="0"/>
          </a:p>
          <a:p>
            <a:pPr lvl="1"/>
            <a:r>
              <a:rPr lang="en-IN" dirty="0"/>
              <a:t>Data Smoothening</a:t>
            </a:r>
            <a:endParaRPr lang="en-US" dirty="0"/>
          </a:p>
          <a:p>
            <a:pPr lvl="0"/>
            <a:r>
              <a:rPr lang="en-IN" dirty="0"/>
              <a:t>Dealing with textual Data</a:t>
            </a:r>
            <a:endParaRPr lang="en-US" dirty="0"/>
          </a:p>
          <a:p>
            <a:pPr lvl="0"/>
            <a:r>
              <a:rPr lang="en-IN" dirty="0"/>
              <a:t>Managing Categorical Attributes</a:t>
            </a:r>
            <a:endParaRPr lang="en-US" dirty="0"/>
          </a:p>
          <a:p>
            <a:pPr lvl="1"/>
            <a:r>
              <a:rPr lang="en-IN" dirty="0"/>
              <a:t>Transforming Categorical to Numerical Values</a:t>
            </a:r>
            <a:endParaRPr lang="en-US" dirty="0"/>
          </a:p>
          <a:p>
            <a:pPr lvl="1"/>
            <a:r>
              <a:rPr lang="en-IN" dirty="0"/>
              <a:t>Encoding techniques</a:t>
            </a:r>
            <a:endParaRPr lang="en-US" dirty="0"/>
          </a:p>
          <a:p>
            <a:pPr lvl="0"/>
            <a:r>
              <a:rPr lang="en-IN" dirty="0"/>
              <a:t>Feature Engineering</a:t>
            </a:r>
            <a:endParaRPr lang="en-US" dirty="0"/>
          </a:p>
          <a:p>
            <a:pPr lvl="1"/>
            <a:r>
              <a:rPr lang="en-IN" dirty="0"/>
              <a:t>Feature Extraction (Dimensionality Reduction)</a:t>
            </a:r>
            <a:endParaRPr lang="en-US" dirty="0"/>
          </a:p>
          <a:p>
            <a:pPr lvl="1"/>
            <a:r>
              <a:rPr lang="en-IN" dirty="0"/>
              <a:t>Feature Construction</a:t>
            </a:r>
            <a:endParaRPr lang="en-US" dirty="0"/>
          </a:p>
          <a:p>
            <a:pPr lvl="1"/>
            <a:r>
              <a:rPr lang="en-IN" dirty="0"/>
              <a:t>Feature Subset selection</a:t>
            </a:r>
            <a:endParaRPr lang="en-US" dirty="0"/>
          </a:p>
          <a:p>
            <a:pPr lvl="2"/>
            <a:r>
              <a:rPr lang="en-IN" dirty="0"/>
              <a:t>Filter methods</a:t>
            </a:r>
            <a:endParaRPr lang="en-US" dirty="0"/>
          </a:p>
          <a:p>
            <a:pPr lvl="2"/>
            <a:r>
              <a:rPr lang="en-IN" dirty="0"/>
              <a:t>Wrapper methods</a:t>
            </a:r>
            <a:endParaRPr lang="en-US" dirty="0"/>
          </a:p>
          <a:p>
            <a:pPr lvl="2"/>
            <a:r>
              <a:rPr lang="en-IN" dirty="0"/>
              <a:t>Embedded methods</a:t>
            </a:r>
            <a:endParaRPr lang="en-US" dirty="0"/>
          </a:p>
          <a:p>
            <a:pPr lvl="1"/>
            <a:r>
              <a:rPr lang="en-IN" dirty="0"/>
              <a:t>Feature Learning </a:t>
            </a:r>
            <a:endParaRPr lang="en-US" dirty="0"/>
          </a:p>
          <a:p>
            <a:r>
              <a:rPr lang="en-US" dirty="0"/>
              <a:t> Case Study involving FE tasks</a:t>
            </a:r>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3781348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idx="1"/>
          </p:nvPr>
        </p:nvSpPr>
        <p:spPr/>
        <p:txBody>
          <a:bodyPr/>
          <a:lstStyle/>
          <a:p>
            <a:pPr algn="l" rtl="0" eaLnBrk="1" hangingPunct="1">
              <a:lnSpc>
                <a:spcPct val="90000"/>
              </a:lnSpc>
              <a:buFont typeface="Wingdings" panose="05000000000000000000" pitchFamily="2" charset="2"/>
              <a:buNone/>
              <a:defRPr/>
            </a:pPr>
            <a:r>
              <a:rPr lang="en-US" dirty="0">
                <a:solidFill>
                  <a:schemeClr val="tx2"/>
                </a:solidFill>
              </a:rPr>
              <a:t>Target Population:</a:t>
            </a:r>
            <a:r>
              <a:rPr lang="en-US" b="1" dirty="0">
                <a:solidFill>
                  <a:schemeClr val="tx2"/>
                </a:solidFill>
                <a:effectLst/>
              </a:rPr>
              <a:t> </a:t>
            </a:r>
          </a:p>
          <a:p>
            <a:pPr algn="l" rtl="0" eaLnBrk="1" hangingPunct="1">
              <a:lnSpc>
                <a:spcPct val="90000"/>
              </a:lnSpc>
              <a:buFont typeface="Wingdings" panose="05000000000000000000" pitchFamily="2" charset="2"/>
              <a:buNone/>
              <a:defRPr/>
            </a:pPr>
            <a:r>
              <a:rPr lang="en-US" dirty="0"/>
              <a:t>The population to be studied/ to which the investigator wants to generalize his results</a:t>
            </a:r>
          </a:p>
          <a:p>
            <a:pPr algn="l" rtl="0" eaLnBrk="1" hangingPunct="1">
              <a:lnSpc>
                <a:spcPct val="90000"/>
              </a:lnSpc>
              <a:buFont typeface="Wingdings" panose="05000000000000000000" pitchFamily="2" charset="2"/>
              <a:buNone/>
              <a:defRPr/>
            </a:pPr>
            <a:r>
              <a:rPr lang="en-US" dirty="0">
                <a:solidFill>
                  <a:schemeClr val="tx2"/>
                </a:solidFill>
              </a:rPr>
              <a:t>Sampling Unit:</a:t>
            </a:r>
          </a:p>
          <a:p>
            <a:pPr algn="l" rtl="0" eaLnBrk="1" hangingPunct="1">
              <a:lnSpc>
                <a:spcPct val="90000"/>
              </a:lnSpc>
              <a:buFont typeface="Wingdings" panose="05000000000000000000" pitchFamily="2" charset="2"/>
              <a:buNone/>
              <a:defRPr/>
            </a:pPr>
            <a:r>
              <a:rPr lang="en-US" b="1" dirty="0">
                <a:solidFill>
                  <a:schemeClr val="folHlink"/>
                </a:solidFill>
                <a:effectLst/>
              </a:rPr>
              <a:t> </a:t>
            </a:r>
            <a:r>
              <a:rPr lang="en-US" dirty="0"/>
              <a:t>smallest unit from which sample can be selected</a:t>
            </a:r>
          </a:p>
          <a:p>
            <a:pPr algn="l" rtl="0" eaLnBrk="1" hangingPunct="1">
              <a:lnSpc>
                <a:spcPct val="90000"/>
              </a:lnSpc>
              <a:buFont typeface="Wingdings" panose="05000000000000000000" pitchFamily="2" charset="2"/>
              <a:buNone/>
              <a:defRPr/>
            </a:pPr>
            <a:r>
              <a:rPr lang="en-GB" dirty="0">
                <a:solidFill>
                  <a:schemeClr val="tx2"/>
                </a:solidFill>
              </a:rPr>
              <a:t>Sampling frame </a:t>
            </a:r>
          </a:p>
          <a:p>
            <a:pPr algn="l" rtl="0" eaLnBrk="1" hangingPunct="1">
              <a:lnSpc>
                <a:spcPct val="90000"/>
              </a:lnSpc>
              <a:buFont typeface="Wingdings" panose="05000000000000000000" pitchFamily="2" charset="2"/>
              <a:buNone/>
              <a:defRPr/>
            </a:pPr>
            <a:r>
              <a:rPr lang="en-GB" dirty="0"/>
              <a:t>List of all the sampling units from which sample is drawn</a:t>
            </a:r>
          </a:p>
          <a:p>
            <a:pPr algn="l" rtl="0" eaLnBrk="1" hangingPunct="1">
              <a:lnSpc>
                <a:spcPct val="90000"/>
              </a:lnSpc>
              <a:buFont typeface="Wingdings" panose="05000000000000000000" pitchFamily="2" charset="2"/>
              <a:buNone/>
              <a:defRPr/>
            </a:pPr>
            <a:r>
              <a:rPr lang="en-GB" dirty="0">
                <a:solidFill>
                  <a:schemeClr val="tx2"/>
                </a:solidFill>
              </a:rPr>
              <a:t>Sampling scheme</a:t>
            </a:r>
          </a:p>
          <a:p>
            <a:pPr algn="l" rtl="0" eaLnBrk="1" hangingPunct="1">
              <a:lnSpc>
                <a:spcPct val="90000"/>
              </a:lnSpc>
              <a:buFont typeface="Wingdings" panose="05000000000000000000" pitchFamily="2" charset="2"/>
              <a:buNone/>
              <a:defRPr/>
            </a:pPr>
            <a:r>
              <a:rPr lang="en-GB" dirty="0"/>
              <a:t>Method of selecting sampling units from sampling frame</a:t>
            </a:r>
          </a:p>
          <a:p>
            <a:pPr algn="l" rtl="0" eaLnBrk="1" hangingPunct="1">
              <a:lnSpc>
                <a:spcPct val="90000"/>
              </a:lnSpc>
              <a:defRPr/>
            </a:pPr>
            <a:endParaRPr lang="en-US" dirty="0"/>
          </a:p>
        </p:txBody>
      </p:sp>
      <p:sp>
        <p:nvSpPr>
          <p:cNvPr id="2" name="Content Placeholder 1"/>
          <p:cNvSpPr>
            <a:spLocks noGrp="1"/>
          </p:cNvSpPr>
          <p:nvPr>
            <p:ph sz="quarter" idx="10"/>
          </p:nvPr>
        </p:nvSpPr>
        <p:spPr/>
        <p:txBody>
          <a:bodyPr/>
          <a:lstStyle/>
          <a:p>
            <a:r>
              <a:rPr lang="en-US" dirty="0"/>
              <a:t>Definitions</a:t>
            </a:r>
          </a:p>
        </p:txBody>
      </p:sp>
    </p:spTree>
    <p:extLst>
      <p:ext uri="{BB962C8B-B14F-4D97-AF65-F5344CB8AC3E}">
        <p14:creationId xmlns:p14="http://schemas.microsoft.com/office/powerpoint/2010/main" val="3228240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Types of Sampling</a:t>
            </a:r>
          </a:p>
        </p:txBody>
      </p:sp>
      <p:pic>
        <p:nvPicPr>
          <p:cNvPr id="6" name="Content Placeholder 5"/>
          <p:cNvPicPr>
            <a:picLocks noGrp="1" noChangeAspect="1"/>
          </p:cNvPicPr>
          <p:nvPr>
            <p:ph idx="1"/>
          </p:nvPr>
        </p:nvPicPr>
        <p:blipFill>
          <a:blip r:embed="rId2"/>
          <a:stretch>
            <a:fillRect/>
          </a:stretch>
        </p:blipFill>
        <p:spPr>
          <a:xfrm>
            <a:off x="304800" y="1676400"/>
            <a:ext cx="8578588" cy="4343400"/>
          </a:xfrm>
          <a:prstGeom prst="rect">
            <a:avLst/>
          </a:prstGeom>
        </p:spPr>
      </p:pic>
    </p:spTree>
    <p:extLst>
      <p:ext uri="{BB962C8B-B14F-4D97-AF65-F5344CB8AC3E}">
        <p14:creationId xmlns:p14="http://schemas.microsoft.com/office/powerpoint/2010/main" val="1385225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idx="1"/>
          </p:nvPr>
        </p:nvSpPr>
        <p:spPr/>
        <p:txBody>
          <a:bodyPr>
            <a:normAutofit/>
          </a:bodyPr>
          <a:lstStyle/>
          <a:p>
            <a:pPr eaLnBrk="1" hangingPunct="1">
              <a:lnSpc>
                <a:spcPct val="80000"/>
              </a:lnSpc>
            </a:pPr>
            <a:r>
              <a:rPr lang="en-US" altLang="en-US" sz="2000" dirty="0"/>
              <a:t>Any sampling method where some elements of population have </a:t>
            </a:r>
            <a:r>
              <a:rPr lang="en-US" altLang="en-US" sz="2000" i="1" dirty="0"/>
              <a:t>no</a:t>
            </a:r>
            <a:r>
              <a:rPr lang="en-US" altLang="en-US" sz="2000" dirty="0"/>
              <a:t> chance of selection (these are sometimes referred to as </a:t>
            </a:r>
            <a:r>
              <a:rPr lang="en-US" altLang="en-US" sz="2000" b="1" dirty="0"/>
              <a:t>'out of coverage'/'</a:t>
            </a:r>
            <a:r>
              <a:rPr lang="en-US" altLang="en-US" sz="2000" b="1" dirty="0" err="1"/>
              <a:t>undercovered</a:t>
            </a:r>
            <a:r>
              <a:rPr lang="en-US" altLang="en-US" sz="2000" dirty="0"/>
              <a:t>'), or where the probability of selection can't be accurately determined. It involves the selection of elements based on assumptions regarding the population of interest, which forms the criteria for selection. Hence, because the selection of elements is nonrandom, nonprobability sampling not allows the estimation of sampling errors..</a:t>
            </a:r>
          </a:p>
          <a:p>
            <a:pPr eaLnBrk="1" hangingPunct="1">
              <a:lnSpc>
                <a:spcPct val="80000"/>
              </a:lnSpc>
            </a:pPr>
            <a:endParaRPr lang="en-US" altLang="en-US" sz="2000" i="1" dirty="0"/>
          </a:p>
          <a:p>
            <a:pPr eaLnBrk="1" hangingPunct="1">
              <a:lnSpc>
                <a:spcPct val="80000"/>
              </a:lnSpc>
            </a:pPr>
            <a:r>
              <a:rPr lang="en-US" altLang="en-US" sz="2000" i="1" dirty="0"/>
              <a:t>Example: We visit every household in a given street, and interview the first person to answer the door. In any household with more than one occupant, this is a nonprobability sample, because some people are more likely to answer the door (e.g. an unemployed person who spends most of their time at home is more likely to answer than an employed housemate who might be at work when the interviewer calls) and it's not practical to calculate these probabilities</a:t>
            </a:r>
            <a:r>
              <a:rPr lang="en-US" altLang="en-US" sz="2100" i="1" dirty="0"/>
              <a:t>.</a:t>
            </a:r>
            <a:endParaRPr lang="en-US" altLang="en-US" sz="2100" dirty="0"/>
          </a:p>
        </p:txBody>
      </p:sp>
      <p:sp>
        <p:nvSpPr>
          <p:cNvPr id="2" name="Content Placeholder 1"/>
          <p:cNvSpPr>
            <a:spLocks noGrp="1"/>
          </p:cNvSpPr>
          <p:nvPr>
            <p:ph sz="quarter" idx="10"/>
          </p:nvPr>
        </p:nvSpPr>
        <p:spPr/>
        <p:txBody>
          <a:bodyPr/>
          <a:lstStyle/>
          <a:p>
            <a:r>
              <a:rPr lang="en-US" dirty="0"/>
              <a:t>Non probability Sampling</a:t>
            </a:r>
          </a:p>
        </p:txBody>
      </p:sp>
      <p:sp>
        <p:nvSpPr>
          <p:cNvPr id="19458"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2EFD1B-E960-4A47-B728-5648199645E0}" type="slidenum">
              <a:rPr lang="en-US" altLang="en-US">
                <a:solidFill>
                  <a:srgbClr val="FFFFFF"/>
                </a:solidFill>
                <a:latin typeface="Franklin Gothic Book" panose="020B0503020102020204" pitchFamily="34" charset="0"/>
              </a:rPr>
              <a:pPr eaLnBrk="1" hangingPunct="1"/>
              <a:t>22</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3295514651"/>
      </p:ext>
    </p:extLst>
  </p:cSld>
  <p:clrMapOvr>
    <a:masterClrMapping/>
  </p:clrMapOvr>
  <p:transition advTm="343"/>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5" name="Rectangle 3"/>
          <p:cNvSpPr>
            <a:spLocks noGrp="1" noChangeArrowheads="1"/>
          </p:cNvSpPr>
          <p:nvPr>
            <p:ph idx="1"/>
          </p:nvPr>
        </p:nvSpPr>
        <p:spPr>
          <a:xfrm>
            <a:off x="304800" y="1493837"/>
            <a:ext cx="4038600" cy="5059363"/>
          </a:xfrm>
        </p:spPr>
        <p:txBody>
          <a:bodyPr>
            <a:normAutofit/>
          </a:bodyPr>
          <a:lstStyle/>
          <a:p>
            <a:pPr algn="l" rtl="0" eaLnBrk="1" hangingPunct="1">
              <a:buFont typeface="Wingdings" panose="05000000000000000000" pitchFamily="2" charset="2"/>
              <a:buChar char="Ø"/>
              <a:tabLst>
                <a:tab pos="7802563" algn="l"/>
              </a:tabLst>
              <a:defRPr/>
            </a:pPr>
            <a:r>
              <a:rPr lang="en-GB" sz="2000" b="1" dirty="0"/>
              <a:t>Convenience samples </a:t>
            </a:r>
            <a:r>
              <a:rPr lang="en-GB" sz="2000" dirty="0"/>
              <a:t>(ease of access)</a:t>
            </a:r>
          </a:p>
          <a:p>
            <a:pPr marL="400050" lvl="1" indent="0">
              <a:lnSpc>
                <a:spcPct val="110000"/>
              </a:lnSpc>
              <a:buNone/>
              <a:tabLst>
                <a:tab pos="7802563" algn="l"/>
              </a:tabLst>
              <a:defRPr/>
            </a:pPr>
            <a:r>
              <a:rPr lang="en-US" dirty="0"/>
              <a:t>sample is selected from elements of a population that are easily accessible</a:t>
            </a:r>
          </a:p>
          <a:p>
            <a:pPr marL="400050" lvl="1" indent="0">
              <a:lnSpc>
                <a:spcPct val="110000"/>
              </a:lnSpc>
              <a:buNone/>
              <a:tabLst>
                <a:tab pos="7802563" algn="l"/>
              </a:tabLst>
              <a:defRPr/>
            </a:pPr>
            <a:r>
              <a:rPr lang="en-US" dirty="0">
                <a:hlinkClick r:id="rId3"/>
              </a:rPr>
              <a:t>https://www.questionpro.com/blog/convenience-sampling/</a:t>
            </a:r>
            <a:endParaRPr lang="en-GB" dirty="0"/>
          </a:p>
          <a:p>
            <a:pPr algn="l" rtl="0" eaLnBrk="1" hangingPunct="1">
              <a:buFont typeface="Wingdings" panose="05000000000000000000" pitchFamily="2" charset="2"/>
              <a:buChar char="Ø"/>
              <a:tabLst>
                <a:tab pos="7802563" algn="l"/>
              </a:tabLst>
              <a:defRPr/>
            </a:pPr>
            <a:r>
              <a:rPr lang="en-GB" sz="2000" b="1" dirty="0"/>
              <a:t>Snowball sampling </a:t>
            </a:r>
            <a:r>
              <a:rPr lang="en-GB" sz="2000" dirty="0"/>
              <a:t>(friend of friend….etc.)</a:t>
            </a:r>
          </a:p>
          <a:p>
            <a:pPr marL="400050" lvl="1" indent="0">
              <a:lnSpc>
                <a:spcPct val="110000"/>
              </a:lnSpc>
              <a:buNone/>
              <a:tabLst>
                <a:tab pos="7802563" algn="l"/>
              </a:tabLst>
              <a:defRPr/>
            </a:pPr>
            <a:r>
              <a:rPr lang="en-US" dirty="0"/>
              <a:t>Also referred as chain sampling, chain-referral sampling, referral sampling</a:t>
            </a:r>
            <a:r>
              <a:rPr lang="en-US" dirty="0">
                <a:hlinkClick r:id="rId4"/>
              </a:rPr>
              <a:t>https://www.statisticshowto.datasciencecentral.com/snowball-sampling/</a:t>
            </a:r>
            <a:endParaRPr lang="en-US" dirty="0"/>
          </a:p>
        </p:txBody>
      </p:sp>
      <p:sp>
        <p:nvSpPr>
          <p:cNvPr id="2" name="Content Placeholder 1"/>
          <p:cNvSpPr>
            <a:spLocks noGrp="1"/>
          </p:cNvSpPr>
          <p:nvPr>
            <p:ph sz="quarter" idx="10"/>
          </p:nvPr>
        </p:nvSpPr>
        <p:spPr/>
        <p:txBody>
          <a:bodyPr/>
          <a:lstStyle/>
          <a:p>
            <a:r>
              <a:rPr lang="en-US" dirty="0"/>
              <a:t>Non probability sampling 1/</a:t>
            </a:r>
          </a:p>
        </p:txBody>
      </p:sp>
      <p:pic>
        <p:nvPicPr>
          <p:cNvPr id="2050" name="Picture 2" descr="Snowball Sampl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900" y="3736192"/>
            <a:ext cx="4572000" cy="2788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4495800" y="1321526"/>
            <a:ext cx="4610100" cy="2416843"/>
          </a:xfrm>
          <a:prstGeom prst="rect">
            <a:avLst/>
          </a:prstGeom>
        </p:spPr>
      </p:pic>
    </p:spTree>
    <p:extLst>
      <p:ext uri="{BB962C8B-B14F-4D97-AF65-F5344CB8AC3E}">
        <p14:creationId xmlns:p14="http://schemas.microsoft.com/office/powerpoint/2010/main" val="2617632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idx="1"/>
          </p:nvPr>
        </p:nvSpPr>
        <p:spPr>
          <a:xfrm>
            <a:off x="272143" y="1463675"/>
            <a:ext cx="8610600" cy="5257800"/>
          </a:xfrm>
        </p:spPr>
        <p:txBody>
          <a:bodyPr>
            <a:noAutofit/>
          </a:bodyPr>
          <a:lstStyle/>
          <a:p>
            <a:pPr eaLnBrk="1" hangingPunct="1">
              <a:lnSpc>
                <a:spcPct val="80000"/>
              </a:lnSpc>
            </a:pPr>
            <a:endParaRPr lang="en-US" altLang="en-US" sz="800" b="1" dirty="0"/>
          </a:p>
          <a:p>
            <a:pPr marL="0" indent="0">
              <a:tabLst>
                <a:tab pos="7802563" algn="l"/>
              </a:tabLst>
              <a:defRPr/>
            </a:pPr>
            <a:r>
              <a:rPr lang="en-GB" sz="1400" b="1" u="sng" dirty="0"/>
              <a:t>Purposive /Judgemental Sampling</a:t>
            </a:r>
          </a:p>
          <a:p>
            <a:pPr marL="457200" indent="-457200">
              <a:lnSpc>
                <a:spcPct val="120000"/>
              </a:lnSpc>
              <a:buFont typeface="Arial" panose="020B0604020202020204" pitchFamily="34" charset="0"/>
              <a:buChar char="•"/>
              <a:tabLst>
                <a:tab pos="7802563" algn="l"/>
              </a:tabLst>
              <a:defRPr/>
            </a:pPr>
            <a:r>
              <a:rPr lang="en-US" sz="1400" dirty="0"/>
              <a:t>A purposive sample is a non-probability sample that is selected based on characteristics of a population and the objective of the study. Purposive sampling is also known as judgmental, selective, or subjective sampling.</a:t>
            </a:r>
          </a:p>
          <a:p>
            <a:pPr marL="457200" indent="-457200">
              <a:lnSpc>
                <a:spcPct val="120000"/>
              </a:lnSpc>
              <a:buFont typeface="Arial" panose="020B0604020202020204" pitchFamily="34" charset="0"/>
              <a:buChar char="•"/>
              <a:tabLst>
                <a:tab pos="7802563" algn="l"/>
              </a:tabLst>
              <a:defRPr/>
            </a:pPr>
            <a:r>
              <a:rPr lang="en-US" sz="1400" dirty="0"/>
              <a:t>The researcher chooses the sample based on who they think would be appropriate for the study. This is used primarily when there is a limited number of people that have expertise in the area being researched. </a:t>
            </a:r>
            <a:r>
              <a:rPr lang="en-US" sz="1400" dirty="0">
                <a:hlinkClick r:id="rId2"/>
              </a:rPr>
              <a:t>https://www.thoughtco.com/purposive-sampling-3026727</a:t>
            </a:r>
            <a:endParaRPr lang="en-US" sz="1400" dirty="0"/>
          </a:p>
          <a:p>
            <a:pPr eaLnBrk="1" hangingPunct="1">
              <a:lnSpc>
                <a:spcPct val="80000"/>
              </a:lnSpc>
            </a:pPr>
            <a:endParaRPr lang="en-US" altLang="en-US" sz="1400" b="1" u="sng" dirty="0"/>
          </a:p>
          <a:p>
            <a:pPr eaLnBrk="1" hangingPunct="1">
              <a:lnSpc>
                <a:spcPct val="80000"/>
              </a:lnSpc>
            </a:pPr>
            <a:r>
              <a:rPr lang="en-US" altLang="en-US" sz="1400" b="1" u="sng" dirty="0"/>
              <a:t>Quota Sampling</a:t>
            </a:r>
          </a:p>
          <a:p>
            <a:pPr marL="457200" indent="-457200" eaLnBrk="1" hangingPunct="1">
              <a:lnSpc>
                <a:spcPct val="120000"/>
              </a:lnSpc>
              <a:buFont typeface="Arial" panose="020B0604020202020204" pitchFamily="34" charset="0"/>
              <a:buChar char="•"/>
            </a:pPr>
            <a:r>
              <a:rPr lang="en-US" altLang="en-US" sz="1400" dirty="0"/>
              <a:t>The population is first segmented into </a:t>
            </a:r>
            <a:r>
              <a:rPr lang="en-US" altLang="en-US" sz="1400" dirty="0">
                <a:hlinkClick r:id="rId3" tooltip="Mutually exclusive"/>
              </a:rPr>
              <a:t>mutually exclusive</a:t>
            </a:r>
            <a:r>
              <a:rPr lang="en-US" altLang="en-US" sz="1400" dirty="0"/>
              <a:t> sub-groups, just as in </a:t>
            </a:r>
            <a:r>
              <a:rPr lang="en-US" altLang="en-US" sz="1400" dirty="0">
                <a:hlinkClick r:id="rId4" tooltip="Stratified sampling"/>
              </a:rPr>
              <a:t>stratified sampling</a:t>
            </a:r>
            <a:r>
              <a:rPr lang="en-US" altLang="en-US" sz="1400" dirty="0"/>
              <a:t>. </a:t>
            </a:r>
          </a:p>
          <a:p>
            <a:pPr marL="457200" indent="-457200" eaLnBrk="1" hangingPunct="1">
              <a:lnSpc>
                <a:spcPct val="120000"/>
              </a:lnSpc>
              <a:buFont typeface="Arial" panose="020B0604020202020204" pitchFamily="34" charset="0"/>
              <a:buChar char="•"/>
            </a:pPr>
            <a:r>
              <a:rPr lang="en-US" altLang="en-US" sz="1400" dirty="0"/>
              <a:t>Then judgment used to select  subjects or units from each segment based on a specified proportion. For example, an interviewer may be told to sample 200 females and 300 males between the age of 45 and 60.</a:t>
            </a:r>
          </a:p>
          <a:p>
            <a:pPr marL="457200" indent="-457200" eaLnBrk="1" hangingPunct="1">
              <a:lnSpc>
                <a:spcPct val="120000"/>
              </a:lnSpc>
              <a:buFont typeface="Arial" panose="020B0604020202020204" pitchFamily="34" charset="0"/>
              <a:buChar char="•"/>
            </a:pPr>
            <a:r>
              <a:rPr lang="en-US" altLang="en-US" sz="1400" dirty="0"/>
              <a:t>It is this second step which makes the technique one of non-probability sampling.</a:t>
            </a:r>
          </a:p>
          <a:p>
            <a:pPr marL="457200" indent="-457200" eaLnBrk="1" hangingPunct="1">
              <a:lnSpc>
                <a:spcPct val="120000"/>
              </a:lnSpc>
              <a:buFont typeface="Arial" panose="020B0604020202020204" pitchFamily="34" charset="0"/>
              <a:buChar char="•"/>
            </a:pPr>
            <a:r>
              <a:rPr lang="en-US" altLang="en-US" sz="1400" dirty="0"/>
              <a:t>In quota sampling the selection of the sample is non-</a:t>
            </a:r>
            <a:r>
              <a:rPr lang="en-US" altLang="en-US" sz="1400" dirty="0">
                <a:hlinkClick r:id="rId5" tooltip="Random"/>
              </a:rPr>
              <a:t>random</a:t>
            </a:r>
            <a:r>
              <a:rPr lang="en-US" altLang="en-US" sz="1400" dirty="0"/>
              <a:t>. For example interviewers might be tempted to interview those who look most helpful. The problem is that these samples may be </a:t>
            </a:r>
            <a:r>
              <a:rPr lang="en-US" altLang="en-US" sz="1400" dirty="0">
                <a:hlinkClick r:id="rId6" tooltip="Biased samples"/>
              </a:rPr>
              <a:t>biased</a:t>
            </a:r>
            <a:r>
              <a:rPr lang="en-US" altLang="en-US" sz="1400" dirty="0"/>
              <a:t> because not everyone gets a chance of selection. This random element is its greatest weakness and quota versus probability has been a matter of controversy for many years</a:t>
            </a:r>
          </a:p>
        </p:txBody>
      </p:sp>
      <p:sp>
        <p:nvSpPr>
          <p:cNvPr id="2" name="Content Placeholder 1"/>
          <p:cNvSpPr>
            <a:spLocks noGrp="1"/>
          </p:cNvSpPr>
          <p:nvPr>
            <p:ph sz="quarter" idx="10"/>
          </p:nvPr>
        </p:nvSpPr>
        <p:spPr/>
        <p:txBody>
          <a:bodyPr/>
          <a:lstStyle/>
          <a:p>
            <a:r>
              <a:rPr lang="it-IT" dirty="0"/>
              <a:t>Non Probability Sampling 2/</a:t>
            </a:r>
            <a:endParaRPr lang="en-US" dirty="0"/>
          </a:p>
        </p:txBody>
      </p:sp>
      <p:sp>
        <p:nvSpPr>
          <p:cNvPr id="43010"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7CC331-3BE3-44E2-A13B-573F31C06F3C}" type="slidenum">
              <a:rPr lang="en-US" altLang="en-US">
                <a:solidFill>
                  <a:srgbClr val="FFFFFF"/>
                </a:solidFill>
                <a:latin typeface="Franklin Gothic Book" panose="020B0503020102020204" pitchFamily="34" charset="0"/>
              </a:rPr>
              <a:pPr eaLnBrk="1" hangingPunct="1"/>
              <a:t>24</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672079160"/>
      </p:ext>
    </p:extLst>
  </p:cSld>
  <p:clrMapOvr>
    <a:masterClrMapping/>
  </p:clrMapOvr>
  <p:transition advTm="28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304800" y="1493837"/>
            <a:ext cx="8229600" cy="4830763"/>
          </a:xfrm>
        </p:spPr>
        <p:txBody>
          <a:bodyPr>
            <a:normAutofit fontScale="85000" lnSpcReduction="20000"/>
          </a:bodyPr>
          <a:lstStyle/>
          <a:p>
            <a:pPr algn="l" rtl="0" eaLnBrk="1" hangingPunct="1"/>
            <a:r>
              <a:rPr lang="en-GB" altLang="en-US" dirty="0">
                <a:effectLst/>
              </a:rPr>
              <a:t>Random sampling</a:t>
            </a:r>
          </a:p>
          <a:p>
            <a:pPr lvl="1" algn="l" rtl="0" eaLnBrk="1" hangingPunct="1"/>
            <a:r>
              <a:rPr lang="en-GB" altLang="en-US" dirty="0">
                <a:effectLst/>
                <a:sym typeface="Symbol" panose="05050102010706020507" pitchFamily="18" charset="2"/>
              </a:rPr>
              <a:t>Each subject has a known probability of being selected </a:t>
            </a:r>
          </a:p>
          <a:p>
            <a:pPr algn="l" rtl="0" eaLnBrk="1" hangingPunct="1"/>
            <a:r>
              <a:rPr lang="en-GB" altLang="en-US" dirty="0">
                <a:effectLst/>
                <a:sym typeface="Symbol" panose="05050102010706020507" pitchFamily="18" charset="2"/>
              </a:rPr>
              <a:t>Allows application of statistical sampling theory to results to: </a:t>
            </a:r>
          </a:p>
          <a:p>
            <a:pPr lvl="1" algn="l" rtl="0" eaLnBrk="1" hangingPunct="1"/>
            <a:r>
              <a:rPr lang="en-GB" altLang="en-US" dirty="0">
                <a:effectLst/>
                <a:sym typeface="Symbol" panose="05050102010706020507" pitchFamily="18" charset="2"/>
              </a:rPr>
              <a:t>Generalise </a:t>
            </a:r>
          </a:p>
          <a:p>
            <a:pPr lvl="1" algn="l" rtl="0" eaLnBrk="1" hangingPunct="1"/>
            <a:r>
              <a:rPr lang="en-GB" altLang="en-US" dirty="0">
                <a:effectLst/>
                <a:sym typeface="Symbol" panose="05050102010706020507" pitchFamily="18" charset="2"/>
              </a:rPr>
              <a:t>Test hypotheses </a:t>
            </a:r>
          </a:p>
          <a:p>
            <a:pPr>
              <a:defRPr/>
            </a:pPr>
            <a:r>
              <a:rPr lang="en-GB" dirty="0"/>
              <a:t>Ensure </a:t>
            </a:r>
          </a:p>
          <a:p>
            <a:pPr lvl="1">
              <a:defRPr/>
            </a:pPr>
            <a:r>
              <a:rPr lang="en-GB" dirty="0"/>
              <a:t>Representativeness</a:t>
            </a:r>
          </a:p>
          <a:p>
            <a:pPr lvl="1">
              <a:defRPr/>
            </a:pPr>
            <a:r>
              <a:rPr lang="en-GB" dirty="0"/>
              <a:t>Precision</a:t>
            </a:r>
            <a:endParaRPr lang="en-GB" altLang="en-US" dirty="0">
              <a:effectLst/>
              <a:sym typeface="Symbol" panose="05050102010706020507" pitchFamily="18" charset="2"/>
            </a:endParaRPr>
          </a:p>
          <a:p>
            <a:pPr algn="l" rtl="0" eaLnBrk="1" hangingPunct="1">
              <a:buFont typeface="Wingdings" panose="05000000000000000000" pitchFamily="2" charset="2"/>
              <a:buNone/>
            </a:pPr>
            <a:endParaRPr lang="en-GB" altLang="en-US" dirty="0">
              <a:effectLst/>
            </a:endParaRPr>
          </a:p>
          <a:p>
            <a:pPr algn="l" rtl="0" eaLnBrk="1" hangingPunct="1">
              <a:buFont typeface="Wingdings" panose="05000000000000000000" pitchFamily="2" charset="2"/>
              <a:buNone/>
            </a:pPr>
            <a:r>
              <a:rPr lang="en-GB" altLang="en-US" dirty="0">
                <a:effectLst/>
              </a:rPr>
              <a:t>Definition –</a:t>
            </a:r>
          </a:p>
          <a:p>
            <a:r>
              <a:rPr lang="en-US" altLang="en-US" dirty="0"/>
              <a:t>A probability sampling scheme is one in which every unit in the population has a chance (greater than zero) of being selected in the sample, and this probability can be accurately determined. </a:t>
            </a:r>
          </a:p>
          <a:p>
            <a:endParaRPr lang="en-US" altLang="en-US" dirty="0"/>
          </a:p>
          <a:p>
            <a:r>
              <a:rPr lang="en-US" altLang="en-US" dirty="0"/>
              <a:t>. When every element in the population does have the same probability of selection, this is known as an 'equal probability of selection' (EPS) design. Such designs are also referred to as 'self-weighting' because all sampled units are given the same weight.</a:t>
            </a:r>
          </a:p>
        </p:txBody>
      </p:sp>
      <p:sp>
        <p:nvSpPr>
          <p:cNvPr id="2" name="Content Placeholder 1"/>
          <p:cNvSpPr>
            <a:spLocks noGrp="1"/>
          </p:cNvSpPr>
          <p:nvPr>
            <p:ph sz="quarter" idx="10"/>
          </p:nvPr>
        </p:nvSpPr>
        <p:spPr/>
        <p:txBody>
          <a:bodyPr/>
          <a:lstStyle/>
          <a:p>
            <a:r>
              <a:rPr lang="en-GB" dirty="0"/>
              <a:t>Probability samples</a:t>
            </a:r>
            <a:endParaRPr lang="en-US" dirty="0"/>
          </a:p>
        </p:txBody>
      </p:sp>
    </p:spTree>
    <p:extLst>
      <p:ext uri="{BB962C8B-B14F-4D97-AF65-F5344CB8AC3E}">
        <p14:creationId xmlns:p14="http://schemas.microsoft.com/office/powerpoint/2010/main" val="34998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idx="1"/>
          </p:nvPr>
        </p:nvSpPr>
        <p:spPr/>
        <p:txBody>
          <a:bodyPr/>
          <a:lstStyle/>
          <a:p>
            <a:pPr eaLnBrk="1" hangingPunct="1"/>
            <a:endParaRPr lang="en-US" altLang="en-US" dirty="0"/>
          </a:p>
          <a:p>
            <a:pPr eaLnBrk="1" hangingPunct="1"/>
            <a:r>
              <a:rPr lang="en-US" altLang="en-US" dirty="0"/>
              <a:t>Probability sampling includes: </a:t>
            </a:r>
          </a:p>
          <a:p>
            <a:pPr lvl="1"/>
            <a:r>
              <a:rPr lang="en-US" altLang="en-US" sz="2400" dirty="0"/>
              <a:t>Simple Random Sampling, </a:t>
            </a:r>
          </a:p>
          <a:p>
            <a:pPr lvl="1"/>
            <a:r>
              <a:rPr lang="en-US" altLang="en-US" sz="2400" dirty="0"/>
              <a:t>Systematic Sampling,</a:t>
            </a:r>
          </a:p>
          <a:p>
            <a:pPr lvl="1"/>
            <a:r>
              <a:rPr lang="en-US" altLang="en-US" sz="2400" dirty="0"/>
              <a:t>Stratified Random Sampling, </a:t>
            </a:r>
          </a:p>
          <a:p>
            <a:pPr lvl="1"/>
            <a:r>
              <a:rPr lang="en-US" altLang="en-US" sz="2400" dirty="0"/>
              <a:t>Cluster Sampling</a:t>
            </a:r>
          </a:p>
          <a:p>
            <a:pPr lvl="1"/>
            <a:r>
              <a:rPr lang="en-US" altLang="en-US" sz="2400" dirty="0"/>
              <a:t>Multistage Sampling. </a:t>
            </a:r>
          </a:p>
          <a:p>
            <a:pPr lvl="1"/>
            <a:r>
              <a:rPr lang="en-US" altLang="en-US" sz="2400" dirty="0"/>
              <a:t>Multiphase sampling</a:t>
            </a:r>
          </a:p>
          <a:p>
            <a:pPr eaLnBrk="1" hangingPunct="1"/>
            <a:endParaRPr lang="en-US" altLang="en-US" dirty="0">
              <a:solidFill>
                <a:schemeClr val="accent2"/>
              </a:solidFill>
              <a:latin typeface="Comic Sans MS" panose="030F0702030302020204" pitchFamily="66" charset="0"/>
            </a:endParaRPr>
          </a:p>
        </p:txBody>
      </p:sp>
      <p:sp>
        <p:nvSpPr>
          <p:cNvPr id="2" name="Content Placeholder 1"/>
          <p:cNvSpPr>
            <a:spLocks noGrp="1"/>
          </p:cNvSpPr>
          <p:nvPr>
            <p:ph sz="quarter" idx="10"/>
          </p:nvPr>
        </p:nvSpPr>
        <p:spPr/>
        <p:txBody>
          <a:bodyPr/>
          <a:lstStyle/>
          <a:p>
            <a:r>
              <a:rPr lang="en-US" dirty="0"/>
              <a:t>Probability sampling…….</a:t>
            </a:r>
          </a:p>
        </p:txBody>
      </p:sp>
      <p:sp>
        <p:nvSpPr>
          <p:cNvPr id="18434"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5A4FCD7-B686-46D6-891E-6207DB32EDB1}" type="slidenum">
              <a:rPr lang="en-US" altLang="en-US">
                <a:solidFill>
                  <a:srgbClr val="FFFFFF"/>
                </a:solidFill>
                <a:latin typeface="Franklin Gothic Book" panose="020B0503020102020204" pitchFamily="34" charset="0"/>
              </a:rPr>
              <a:pPr eaLnBrk="1" hangingPunct="1"/>
              <a:t>26</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1872956027"/>
      </p:ext>
    </p:extLst>
  </p:cSld>
  <p:clrMapOvr>
    <a:masterClrMapping/>
  </p:clrMapOvr>
  <p:transition advTm="359"/>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a:xfrm>
            <a:off x="304800" y="1493837"/>
            <a:ext cx="8610600" cy="4862513"/>
          </a:xfrm>
        </p:spPr>
        <p:txBody>
          <a:bodyPr>
            <a:noAutofit/>
          </a:bodyPr>
          <a:lstStyle/>
          <a:p>
            <a:pPr eaLnBrk="1" hangingPunct="1">
              <a:buFont typeface="Arial" panose="020B0604020202020204" pitchFamily="34" charset="0"/>
              <a:buChar char="•"/>
            </a:pPr>
            <a:r>
              <a:rPr lang="en-US" altLang="en-US" sz="1800" dirty="0"/>
              <a:t>Applicable when population is small, homogeneous &amp; readily available</a:t>
            </a:r>
          </a:p>
          <a:p>
            <a:pPr eaLnBrk="1" hangingPunct="1">
              <a:buFont typeface="Arial" panose="020B0604020202020204" pitchFamily="34" charset="0"/>
              <a:buChar char="•"/>
            </a:pPr>
            <a:r>
              <a:rPr lang="en-US" altLang="en-US" sz="1800" dirty="0"/>
              <a:t>All subsets of the frame are given an equal probability. Each element of the frame thus </a:t>
            </a:r>
            <a:r>
              <a:rPr lang="en-US" altLang="en-US" sz="1800" b="1" dirty="0"/>
              <a:t>has an equal probability of selection</a:t>
            </a:r>
            <a:r>
              <a:rPr lang="en-US" altLang="en-US" sz="1800" dirty="0"/>
              <a:t>.</a:t>
            </a:r>
          </a:p>
          <a:p>
            <a:pPr eaLnBrk="1" hangingPunct="1">
              <a:buFont typeface="Arial" panose="020B0604020202020204" pitchFamily="34" charset="0"/>
              <a:buChar char="•"/>
            </a:pPr>
            <a:r>
              <a:rPr lang="en-US" altLang="en-US" sz="1800" dirty="0"/>
              <a:t>It provides for greatest number of possible samples. This is done by assigning a number to each unit in the sampling frame.</a:t>
            </a:r>
          </a:p>
          <a:p>
            <a:pPr eaLnBrk="1" hangingPunct="1">
              <a:buFont typeface="Arial" panose="020B0604020202020204" pitchFamily="34" charset="0"/>
              <a:buChar char="•"/>
            </a:pPr>
            <a:r>
              <a:rPr lang="en-US" altLang="en-US" sz="1800" dirty="0"/>
              <a:t>A table of random number or lottery system is used to determine which units are to be selected.</a:t>
            </a:r>
          </a:p>
          <a:p>
            <a:pPr eaLnBrk="1" hangingPunct="1">
              <a:buFont typeface="Arial" panose="020B0604020202020204" pitchFamily="34" charset="0"/>
              <a:buChar char="•"/>
            </a:pPr>
            <a:r>
              <a:rPr lang="en-US" altLang="en-US" sz="1600" dirty="0"/>
              <a:t>Pros –</a:t>
            </a:r>
          </a:p>
          <a:p>
            <a:pPr lvl="1">
              <a:buFont typeface="Arial" panose="020B0604020202020204" pitchFamily="34" charset="0"/>
              <a:buChar char="•"/>
            </a:pPr>
            <a:r>
              <a:rPr lang="en-US" altLang="en-US" sz="1400" dirty="0"/>
              <a:t>Estimates are easy to calculate.</a:t>
            </a:r>
          </a:p>
          <a:p>
            <a:pPr lvl="1">
              <a:buFont typeface="Arial" panose="020B0604020202020204" pitchFamily="34" charset="0"/>
              <a:buChar char="•"/>
            </a:pPr>
            <a:r>
              <a:rPr lang="en-US" altLang="en-US" sz="1400" dirty="0"/>
              <a:t>Simple random sampling is always an EPS design, but not all EPS designs are simple random sampling.</a:t>
            </a:r>
          </a:p>
          <a:p>
            <a:pPr>
              <a:buFont typeface="Arial" panose="020B0604020202020204" pitchFamily="34" charset="0"/>
              <a:buChar char="•"/>
            </a:pPr>
            <a:r>
              <a:rPr lang="en-US" altLang="en-US" sz="1600" dirty="0"/>
              <a:t>Cons - </a:t>
            </a:r>
          </a:p>
          <a:p>
            <a:pPr lvl="1">
              <a:buFont typeface="Arial" panose="020B0604020202020204" pitchFamily="34" charset="0"/>
              <a:buChar char="•"/>
            </a:pPr>
            <a:r>
              <a:rPr lang="en-US" altLang="en-US" sz="1400" dirty="0"/>
              <a:t>If sampling frame large, this method impracticable.</a:t>
            </a:r>
          </a:p>
          <a:p>
            <a:pPr lvl="1">
              <a:buFont typeface="Arial" panose="020B0604020202020204" pitchFamily="34" charset="0"/>
              <a:buChar char="•"/>
            </a:pPr>
            <a:r>
              <a:rPr lang="en-US" altLang="en-US" sz="1400" dirty="0"/>
              <a:t>Minority subgroups of interest in population may not be present in sample in sufficient numbers for study</a:t>
            </a:r>
          </a:p>
          <a:p>
            <a:pPr lvl="1">
              <a:buFont typeface="Arial" panose="020B0604020202020204" pitchFamily="34" charset="0"/>
              <a:buChar char="•"/>
            </a:pPr>
            <a:r>
              <a:rPr lang="en-US" altLang="en-US" sz="1400" dirty="0"/>
              <a:t>When the population consists of different types of objects, with widely different numbers of objects, simple random sampling can fail </a:t>
            </a:r>
            <a:r>
              <a:rPr lang="en-US" altLang="en-US" sz="1400"/>
              <a:t>to adequately represent </a:t>
            </a:r>
            <a:r>
              <a:rPr lang="en-US" altLang="en-US" sz="1400" dirty="0"/>
              <a:t>those types of objects that are less frequent.</a:t>
            </a:r>
          </a:p>
        </p:txBody>
      </p:sp>
      <p:sp>
        <p:nvSpPr>
          <p:cNvPr id="2" name="Content Placeholder 1"/>
          <p:cNvSpPr>
            <a:spLocks noGrp="1"/>
          </p:cNvSpPr>
          <p:nvPr>
            <p:ph sz="quarter" idx="10"/>
          </p:nvPr>
        </p:nvSpPr>
        <p:spPr/>
        <p:txBody>
          <a:bodyPr/>
          <a:lstStyle/>
          <a:p>
            <a:r>
              <a:rPr lang="en-US" dirty="0"/>
              <a:t>Simple random sampling</a:t>
            </a:r>
          </a:p>
        </p:txBody>
      </p:sp>
      <p:sp>
        <p:nvSpPr>
          <p:cNvPr id="21506"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25F156-240D-4DFE-9315-C484FD733EE2}" type="slidenum">
              <a:rPr lang="en-US" altLang="en-US">
                <a:solidFill>
                  <a:srgbClr val="FFFFFF"/>
                </a:solidFill>
                <a:latin typeface="Franklin Gothic Book" panose="020B0503020102020204" pitchFamily="34" charset="0"/>
              </a:rPr>
              <a:pPr eaLnBrk="1" hangingPunct="1"/>
              <a:t>27</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222181139"/>
      </p:ext>
    </p:extLst>
  </p:cSld>
  <p:clrMapOvr>
    <a:masterClrMapping/>
  </p:clrMapOvr>
  <p:transition advTm="359"/>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There are two variations on random sampling (and other sampling techniques as well): </a:t>
            </a:r>
          </a:p>
          <a:p>
            <a:pPr>
              <a:buFont typeface="Arial" panose="020B0604020202020204" pitchFamily="34" charset="0"/>
              <a:buChar char="•"/>
            </a:pPr>
            <a:r>
              <a:rPr lang="en-US" dirty="0"/>
              <a:t>(1) </a:t>
            </a:r>
            <a:r>
              <a:rPr lang="en-US" b="1" dirty="0"/>
              <a:t>sampling without replacement-</a:t>
            </a:r>
          </a:p>
          <a:p>
            <a:pPr lvl="1">
              <a:buFont typeface="Arial" panose="020B0604020202020204" pitchFamily="34" charset="0"/>
              <a:buChar char="•"/>
            </a:pPr>
            <a:r>
              <a:rPr lang="en-US" dirty="0"/>
              <a:t>as each item is selected, it is removed from the set of all objects that together constitute the population, and </a:t>
            </a:r>
          </a:p>
          <a:p>
            <a:pPr>
              <a:buFont typeface="Arial" panose="020B0604020202020204" pitchFamily="34" charset="0"/>
              <a:buChar char="•"/>
            </a:pPr>
            <a:r>
              <a:rPr lang="en-US" dirty="0"/>
              <a:t>(2) </a:t>
            </a:r>
            <a:r>
              <a:rPr lang="en-US" b="1" dirty="0"/>
              <a:t>sampling with replacement-</a:t>
            </a:r>
          </a:p>
          <a:p>
            <a:pPr lvl="1">
              <a:buFont typeface="Arial" panose="020B0604020202020204" pitchFamily="34" charset="0"/>
              <a:buChar char="•"/>
            </a:pPr>
            <a:r>
              <a:rPr lang="en-US" dirty="0"/>
              <a:t>objects are not removed from the population as they are selected for the sample</a:t>
            </a:r>
          </a:p>
          <a:p>
            <a:pPr lvl="1">
              <a:buFont typeface="Arial" panose="020B0604020202020204" pitchFamily="34" charset="0"/>
              <a:buChar char="•"/>
            </a:pPr>
            <a:r>
              <a:rPr lang="en-US" dirty="0"/>
              <a:t>In sampling with replacement, the same object can be picked more than once.</a:t>
            </a:r>
          </a:p>
          <a:p>
            <a:endParaRPr lang="en-US" dirty="0"/>
          </a:p>
          <a:p>
            <a:r>
              <a:rPr lang="en-US" dirty="0"/>
              <a:t>Note- The samples produced by the two methods are not much different when samples are relatively small compared to the data set size, but sampling with replacement is simpler to analyze since the probability of selecting any object remains constant during the sampling process.</a:t>
            </a:r>
          </a:p>
        </p:txBody>
      </p:sp>
      <p:sp>
        <p:nvSpPr>
          <p:cNvPr id="3" name="Content Placeholder 2"/>
          <p:cNvSpPr>
            <a:spLocks noGrp="1"/>
          </p:cNvSpPr>
          <p:nvPr>
            <p:ph sz="quarter" idx="10"/>
          </p:nvPr>
        </p:nvSpPr>
        <p:spPr/>
        <p:txBody>
          <a:bodyPr/>
          <a:lstStyle/>
          <a:p>
            <a:r>
              <a:rPr lang="en-US" dirty="0"/>
              <a:t>Variations of Simple Random Sampling</a:t>
            </a:r>
          </a:p>
        </p:txBody>
      </p:sp>
    </p:spTree>
    <p:extLst>
      <p:ext uri="{BB962C8B-B14F-4D97-AF65-F5344CB8AC3E}">
        <p14:creationId xmlns:p14="http://schemas.microsoft.com/office/powerpoint/2010/main" val="1049252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2392363"/>
          </a:xfrm>
        </p:spPr>
        <p:txBody>
          <a:bodyPr>
            <a:normAutofit fontScale="92500" lnSpcReduction="20000"/>
          </a:bodyPr>
          <a:lstStyle/>
          <a:p>
            <a:r>
              <a:rPr lang="en-US" dirty="0">
                <a:hlinkClick r:id="rId2"/>
              </a:rPr>
              <a:t>https://utopia.duth.gr/~pefraimi/research/data/2007EncOfAlg.pdf</a:t>
            </a:r>
            <a:endParaRPr lang="en-US" dirty="0"/>
          </a:p>
          <a:p>
            <a:r>
              <a:rPr lang="en-US" dirty="0"/>
              <a:t>If all items have the same probability to be selected, the problem is known as uniform RS. Uniform random sampling in one pass.</a:t>
            </a:r>
          </a:p>
          <a:p>
            <a:pPr marL="0" indent="0"/>
            <a:r>
              <a:rPr lang="en-US" dirty="0"/>
              <a:t>In weighted random sampling (WRS) the items are </a:t>
            </a:r>
            <a:r>
              <a:rPr lang="en-US" b="1" dirty="0"/>
              <a:t>weighted</a:t>
            </a:r>
            <a:r>
              <a:rPr lang="en-US" dirty="0"/>
              <a:t> and the probability of each item to be selected is determined by its relative weight. WRS can be defined with the following algorithm D:</a:t>
            </a:r>
          </a:p>
        </p:txBody>
      </p:sp>
      <p:sp>
        <p:nvSpPr>
          <p:cNvPr id="3" name="Content Placeholder 2"/>
          <p:cNvSpPr>
            <a:spLocks noGrp="1"/>
          </p:cNvSpPr>
          <p:nvPr>
            <p:ph sz="quarter" idx="10"/>
          </p:nvPr>
        </p:nvSpPr>
        <p:spPr/>
        <p:txBody>
          <a:bodyPr/>
          <a:lstStyle/>
          <a:p>
            <a:r>
              <a:rPr lang="en-US" dirty="0"/>
              <a:t>Weighted Random Sampling</a:t>
            </a:r>
          </a:p>
        </p:txBody>
      </p:sp>
      <p:pic>
        <p:nvPicPr>
          <p:cNvPr id="4" name="Picture 3"/>
          <p:cNvPicPr>
            <a:picLocks noChangeAspect="1"/>
          </p:cNvPicPr>
          <p:nvPr/>
        </p:nvPicPr>
        <p:blipFill>
          <a:blip r:embed="rId3"/>
          <a:stretch>
            <a:fillRect/>
          </a:stretch>
        </p:blipFill>
        <p:spPr>
          <a:xfrm>
            <a:off x="280851" y="4038600"/>
            <a:ext cx="8710749" cy="2214054"/>
          </a:xfrm>
          <a:prstGeom prst="rect">
            <a:avLst/>
          </a:prstGeom>
        </p:spPr>
      </p:pic>
    </p:spTree>
    <p:extLst>
      <p:ext uri="{BB962C8B-B14F-4D97-AF65-F5344CB8AC3E}">
        <p14:creationId xmlns:p14="http://schemas.microsoft.com/office/powerpoint/2010/main" val="294793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a:latin typeface="+mn-lt"/>
              </a:rPr>
              <a:t>Data Cleaning, Data Integration </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4089226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Grp="1" noChangeArrowheads="1"/>
          </p:cNvSpPr>
          <p:nvPr>
            <p:ph idx="1"/>
          </p:nvPr>
        </p:nvSpPr>
        <p:spPr/>
        <p:txBody>
          <a:bodyPr>
            <a:normAutofit lnSpcReduction="10000"/>
          </a:bodyPr>
          <a:lstStyle/>
          <a:p>
            <a:pPr eaLnBrk="1" hangingPunct="1">
              <a:lnSpc>
                <a:spcPct val="80000"/>
              </a:lnSpc>
            </a:pPr>
            <a:endParaRPr lang="en-US" altLang="en-US" b="1" dirty="0"/>
          </a:p>
          <a:p>
            <a:pPr eaLnBrk="1" hangingPunct="1">
              <a:lnSpc>
                <a:spcPct val="80000"/>
              </a:lnSpc>
            </a:pPr>
            <a:r>
              <a:rPr lang="en-US" altLang="en-US" sz="2400" b="1" dirty="0">
                <a:hlinkClick r:id="rId2" tooltip="Systematic sampling"/>
              </a:rPr>
              <a:t>Systematic sampling</a:t>
            </a:r>
            <a:r>
              <a:rPr lang="en-US" altLang="en-US" sz="2400" dirty="0"/>
              <a:t> relies on arranging the target population according to some ordering scheme and then selecting elements at regular intervals through that ordered list. </a:t>
            </a:r>
          </a:p>
          <a:p>
            <a:pPr eaLnBrk="1" hangingPunct="1">
              <a:lnSpc>
                <a:spcPct val="80000"/>
              </a:lnSpc>
            </a:pPr>
            <a:r>
              <a:rPr lang="en-US" altLang="en-US" sz="2400" dirty="0"/>
              <a:t>Systematic sampling involves a random start and then proceeds with the selection of every </a:t>
            </a:r>
            <a:r>
              <a:rPr lang="en-US" altLang="en-US" sz="2400" i="1" dirty="0"/>
              <a:t>k</a:t>
            </a:r>
            <a:r>
              <a:rPr lang="en-US" altLang="en-US" sz="2400" dirty="0"/>
              <a:t>th element from then onwards. In this case, </a:t>
            </a:r>
            <a:r>
              <a:rPr lang="en-US" altLang="en-US" sz="2400" i="1" dirty="0"/>
              <a:t>k</a:t>
            </a:r>
            <a:r>
              <a:rPr lang="en-US" altLang="en-US" sz="2400" dirty="0"/>
              <a:t>=(population size/sample size). </a:t>
            </a:r>
          </a:p>
          <a:p>
            <a:pPr eaLnBrk="1" hangingPunct="1">
              <a:lnSpc>
                <a:spcPct val="80000"/>
              </a:lnSpc>
            </a:pPr>
            <a:r>
              <a:rPr lang="en-US" altLang="en-US" sz="2400" dirty="0"/>
              <a:t>It is important that the starting point is not automatically the first in the list, but is instead randomly chosen from within the first to the </a:t>
            </a:r>
            <a:r>
              <a:rPr lang="en-US" altLang="en-US" sz="2400" i="1" dirty="0"/>
              <a:t>k</a:t>
            </a:r>
            <a:r>
              <a:rPr lang="en-US" altLang="en-US" sz="2400" dirty="0"/>
              <a:t>th element in the list. </a:t>
            </a:r>
          </a:p>
          <a:p>
            <a:pPr eaLnBrk="1" hangingPunct="1">
              <a:lnSpc>
                <a:spcPct val="80000"/>
              </a:lnSpc>
            </a:pPr>
            <a:r>
              <a:rPr lang="en-US" altLang="en-US" sz="2400" dirty="0"/>
              <a:t>A simple example would be to select every 10th name from the telephone directory (an 'every 10th' sample, also referred to as 'sampling with a skip of 10').</a:t>
            </a:r>
          </a:p>
        </p:txBody>
      </p:sp>
      <p:sp>
        <p:nvSpPr>
          <p:cNvPr id="2" name="Content Placeholder 1"/>
          <p:cNvSpPr>
            <a:spLocks noGrp="1"/>
          </p:cNvSpPr>
          <p:nvPr>
            <p:ph sz="quarter" idx="10"/>
          </p:nvPr>
        </p:nvSpPr>
        <p:spPr/>
        <p:txBody>
          <a:bodyPr/>
          <a:lstStyle/>
          <a:p>
            <a:r>
              <a:rPr lang="en-US" dirty="0"/>
              <a:t>SYSTEMATIC SAMPLING</a:t>
            </a:r>
          </a:p>
        </p:txBody>
      </p:sp>
      <p:sp>
        <p:nvSpPr>
          <p:cNvPr id="24578"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6B5429-009D-42F6-8D1B-DEF64D67756E}" type="slidenum">
              <a:rPr lang="en-US" altLang="en-US">
                <a:solidFill>
                  <a:srgbClr val="FFFFFF"/>
                </a:solidFill>
                <a:latin typeface="Franklin Gothic Book" panose="020B0503020102020204" pitchFamily="34" charset="0"/>
              </a:rPr>
              <a:pPr eaLnBrk="1" hangingPunct="1"/>
              <a:t>30</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892031652"/>
      </p:ext>
    </p:extLst>
  </p:cSld>
  <p:clrMapOvr>
    <a:masterClrMapping/>
  </p:clrMapOvr>
  <p:transition advTm="546"/>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idx="1"/>
          </p:nvPr>
        </p:nvSpPr>
        <p:spPr/>
        <p:txBody>
          <a:bodyPr/>
          <a:lstStyle/>
          <a:p>
            <a:pPr eaLnBrk="1" hangingPunct="1">
              <a:buFont typeface="Wingdings" panose="05000000000000000000" pitchFamily="2" charset="2"/>
              <a:buNone/>
            </a:pPr>
            <a:r>
              <a:rPr lang="en-US" altLang="en-US" sz="1900" dirty="0"/>
              <a:t>As described above, systematic sampling is an EPS method, because all elements have the same probability of selection (in the example given, one in ten). It is </a:t>
            </a:r>
            <a:r>
              <a:rPr lang="en-US" altLang="en-US" sz="1900" i="1" dirty="0"/>
              <a:t>not</a:t>
            </a:r>
            <a:r>
              <a:rPr lang="en-US" altLang="en-US" sz="1900" dirty="0"/>
              <a:t> 'simple random sampling' because different subsets of the same size have different selection probabilities - e.g. the set {4,14,24,...,994} has a one-in-ten probability of selection, but the set {4,13,24,34,...} has zero probability of selection.</a:t>
            </a:r>
          </a:p>
          <a:p>
            <a:pPr eaLnBrk="1" hangingPunct="1"/>
            <a:endParaRPr lang="en-US" altLang="en-US" sz="1900" dirty="0">
              <a:solidFill>
                <a:schemeClr val="accent2"/>
              </a:solidFill>
            </a:endParaRPr>
          </a:p>
        </p:txBody>
      </p:sp>
      <p:sp>
        <p:nvSpPr>
          <p:cNvPr id="2" name="Content Placeholder 1"/>
          <p:cNvSpPr>
            <a:spLocks noGrp="1"/>
          </p:cNvSpPr>
          <p:nvPr>
            <p:ph sz="quarter" idx="10"/>
          </p:nvPr>
        </p:nvSpPr>
        <p:spPr/>
        <p:txBody>
          <a:bodyPr/>
          <a:lstStyle/>
          <a:p>
            <a:r>
              <a:rPr lang="en-US" dirty="0"/>
              <a:t>SYSTEMATIC SAMPLING……</a:t>
            </a:r>
          </a:p>
        </p:txBody>
      </p:sp>
      <p:sp>
        <p:nvSpPr>
          <p:cNvPr id="25602"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91F8FCF-B348-4917-A4D2-EF1790254D2A}" type="slidenum">
              <a:rPr lang="en-US" altLang="en-US">
                <a:solidFill>
                  <a:srgbClr val="FFFFFF"/>
                </a:solidFill>
                <a:latin typeface="Franklin Gothic Book" panose="020B0503020102020204" pitchFamily="34" charset="0"/>
              </a:rPr>
              <a:pPr eaLnBrk="1" hangingPunct="1"/>
              <a:t>31</a:t>
            </a:fld>
            <a:endParaRPr lang="en-US" altLang="en-US">
              <a:solidFill>
                <a:srgbClr val="FFFFFF"/>
              </a:solidFill>
              <a:latin typeface="Franklin Gothic Book" panose="020B0503020102020204" pitchFamily="34" charset="0"/>
            </a:endParaRPr>
          </a:p>
        </p:txBody>
      </p:sp>
      <p:pic>
        <p:nvPicPr>
          <p:cNvPr id="28677" name="Picture 47" descr="1_S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962400"/>
            <a:ext cx="7696200"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698359"/>
      </p:ext>
    </p:extLst>
  </p:cSld>
  <p:clrMapOvr>
    <a:masterClrMapping/>
  </p:clrMapOvr>
  <p:transition advTm="717"/>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p:cNvSpPr>
            <a:spLocks noGrp="1" noChangeArrowheads="1"/>
          </p:cNvSpPr>
          <p:nvPr>
            <p:ph idx="1"/>
          </p:nvPr>
        </p:nvSpPr>
        <p:spPr/>
        <p:txBody>
          <a:bodyPr/>
          <a:lstStyle/>
          <a:p>
            <a:pPr eaLnBrk="1" hangingPunct="1"/>
            <a:r>
              <a:rPr lang="en-US" altLang="en-US" sz="2100" b="1" dirty="0"/>
              <a:t>ADVANTAGES:</a:t>
            </a:r>
          </a:p>
          <a:p>
            <a:pPr eaLnBrk="1" hangingPunct="1"/>
            <a:r>
              <a:rPr lang="en-US" altLang="en-US" sz="2100" dirty="0"/>
              <a:t>Sample easy to select</a:t>
            </a:r>
          </a:p>
          <a:p>
            <a:pPr eaLnBrk="1" hangingPunct="1"/>
            <a:r>
              <a:rPr lang="en-US" altLang="en-US" sz="2100" dirty="0"/>
              <a:t>Suitable sampling frame can be identified easily</a:t>
            </a:r>
          </a:p>
          <a:p>
            <a:pPr eaLnBrk="1" hangingPunct="1"/>
            <a:r>
              <a:rPr lang="en-US" altLang="en-US" sz="2100" dirty="0"/>
              <a:t>Sample evenly spread over entire reference population</a:t>
            </a:r>
          </a:p>
          <a:p>
            <a:pPr eaLnBrk="1" hangingPunct="1"/>
            <a:r>
              <a:rPr lang="en-US" altLang="en-US" sz="2100" b="1" dirty="0"/>
              <a:t>DISADVANTAGES:</a:t>
            </a:r>
          </a:p>
          <a:p>
            <a:pPr eaLnBrk="1" hangingPunct="1"/>
            <a:r>
              <a:rPr lang="en-US" altLang="en-US" sz="2100" dirty="0"/>
              <a:t>Sample may be biased if hidden periodicity in population coincides with that of selection.</a:t>
            </a:r>
          </a:p>
          <a:p>
            <a:pPr eaLnBrk="1" hangingPunct="1"/>
            <a:r>
              <a:rPr lang="en-US" altLang="en-US" sz="2100" dirty="0"/>
              <a:t>Difficult to assess precision of estimate from one survey.</a:t>
            </a:r>
          </a:p>
          <a:p>
            <a:pPr eaLnBrk="1" hangingPunct="1"/>
            <a:endParaRPr lang="en-US" altLang="en-US" sz="2100" dirty="0"/>
          </a:p>
        </p:txBody>
      </p:sp>
      <p:sp>
        <p:nvSpPr>
          <p:cNvPr id="2" name="Content Placeholder 1"/>
          <p:cNvSpPr>
            <a:spLocks noGrp="1"/>
          </p:cNvSpPr>
          <p:nvPr>
            <p:ph sz="quarter" idx="10"/>
          </p:nvPr>
        </p:nvSpPr>
        <p:spPr/>
        <p:txBody>
          <a:bodyPr/>
          <a:lstStyle/>
          <a:p>
            <a:r>
              <a:rPr lang="en-US" dirty="0"/>
              <a:t>SYSTEMATIC SAMPLING……</a:t>
            </a:r>
          </a:p>
        </p:txBody>
      </p:sp>
      <p:sp>
        <p:nvSpPr>
          <p:cNvPr id="26626"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C63D622-1449-4DFF-8D8B-FF20F6017B7F}" type="slidenum">
              <a:rPr lang="en-US" altLang="en-US">
                <a:solidFill>
                  <a:srgbClr val="FFFFFF"/>
                </a:solidFill>
                <a:latin typeface="Franklin Gothic Book" panose="020B0503020102020204" pitchFamily="34" charset="0"/>
              </a:rPr>
              <a:pPr eaLnBrk="1" hangingPunct="1"/>
              <a:t>32</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1770092965"/>
      </p:ext>
    </p:extLst>
  </p:cSld>
  <p:clrMapOvr>
    <a:masterClrMapping/>
  </p:clrMapOvr>
  <p:transition advTm="655"/>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78" descr="1_Stra"/>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04800" y="2504681"/>
            <a:ext cx="8229600" cy="2504276"/>
          </a:xfrm>
          <a:noFill/>
        </p:spPr>
      </p:pic>
      <p:sp>
        <p:nvSpPr>
          <p:cNvPr id="2" name="Content Placeholder 1"/>
          <p:cNvSpPr>
            <a:spLocks noGrp="1"/>
          </p:cNvSpPr>
          <p:nvPr>
            <p:ph sz="quarter" idx="10"/>
          </p:nvPr>
        </p:nvSpPr>
        <p:spPr/>
        <p:txBody>
          <a:bodyPr/>
          <a:lstStyle/>
          <a:p>
            <a:r>
              <a:rPr lang="en-US" dirty="0"/>
              <a:t>STRATIFIED SAMPLING</a:t>
            </a:r>
          </a:p>
        </p:txBody>
      </p:sp>
      <p:sp>
        <p:nvSpPr>
          <p:cNvPr id="29698"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F43856E-EE70-4326-A191-2A66446B5EEA}" type="slidenum">
              <a:rPr lang="en-US" altLang="en-US">
                <a:solidFill>
                  <a:srgbClr val="FFFFFF"/>
                </a:solidFill>
                <a:latin typeface="Franklin Gothic Book" panose="020B0503020102020204" pitchFamily="34" charset="0"/>
              </a:rPr>
              <a:pPr eaLnBrk="1" hangingPunct="1"/>
              <a:t>33</a:t>
            </a:fld>
            <a:endParaRPr lang="en-US" altLang="en-US">
              <a:solidFill>
                <a:srgbClr val="FFFFFF"/>
              </a:solidFill>
              <a:latin typeface="Franklin Gothic Book" panose="020B0503020102020204" pitchFamily="34" charset="0"/>
            </a:endParaRPr>
          </a:p>
        </p:txBody>
      </p:sp>
      <p:sp>
        <p:nvSpPr>
          <p:cNvPr id="32773" name="Rectangle 4"/>
          <p:cNvSpPr>
            <a:spLocks noChangeArrowheads="1"/>
          </p:cNvSpPr>
          <p:nvPr/>
        </p:nvSpPr>
        <p:spPr bwMode="auto">
          <a:xfrm>
            <a:off x="609600" y="1676400"/>
            <a:ext cx="6248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3" eaLnBrk="1" hangingPunct="1"/>
            <a:endParaRPr lang="en-US" altLang="ko-KR" sz="2000" u="sng" dirty="0">
              <a:ea typeface="굴림" panose="020B0600000101010101" pitchFamily="34" charset="-127"/>
              <a:cs typeface="Arial" panose="020B0604020202020204" pitchFamily="34" charset="0"/>
            </a:endParaRPr>
          </a:p>
          <a:p>
            <a:pPr lvl="4" eaLnBrk="1" hangingPunct="1"/>
            <a:r>
              <a:rPr lang="en-US" altLang="ko-KR" sz="2000" dirty="0">
                <a:latin typeface="Comic Sans MS" panose="030F0702030302020204" pitchFamily="66" charset="0"/>
                <a:ea typeface="굴림" panose="020B0600000101010101" pitchFamily="34" charset="-127"/>
                <a:cs typeface="Arial" panose="020B0604020202020204" pitchFamily="34" charset="0"/>
              </a:rPr>
              <a:t>Draw a sample from each stratum</a:t>
            </a:r>
          </a:p>
          <a:p>
            <a:pPr lvl="4" eaLnBrk="1" hangingPunct="1">
              <a:lnSpc>
                <a:spcPct val="80000"/>
              </a:lnSpc>
              <a:spcBef>
                <a:spcPct val="50000"/>
              </a:spcBef>
            </a:pPr>
            <a:endParaRPr lang="en-US" altLang="ko-KR" sz="1900" u="sng" dirty="0">
              <a:latin typeface="Comic Sans MS" panose="030F0702030302020204" pitchFamily="66" charset="0"/>
              <a:ea typeface="굴림" panose="020B0600000101010101" pitchFamily="34" charset="-127"/>
              <a:cs typeface="Arial" panose="020B0604020202020204" pitchFamily="34" charset="0"/>
            </a:endParaRPr>
          </a:p>
        </p:txBody>
      </p:sp>
    </p:spTree>
    <p:extLst>
      <p:ext uri="{BB962C8B-B14F-4D97-AF65-F5344CB8AC3E}">
        <p14:creationId xmlns:p14="http://schemas.microsoft.com/office/powerpoint/2010/main" val="4282125316"/>
      </p:ext>
    </p:extLst>
  </p:cSld>
  <p:clrMapOvr>
    <a:masterClrMapping/>
  </p:clrMapOvr>
  <p:transition advTm="452"/>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5364163"/>
          </a:xfrm>
        </p:spPr>
        <p:txBody>
          <a:bodyPr>
            <a:noAutofit/>
          </a:bodyPr>
          <a:lstStyle/>
          <a:p>
            <a:r>
              <a:rPr lang="en-US" sz="1600" dirty="0"/>
              <a:t>When the population consists of different types of objects, with widely different numbers of objects, simple random sampling can fail to adequately represent those types of objects that are less frequent. This can cause problems when the analysis requires proper representation of all object types. For example, when building classification models for rare classes, it is critical that the rare classes be adequately represented in the sample. Hence, a sampling scheme that can accommodate differing frequencies for the items of interest is needed. </a:t>
            </a:r>
          </a:p>
          <a:p>
            <a:r>
              <a:rPr lang="en-US" sz="1600" b="1" dirty="0"/>
              <a:t>Stratified sampling</a:t>
            </a:r>
            <a:r>
              <a:rPr lang="en-US" sz="1600" dirty="0"/>
              <a:t>, which starts with pre-specified groups of objects, is such an approach. In the simplest version, equal numbers of objects are drawn from each group even though the groups are of different sizes. In another variation, the number of objects drawn from each group is proportional to the size of that group.</a:t>
            </a:r>
          </a:p>
          <a:p>
            <a:pPr>
              <a:buFont typeface="Arial" panose="020B0604020202020204" pitchFamily="34" charset="0"/>
              <a:buChar char="•"/>
            </a:pPr>
            <a:r>
              <a:rPr lang="en-US" sz="1600" dirty="0"/>
              <a:t>Where population embraces a number of distinct categories, the frame can be organized into separate "strata." Each stratum is then sampled as an independent sub-population, out of which individual elements can be randomly selected. </a:t>
            </a:r>
          </a:p>
          <a:p>
            <a:pPr lvl="1">
              <a:buFont typeface="Arial" panose="020B0604020202020204" pitchFamily="34" charset="0"/>
              <a:buChar char="•"/>
            </a:pPr>
            <a:r>
              <a:rPr lang="en-US" sz="1400" dirty="0"/>
              <a:t>Every unit in a stratum has same chance of being selected.</a:t>
            </a:r>
          </a:p>
          <a:p>
            <a:pPr lvl="1">
              <a:buFont typeface="Arial" panose="020B0604020202020204" pitchFamily="34" charset="0"/>
              <a:buChar char="•"/>
            </a:pPr>
            <a:r>
              <a:rPr lang="en-US" sz="1400" dirty="0"/>
              <a:t>Using same sampling fraction for all strata ensures proportionate representation in the sample.</a:t>
            </a:r>
          </a:p>
          <a:p>
            <a:pPr lvl="1">
              <a:buFont typeface="Arial" panose="020B0604020202020204" pitchFamily="34" charset="0"/>
              <a:buChar char="•"/>
            </a:pPr>
            <a:r>
              <a:rPr lang="en-US" sz="1400" dirty="0"/>
              <a:t>Adequate representation of minority subgroups of interest can be ensured by stratification &amp; varying sampling fraction between strata as required.</a:t>
            </a:r>
          </a:p>
          <a:p>
            <a:pPr lvl="1">
              <a:buFont typeface="Arial" panose="020B0604020202020204" pitchFamily="34" charset="0"/>
              <a:buChar char="•"/>
            </a:pPr>
            <a:r>
              <a:rPr lang="en-US" sz="1400" dirty="0"/>
              <a:t>Finally, since each stratum is treated as an independent population, different sampling approaches can be applied to different strata.</a:t>
            </a:r>
          </a:p>
          <a:p>
            <a:pPr lvl="1">
              <a:buFont typeface="Arial" panose="020B0604020202020204" pitchFamily="34" charset="0"/>
              <a:buChar char="•"/>
            </a:pPr>
            <a:endParaRPr lang="en-US" sz="1400" dirty="0"/>
          </a:p>
        </p:txBody>
      </p:sp>
      <p:sp>
        <p:nvSpPr>
          <p:cNvPr id="3" name="Content Placeholder 2"/>
          <p:cNvSpPr>
            <a:spLocks noGrp="1"/>
          </p:cNvSpPr>
          <p:nvPr>
            <p:ph sz="quarter" idx="10"/>
          </p:nvPr>
        </p:nvSpPr>
        <p:spPr/>
        <p:txBody>
          <a:bodyPr/>
          <a:lstStyle/>
          <a:p>
            <a:r>
              <a:rPr lang="en-US" dirty="0"/>
              <a:t>Stratified Sampling ….</a:t>
            </a:r>
          </a:p>
        </p:txBody>
      </p:sp>
    </p:spTree>
    <p:extLst>
      <p:ext uri="{BB962C8B-B14F-4D97-AF65-F5344CB8AC3E}">
        <p14:creationId xmlns:p14="http://schemas.microsoft.com/office/powerpoint/2010/main" val="536989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dirty="0"/>
              <a:t>Drawbacks to using stratified sampling</a:t>
            </a:r>
            <a:r>
              <a:rPr lang="en-US" dirty="0"/>
              <a:t>.</a:t>
            </a:r>
          </a:p>
          <a:p>
            <a:r>
              <a:rPr lang="en-US" dirty="0"/>
              <a:t> First, sampling frame of entire population has to be prepared separately for each stratum</a:t>
            </a:r>
          </a:p>
          <a:p>
            <a:r>
              <a:rPr lang="en-US" dirty="0"/>
              <a:t>Second, when examining multiple criteria, stratifying variables may be related to some, but not to others, further complicating the design, and potentially reducing the utility of the strata.</a:t>
            </a:r>
          </a:p>
          <a:p>
            <a:r>
              <a:rPr lang="en-US" dirty="0"/>
              <a:t> Finally, in some cases (such as designs with a large number of strata, or those with a specified minimum sample size per group), stratified sampling can potentially require a larger sample than would other methods</a:t>
            </a:r>
          </a:p>
          <a:p>
            <a:endParaRPr lang="en-US" dirty="0"/>
          </a:p>
        </p:txBody>
      </p:sp>
      <p:sp>
        <p:nvSpPr>
          <p:cNvPr id="3" name="Content Placeholder 2"/>
          <p:cNvSpPr>
            <a:spLocks noGrp="1"/>
          </p:cNvSpPr>
          <p:nvPr>
            <p:ph sz="quarter" idx="10"/>
          </p:nvPr>
        </p:nvSpPr>
        <p:spPr/>
        <p:txBody>
          <a:bodyPr/>
          <a:lstStyle/>
          <a:p>
            <a:r>
              <a:rPr lang="en-US" dirty="0"/>
              <a:t>Stratified Sampling ….</a:t>
            </a:r>
          </a:p>
        </p:txBody>
      </p:sp>
    </p:spTree>
    <p:extLst>
      <p:ext uri="{BB962C8B-B14F-4D97-AF65-F5344CB8AC3E}">
        <p14:creationId xmlns:p14="http://schemas.microsoft.com/office/powerpoint/2010/main" val="3382448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idx="1"/>
          </p:nvPr>
        </p:nvSpPr>
        <p:spPr/>
        <p:txBody>
          <a:bodyPr>
            <a:normAutofit fontScale="92500" lnSpcReduction="10000"/>
          </a:bodyPr>
          <a:lstStyle/>
          <a:p>
            <a:pPr eaLnBrk="1" hangingPunct="1"/>
            <a:r>
              <a:rPr lang="en-US" altLang="en-US" sz="2800" dirty="0">
                <a:hlinkClick r:id="rId2" tooltip="Cluster sampling"/>
              </a:rPr>
              <a:t>Cluster sampling</a:t>
            </a:r>
            <a:r>
              <a:rPr lang="en-US" altLang="en-US" sz="2800" dirty="0"/>
              <a:t> is an example of 'two-stage sampling' . </a:t>
            </a:r>
          </a:p>
          <a:p>
            <a:pPr eaLnBrk="1" hangingPunct="1"/>
            <a:r>
              <a:rPr lang="en-US" altLang="en-US" sz="2800" dirty="0"/>
              <a:t> </a:t>
            </a:r>
            <a:r>
              <a:rPr lang="en-US" altLang="en-US" sz="2800" b="1" dirty="0"/>
              <a:t>First stage </a:t>
            </a:r>
            <a:r>
              <a:rPr lang="en-US" altLang="en-US" sz="2800" dirty="0"/>
              <a:t>a sample of areas is chosen;</a:t>
            </a:r>
          </a:p>
          <a:p>
            <a:pPr eaLnBrk="1" hangingPunct="1"/>
            <a:r>
              <a:rPr lang="en-US" altLang="en-US" sz="2800" dirty="0"/>
              <a:t> </a:t>
            </a:r>
            <a:r>
              <a:rPr lang="en-US" altLang="en-US" sz="2800" b="1" dirty="0"/>
              <a:t>Second stage </a:t>
            </a:r>
            <a:r>
              <a:rPr lang="en-US" altLang="en-US" sz="2800" dirty="0"/>
              <a:t>a sample of respondents </a:t>
            </a:r>
            <a:r>
              <a:rPr lang="en-US" altLang="en-US" sz="2800" i="1" dirty="0"/>
              <a:t>within</a:t>
            </a:r>
            <a:r>
              <a:rPr lang="en-US" altLang="en-US" sz="2800" dirty="0"/>
              <a:t> those areas is selected.</a:t>
            </a:r>
          </a:p>
          <a:p>
            <a:pPr marL="457200" indent="-457200" eaLnBrk="1" hangingPunct="1">
              <a:buFont typeface="Arial" panose="020B0604020202020204" pitchFamily="34" charset="0"/>
              <a:buChar char="•"/>
            </a:pPr>
            <a:r>
              <a:rPr lang="en-US" altLang="en-US" sz="2800" dirty="0"/>
              <a:t>Population divided into clusters of homogeneous units, usually based on geographical contiguity.</a:t>
            </a:r>
          </a:p>
          <a:p>
            <a:pPr marL="457200" indent="-457200" eaLnBrk="1" hangingPunct="1">
              <a:buFont typeface="Arial" panose="020B0604020202020204" pitchFamily="34" charset="0"/>
              <a:buChar char="•"/>
            </a:pPr>
            <a:r>
              <a:rPr lang="en-US" altLang="en-US" sz="2800" dirty="0"/>
              <a:t>Sampling units are groups rather than individuals.</a:t>
            </a:r>
          </a:p>
          <a:p>
            <a:pPr marL="457200" indent="-457200" eaLnBrk="1" hangingPunct="1">
              <a:buFont typeface="Arial" panose="020B0604020202020204" pitchFamily="34" charset="0"/>
              <a:buChar char="•"/>
            </a:pPr>
            <a:r>
              <a:rPr lang="en-US" altLang="en-US" sz="2800" dirty="0"/>
              <a:t>A sample of such clusters is then selected.</a:t>
            </a:r>
          </a:p>
          <a:p>
            <a:pPr marL="457200" indent="-457200" eaLnBrk="1" hangingPunct="1">
              <a:buFont typeface="Arial" panose="020B0604020202020204" pitchFamily="34" charset="0"/>
              <a:buChar char="•"/>
            </a:pPr>
            <a:r>
              <a:rPr lang="en-US" altLang="en-US" sz="2800" dirty="0"/>
              <a:t>All units from the selected clusters are studied.</a:t>
            </a:r>
          </a:p>
          <a:p>
            <a:pPr eaLnBrk="1" hangingPunct="1"/>
            <a:endParaRPr lang="en-US" altLang="en-US" sz="2800" dirty="0"/>
          </a:p>
        </p:txBody>
      </p:sp>
      <p:sp>
        <p:nvSpPr>
          <p:cNvPr id="2" name="Content Placeholder 1"/>
          <p:cNvSpPr>
            <a:spLocks noGrp="1"/>
          </p:cNvSpPr>
          <p:nvPr>
            <p:ph sz="quarter" idx="10"/>
          </p:nvPr>
        </p:nvSpPr>
        <p:spPr/>
        <p:txBody>
          <a:bodyPr/>
          <a:lstStyle/>
          <a:p>
            <a:r>
              <a:rPr lang="en-US" dirty="0"/>
              <a:t>CLUSTER SAMPLING</a:t>
            </a:r>
          </a:p>
        </p:txBody>
      </p:sp>
      <p:sp>
        <p:nvSpPr>
          <p:cNvPr id="32770"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664FC78-D8ED-472C-BCA7-80CEAAC1FFFB}" type="slidenum">
              <a:rPr lang="en-US" altLang="en-US">
                <a:solidFill>
                  <a:srgbClr val="FFFFFF"/>
                </a:solidFill>
                <a:latin typeface="Franklin Gothic Book" panose="020B0503020102020204" pitchFamily="34" charset="0"/>
              </a:rPr>
              <a:pPr eaLnBrk="1" hangingPunct="1"/>
              <a:t>36</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633547781"/>
      </p:ext>
    </p:extLst>
  </p:cSld>
  <p:clrMapOvr>
    <a:masterClrMapping/>
  </p:clrMapOvr>
  <p:transition advTm="702"/>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idx="1"/>
          </p:nvPr>
        </p:nvSpPr>
        <p:spPr>
          <a:xfrm>
            <a:off x="304800" y="1493837"/>
            <a:ext cx="8763000" cy="4983163"/>
          </a:xfrm>
        </p:spPr>
        <p:txBody>
          <a:bodyPr>
            <a:normAutofit fontScale="77500" lnSpcReduction="20000"/>
          </a:bodyPr>
          <a:lstStyle/>
          <a:p>
            <a:pPr eaLnBrk="1" hangingPunct="1">
              <a:lnSpc>
                <a:spcPct val="90000"/>
              </a:lnSpc>
            </a:pPr>
            <a:r>
              <a:rPr lang="en-US" altLang="en-US" b="1" dirty="0"/>
              <a:t>Advantages</a:t>
            </a:r>
            <a:r>
              <a:rPr lang="en-US" altLang="en-US" dirty="0"/>
              <a:t> : </a:t>
            </a:r>
          </a:p>
          <a:p>
            <a:pPr eaLnBrk="1" hangingPunct="1">
              <a:lnSpc>
                <a:spcPct val="90000"/>
              </a:lnSpc>
              <a:buFont typeface="Arial" panose="020B0604020202020204" pitchFamily="34" charset="0"/>
              <a:buChar char="•"/>
            </a:pPr>
            <a:r>
              <a:rPr lang="en-US" altLang="en-US" dirty="0"/>
              <a:t>Cuts down on the cost of preparing a sampling frame.</a:t>
            </a:r>
          </a:p>
          <a:p>
            <a:pPr eaLnBrk="1" hangingPunct="1">
              <a:lnSpc>
                <a:spcPct val="90000"/>
              </a:lnSpc>
              <a:buFont typeface="Arial" panose="020B0604020202020204" pitchFamily="34" charset="0"/>
              <a:buChar char="•"/>
            </a:pPr>
            <a:r>
              <a:rPr lang="en-US" altLang="en-US" dirty="0"/>
              <a:t>This can reduce travel and other administrative costs.</a:t>
            </a:r>
          </a:p>
          <a:p>
            <a:pPr eaLnBrk="1" hangingPunct="1">
              <a:lnSpc>
                <a:spcPct val="90000"/>
              </a:lnSpc>
            </a:pPr>
            <a:r>
              <a:rPr lang="en-US" altLang="en-US" b="1" dirty="0"/>
              <a:t>Disadvantages:</a:t>
            </a:r>
            <a:r>
              <a:rPr lang="en-US" altLang="en-US" dirty="0"/>
              <a:t> </a:t>
            </a:r>
          </a:p>
          <a:p>
            <a:pPr>
              <a:lnSpc>
                <a:spcPct val="90000"/>
              </a:lnSpc>
              <a:buFont typeface="Arial" panose="020B0604020202020204" pitchFamily="34" charset="0"/>
              <a:buChar char="•"/>
            </a:pPr>
            <a:r>
              <a:rPr lang="en-US" altLang="en-US" dirty="0"/>
              <a:t>sampling error is higher for a simple random sample of same size.</a:t>
            </a:r>
          </a:p>
          <a:p>
            <a:pPr>
              <a:lnSpc>
                <a:spcPct val="90000"/>
              </a:lnSpc>
              <a:buFont typeface="Arial" panose="020B0604020202020204" pitchFamily="34" charset="0"/>
              <a:buChar char="•"/>
            </a:pPr>
            <a:r>
              <a:rPr lang="en-US" altLang="en-US" dirty="0"/>
              <a:t>Often used to evaluate vaccination coverage in EPI </a:t>
            </a:r>
          </a:p>
          <a:p>
            <a:pPr marL="0" indent="0"/>
            <a:endParaRPr lang="en-US" altLang="en-US" b="1" dirty="0"/>
          </a:p>
          <a:p>
            <a:pPr marL="0" indent="0"/>
            <a:endParaRPr lang="en-US" altLang="en-US" b="1" dirty="0"/>
          </a:p>
          <a:p>
            <a:pPr marL="0" indent="0"/>
            <a:r>
              <a:rPr lang="en-US" altLang="en-US" b="1" dirty="0"/>
              <a:t>Identification of clusters</a:t>
            </a:r>
          </a:p>
          <a:p>
            <a:pPr>
              <a:buFont typeface="Arial" panose="020B0604020202020204" pitchFamily="34" charset="0"/>
              <a:buChar char="•"/>
            </a:pPr>
            <a:r>
              <a:rPr lang="en-US" altLang="en-US" dirty="0"/>
              <a:t>List all cities, towns, villages &amp; wards of cities with their population falling in target area under study.</a:t>
            </a:r>
          </a:p>
          <a:p>
            <a:pPr>
              <a:buFont typeface="Arial" panose="020B0604020202020204" pitchFamily="34" charset="0"/>
              <a:buChar char="•"/>
            </a:pPr>
            <a:r>
              <a:rPr lang="en-US" altLang="en-US" dirty="0"/>
              <a:t>Calculate cumulative population &amp; divide by 30, this gives sampling interval.</a:t>
            </a:r>
          </a:p>
          <a:p>
            <a:pPr>
              <a:buFont typeface="Arial" panose="020B0604020202020204" pitchFamily="34" charset="0"/>
              <a:buChar char="•"/>
            </a:pPr>
            <a:r>
              <a:rPr lang="en-US" altLang="en-US" dirty="0"/>
              <a:t>Select a random no. less than or equal to sampling interval having same no. of digits. This forms 1</a:t>
            </a:r>
            <a:r>
              <a:rPr lang="en-US" altLang="en-US" baseline="30000" dirty="0"/>
              <a:t>st</a:t>
            </a:r>
            <a:r>
              <a:rPr lang="en-US" altLang="en-US" dirty="0"/>
              <a:t> cluster.</a:t>
            </a:r>
          </a:p>
          <a:p>
            <a:pPr>
              <a:buFont typeface="Arial" panose="020B0604020202020204" pitchFamily="34" charset="0"/>
              <a:buChar char="•"/>
            </a:pPr>
            <a:r>
              <a:rPr lang="en-US" altLang="en-US" dirty="0"/>
              <a:t>Random no.+ sampling interval = population of 2</a:t>
            </a:r>
            <a:r>
              <a:rPr lang="en-US" altLang="en-US" baseline="30000" dirty="0"/>
              <a:t>nd</a:t>
            </a:r>
            <a:r>
              <a:rPr lang="en-US" altLang="en-US" dirty="0"/>
              <a:t> cluster.</a:t>
            </a:r>
          </a:p>
          <a:p>
            <a:pPr>
              <a:buFont typeface="Arial" panose="020B0604020202020204" pitchFamily="34" charset="0"/>
              <a:buChar char="•"/>
            </a:pPr>
            <a:r>
              <a:rPr lang="en-US" altLang="en-US" dirty="0"/>
              <a:t>Second cluster + sampling interval = 4</a:t>
            </a:r>
            <a:r>
              <a:rPr lang="en-US" altLang="en-US" baseline="30000" dirty="0"/>
              <a:t>th</a:t>
            </a:r>
            <a:r>
              <a:rPr lang="en-US" altLang="en-US" dirty="0"/>
              <a:t> cluster.</a:t>
            </a:r>
          </a:p>
          <a:p>
            <a:pPr>
              <a:buFont typeface="Arial" panose="020B0604020202020204" pitchFamily="34" charset="0"/>
              <a:buChar char="•"/>
            </a:pPr>
            <a:r>
              <a:rPr lang="en-US" altLang="en-US" dirty="0"/>
              <a:t>Last or 30</a:t>
            </a:r>
            <a:r>
              <a:rPr lang="en-US" altLang="en-US" baseline="30000" dirty="0"/>
              <a:t>th</a:t>
            </a:r>
            <a:r>
              <a:rPr lang="en-US" altLang="en-US" dirty="0"/>
              <a:t> cluster = 29</a:t>
            </a:r>
            <a:r>
              <a:rPr lang="en-US" altLang="en-US" baseline="30000" dirty="0"/>
              <a:t>th</a:t>
            </a:r>
            <a:r>
              <a:rPr lang="en-US" altLang="en-US" dirty="0"/>
              <a:t> cluster + sampling interval</a:t>
            </a:r>
          </a:p>
          <a:p>
            <a:pPr>
              <a:lnSpc>
                <a:spcPct val="90000"/>
              </a:lnSpc>
              <a:buFont typeface="Arial" panose="020B0604020202020204" pitchFamily="34" charset="0"/>
              <a:buChar char="•"/>
            </a:pPr>
            <a:endParaRPr lang="en-US" altLang="en-US" dirty="0"/>
          </a:p>
          <a:p>
            <a:pPr eaLnBrk="1" hangingPunct="1">
              <a:lnSpc>
                <a:spcPct val="90000"/>
              </a:lnSpc>
            </a:pPr>
            <a:endParaRPr lang="en-US" altLang="en-US" dirty="0"/>
          </a:p>
        </p:txBody>
      </p:sp>
      <p:sp>
        <p:nvSpPr>
          <p:cNvPr id="2" name="Content Placeholder 1"/>
          <p:cNvSpPr>
            <a:spLocks noGrp="1"/>
          </p:cNvSpPr>
          <p:nvPr>
            <p:ph sz="quarter" idx="10"/>
          </p:nvPr>
        </p:nvSpPr>
        <p:spPr/>
        <p:txBody>
          <a:bodyPr/>
          <a:lstStyle/>
          <a:p>
            <a:r>
              <a:rPr lang="en-US" dirty="0"/>
              <a:t>CLUSTER SAMPLING ….</a:t>
            </a:r>
          </a:p>
        </p:txBody>
      </p:sp>
      <p:sp>
        <p:nvSpPr>
          <p:cNvPr id="33794"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BB4EAE-E184-49CD-87C2-8677789B15AA}" type="slidenum">
              <a:rPr lang="en-US" altLang="en-US">
                <a:solidFill>
                  <a:srgbClr val="FFFFFF"/>
                </a:solidFill>
                <a:latin typeface="Franklin Gothic Book" panose="020B0503020102020204" pitchFamily="34" charset="0"/>
              </a:rPr>
              <a:pPr eaLnBrk="1" hangingPunct="1"/>
              <a:t>37</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095172091"/>
      </p:ext>
    </p:extLst>
  </p:cSld>
  <p:clrMapOvr>
    <a:masterClrMapping/>
  </p:clrMapOvr>
  <p:transition advTm="593"/>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idx="1"/>
          </p:nvPr>
        </p:nvSpPr>
        <p:spPr/>
        <p:txBody>
          <a:bodyPr>
            <a:normAutofit/>
          </a:bodyPr>
          <a:lstStyle/>
          <a:p>
            <a:pPr eaLnBrk="1" hangingPunct="1">
              <a:buFont typeface="Wingdings" panose="05000000000000000000" pitchFamily="2" charset="2"/>
              <a:buNone/>
            </a:pPr>
            <a:r>
              <a:rPr lang="en-US" altLang="en-US" sz="2000" dirty="0"/>
              <a:t>Two types of cluster sampling methods. </a:t>
            </a:r>
          </a:p>
          <a:p>
            <a:pPr eaLnBrk="1" hangingPunct="1">
              <a:buFont typeface="Wingdings" panose="05000000000000000000" pitchFamily="2" charset="2"/>
              <a:buNone/>
            </a:pPr>
            <a:r>
              <a:rPr lang="en-US" altLang="en-US" sz="2000" b="1" dirty="0"/>
              <a:t>One-stage sampling</a:t>
            </a:r>
            <a:r>
              <a:rPr lang="en-US" altLang="en-US" sz="2000" dirty="0"/>
              <a:t>. All of the elements within selected clusters are included in the sample.</a:t>
            </a:r>
          </a:p>
          <a:p>
            <a:pPr eaLnBrk="1" hangingPunct="1">
              <a:buFont typeface="Wingdings" panose="05000000000000000000" pitchFamily="2" charset="2"/>
              <a:buNone/>
            </a:pPr>
            <a:r>
              <a:rPr lang="en-US" altLang="en-US" sz="2000" b="1" dirty="0"/>
              <a:t>Two-stage sampling</a:t>
            </a:r>
            <a:r>
              <a:rPr lang="en-US" altLang="en-US" sz="2000" dirty="0"/>
              <a:t>. A subset of elements within selected clusters are randomly selected for inclusion in the sample.  </a:t>
            </a:r>
          </a:p>
        </p:txBody>
      </p:sp>
      <p:sp>
        <p:nvSpPr>
          <p:cNvPr id="2" name="Content Placeholder 1"/>
          <p:cNvSpPr>
            <a:spLocks noGrp="1"/>
          </p:cNvSpPr>
          <p:nvPr>
            <p:ph sz="quarter" idx="10"/>
          </p:nvPr>
        </p:nvSpPr>
        <p:spPr/>
        <p:txBody>
          <a:bodyPr/>
          <a:lstStyle/>
          <a:p>
            <a:r>
              <a:rPr lang="en-US" dirty="0"/>
              <a:t>CLUSTER SAMPLING…….</a:t>
            </a:r>
          </a:p>
        </p:txBody>
      </p:sp>
      <p:sp>
        <p:nvSpPr>
          <p:cNvPr id="35842"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A926318-AD60-4E85-862C-1B70CA2FF971}" type="slidenum">
              <a:rPr lang="en-US" altLang="en-US">
                <a:solidFill>
                  <a:srgbClr val="FFFFFF"/>
                </a:solidFill>
                <a:latin typeface="Franklin Gothic Book" panose="020B0503020102020204" pitchFamily="34" charset="0"/>
              </a:rPr>
              <a:pPr eaLnBrk="1" hangingPunct="1"/>
              <a:t>38</a:t>
            </a:fld>
            <a:endParaRPr lang="en-US" altLang="en-US">
              <a:solidFill>
                <a:srgbClr val="FFFFFF"/>
              </a:solidFill>
              <a:latin typeface="Franklin Gothic Book" panose="020B0503020102020204" pitchFamily="34" charset="0"/>
            </a:endParaRPr>
          </a:p>
        </p:txBody>
      </p:sp>
      <p:sp>
        <p:nvSpPr>
          <p:cNvPr id="38917" name="Rectangle 4"/>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38918" name="Rectangle 5"/>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38919" name="Rectangle 6"/>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38920" name="Rectangle 7"/>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38921" name="Rectangle 8"/>
          <p:cNvSpPr>
            <a:spLocks noChangeArrowheads="1"/>
          </p:cNvSpPr>
          <p:nvPr/>
        </p:nvSpPr>
        <p:spPr bwMode="auto">
          <a:xfrm>
            <a:off x="0" y="0"/>
            <a:ext cx="0" cy="549275"/>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Tree>
    <p:extLst>
      <p:ext uri="{BB962C8B-B14F-4D97-AF65-F5344CB8AC3E}">
        <p14:creationId xmlns:p14="http://schemas.microsoft.com/office/powerpoint/2010/main" val="745014515"/>
      </p:ext>
    </p:extLst>
  </p:cSld>
  <p:clrMapOvr>
    <a:masterClrMapping/>
  </p:clrMapOvr>
  <p:transition advTm="858"/>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116013" y="-315913"/>
            <a:ext cx="7772400" cy="1143001"/>
          </a:xfrm>
        </p:spPr>
        <p:txBody>
          <a:bodyPr/>
          <a:lstStyle/>
          <a:p>
            <a:pPr eaLnBrk="1" hangingPunct="1">
              <a:defRPr/>
            </a:pPr>
            <a:r>
              <a:rPr lang="en-GB"/>
              <a:t>Cluster sampling</a:t>
            </a:r>
          </a:p>
        </p:txBody>
      </p:sp>
      <p:grpSp>
        <p:nvGrpSpPr>
          <p:cNvPr id="25603" name="Group 3"/>
          <p:cNvGrpSpPr>
            <a:grpSpLocks/>
          </p:cNvGrpSpPr>
          <p:nvPr/>
        </p:nvGrpSpPr>
        <p:grpSpPr bwMode="auto">
          <a:xfrm>
            <a:off x="685800" y="1157288"/>
            <a:ext cx="7770813" cy="5700712"/>
            <a:chOff x="428" y="640"/>
            <a:chExt cx="4895" cy="3591"/>
          </a:xfrm>
        </p:grpSpPr>
        <p:sp>
          <p:nvSpPr>
            <p:cNvPr id="26200" name="Rectangle 4"/>
            <p:cNvSpPr>
              <a:spLocks noChangeArrowheads="1"/>
            </p:cNvSpPr>
            <p:nvPr/>
          </p:nvSpPr>
          <p:spPr bwMode="auto">
            <a:xfrm>
              <a:off x="1475" y="648"/>
              <a:ext cx="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endParaRPr lang="en-US" altLang="en-US" sz="2400">
                <a:latin typeface="Times New Roman" panose="02020603050405020304" pitchFamily="18" charset="0"/>
              </a:endParaRPr>
            </a:p>
          </p:txBody>
        </p:sp>
        <p:sp>
          <p:nvSpPr>
            <p:cNvPr id="26201" name="Freeform 5"/>
            <p:cNvSpPr>
              <a:spLocks/>
            </p:cNvSpPr>
            <p:nvPr/>
          </p:nvSpPr>
          <p:spPr bwMode="auto">
            <a:xfrm>
              <a:off x="2779" y="3692"/>
              <a:ext cx="116" cy="105"/>
            </a:xfrm>
            <a:custGeom>
              <a:avLst/>
              <a:gdLst>
                <a:gd name="T0" fmla="*/ 246 w 348"/>
                <a:gd name="T1" fmla="*/ 277 h 315"/>
                <a:gd name="T2" fmla="*/ 198 w 348"/>
                <a:gd name="T3" fmla="*/ 249 h 315"/>
                <a:gd name="T4" fmla="*/ 174 w 348"/>
                <a:gd name="T5" fmla="*/ 219 h 315"/>
                <a:gd name="T6" fmla="*/ 168 w 348"/>
                <a:gd name="T7" fmla="*/ 181 h 315"/>
                <a:gd name="T8" fmla="*/ 127 w 348"/>
                <a:gd name="T9" fmla="*/ 150 h 315"/>
                <a:gd name="T10" fmla="*/ 67 w 348"/>
                <a:gd name="T11" fmla="*/ 123 h 315"/>
                <a:gd name="T12" fmla="*/ 40 w 348"/>
                <a:gd name="T13" fmla="*/ 81 h 315"/>
                <a:gd name="T14" fmla="*/ 15 w 348"/>
                <a:gd name="T15" fmla="*/ 32 h 315"/>
                <a:gd name="T16" fmla="*/ 14 w 348"/>
                <a:gd name="T17" fmla="*/ 17 h 315"/>
                <a:gd name="T18" fmla="*/ 38 w 348"/>
                <a:gd name="T19" fmla="*/ 47 h 315"/>
                <a:gd name="T20" fmla="*/ 61 w 348"/>
                <a:gd name="T21" fmla="*/ 97 h 315"/>
                <a:gd name="T22" fmla="*/ 84 w 348"/>
                <a:gd name="T23" fmla="*/ 100 h 315"/>
                <a:gd name="T24" fmla="*/ 104 w 348"/>
                <a:gd name="T25" fmla="*/ 62 h 315"/>
                <a:gd name="T26" fmla="*/ 115 w 348"/>
                <a:gd name="T27" fmla="*/ 21 h 315"/>
                <a:gd name="T28" fmla="*/ 112 w 348"/>
                <a:gd name="T29" fmla="*/ 2 h 315"/>
                <a:gd name="T30" fmla="*/ 124 w 348"/>
                <a:gd name="T31" fmla="*/ 9 h 315"/>
                <a:gd name="T32" fmla="*/ 120 w 348"/>
                <a:gd name="T33" fmla="*/ 35 h 315"/>
                <a:gd name="T34" fmla="*/ 109 w 348"/>
                <a:gd name="T35" fmla="*/ 79 h 315"/>
                <a:gd name="T36" fmla="*/ 99 w 348"/>
                <a:gd name="T37" fmla="*/ 108 h 315"/>
                <a:gd name="T38" fmla="*/ 117 w 348"/>
                <a:gd name="T39" fmla="*/ 117 h 315"/>
                <a:gd name="T40" fmla="*/ 152 w 348"/>
                <a:gd name="T41" fmla="*/ 119 h 315"/>
                <a:gd name="T42" fmla="*/ 182 w 348"/>
                <a:gd name="T43" fmla="*/ 138 h 315"/>
                <a:gd name="T44" fmla="*/ 199 w 348"/>
                <a:gd name="T45" fmla="*/ 128 h 315"/>
                <a:gd name="T46" fmla="*/ 225 w 348"/>
                <a:gd name="T47" fmla="*/ 113 h 315"/>
                <a:gd name="T48" fmla="*/ 250 w 348"/>
                <a:gd name="T49" fmla="*/ 91 h 315"/>
                <a:gd name="T50" fmla="*/ 261 w 348"/>
                <a:gd name="T51" fmla="*/ 83 h 315"/>
                <a:gd name="T52" fmla="*/ 243 w 348"/>
                <a:gd name="T53" fmla="*/ 112 h 315"/>
                <a:gd name="T54" fmla="*/ 213 w 348"/>
                <a:gd name="T55" fmla="*/ 133 h 315"/>
                <a:gd name="T56" fmla="*/ 208 w 348"/>
                <a:gd name="T57" fmla="*/ 147 h 315"/>
                <a:gd name="T58" fmla="*/ 247 w 348"/>
                <a:gd name="T59" fmla="*/ 157 h 315"/>
                <a:gd name="T60" fmla="*/ 266 w 348"/>
                <a:gd name="T61" fmla="*/ 176 h 315"/>
                <a:gd name="T62" fmla="*/ 272 w 348"/>
                <a:gd name="T63" fmla="*/ 162 h 315"/>
                <a:gd name="T64" fmla="*/ 289 w 348"/>
                <a:gd name="T65" fmla="*/ 130 h 315"/>
                <a:gd name="T66" fmla="*/ 294 w 348"/>
                <a:gd name="T67" fmla="*/ 74 h 315"/>
                <a:gd name="T68" fmla="*/ 288 w 348"/>
                <a:gd name="T69" fmla="*/ 37 h 315"/>
                <a:gd name="T70" fmla="*/ 289 w 348"/>
                <a:gd name="T71" fmla="*/ 22 h 315"/>
                <a:gd name="T72" fmla="*/ 299 w 348"/>
                <a:gd name="T73" fmla="*/ 39 h 315"/>
                <a:gd name="T74" fmla="*/ 304 w 348"/>
                <a:gd name="T75" fmla="*/ 71 h 315"/>
                <a:gd name="T76" fmla="*/ 306 w 348"/>
                <a:gd name="T77" fmla="*/ 113 h 315"/>
                <a:gd name="T78" fmla="*/ 319 w 348"/>
                <a:gd name="T79" fmla="*/ 130 h 315"/>
                <a:gd name="T80" fmla="*/ 331 w 348"/>
                <a:gd name="T81" fmla="*/ 93 h 315"/>
                <a:gd name="T82" fmla="*/ 330 w 348"/>
                <a:gd name="T83" fmla="*/ 60 h 315"/>
                <a:gd name="T84" fmla="*/ 342 w 348"/>
                <a:gd name="T85" fmla="*/ 34 h 315"/>
                <a:gd name="T86" fmla="*/ 345 w 348"/>
                <a:gd name="T87" fmla="*/ 62 h 315"/>
                <a:gd name="T88" fmla="*/ 345 w 348"/>
                <a:gd name="T89" fmla="*/ 117 h 315"/>
                <a:gd name="T90" fmla="*/ 326 w 348"/>
                <a:gd name="T91" fmla="*/ 170 h 315"/>
                <a:gd name="T92" fmla="*/ 323 w 348"/>
                <a:gd name="T93" fmla="*/ 229 h 315"/>
                <a:gd name="T94" fmla="*/ 344 w 348"/>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8"/>
                <a:gd name="T145" fmla="*/ 0 h 315"/>
                <a:gd name="T146" fmla="*/ 348 w 348"/>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8" h="315">
                  <a:moveTo>
                    <a:pt x="258" y="315"/>
                  </a:moveTo>
                  <a:lnTo>
                    <a:pt x="253" y="291"/>
                  </a:lnTo>
                  <a:lnTo>
                    <a:pt x="246" y="277"/>
                  </a:lnTo>
                  <a:lnTo>
                    <a:pt x="232" y="266"/>
                  </a:lnTo>
                  <a:lnTo>
                    <a:pt x="215" y="258"/>
                  </a:lnTo>
                  <a:lnTo>
                    <a:pt x="198" y="249"/>
                  </a:lnTo>
                  <a:lnTo>
                    <a:pt x="184" y="240"/>
                  </a:lnTo>
                  <a:lnTo>
                    <a:pt x="178" y="231"/>
                  </a:lnTo>
                  <a:lnTo>
                    <a:pt x="174" y="219"/>
                  </a:lnTo>
                  <a:lnTo>
                    <a:pt x="173" y="201"/>
                  </a:lnTo>
                  <a:lnTo>
                    <a:pt x="171" y="190"/>
                  </a:lnTo>
                  <a:lnTo>
                    <a:pt x="168" y="181"/>
                  </a:lnTo>
                  <a:lnTo>
                    <a:pt x="159" y="170"/>
                  </a:lnTo>
                  <a:lnTo>
                    <a:pt x="143" y="158"/>
                  </a:lnTo>
                  <a:lnTo>
                    <a:pt x="127" y="150"/>
                  </a:lnTo>
                  <a:lnTo>
                    <a:pt x="106" y="142"/>
                  </a:lnTo>
                  <a:lnTo>
                    <a:pt x="85" y="134"/>
                  </a:lnTo>
                  <a:lnTo>
                    <a:pt x="67" y="123"/>
                  </a:lnTo>
                  <a:lnTo>
                    <a:pt x="57" y="113"/>
                  </a:lnTo>
                  <a:lnTo>
                    <a:pt x="48" y="100"/>
                  </a:lnTo>
                  <a:lnTo>
                    <a:pt x="40" y="81"/>
                  </a:lnTo>
                  <a:lnTo>
                    <a:pt x="32" y="58"/>
                  </a:lnTo>
                  <a:lnTo>
                    <a:pt x="24" y="43"/>
                  </a:lnTo>
                  <a:lnTo>
                    <a:pt x="15" y="32"/>
                  </a:lnTo>
                  <a:lnTo>
                    <a:pt x="6" y="24"/>
                  </a:lnTo>
                  <a:lnTo>
                    <a:pt x="0" y="20"/>
                  </a:lnTo>
                  <a:lnTo>
                    <a:pt x="14" y="17"/>
                  </a:lnTo>
                  <a:lnTo>
                    <a:pt x="22" y="24"/>
                  </a:lnTo>
                  <a:lnTo>
                    <a:pt x="30" y="34"/>
                  </a:lnTo>
                  <a:lnTo>
                    <a:pt x="38" y="47"/>
                  </a:lnTo>
                  <a:lnTo>
                    <a:pt x="45" y="66"/>
                  </a:lnTo>
                  <a:lnTo>
                    <a:pt x="54" y="83"/>
                  </a:lnTo>
                  <a:lnTo>
                    <a:pt x="61" y="97"/>
                  </a:lnTo>
                  <a:lnTo>
                    <a:pt x="73" y="108"/>
                  </a:lnTo>
                  <a:lnTo>
                    <a:pt x="81" y="113"/>
                  </a:lnTo>
                  <a:lnTo>
                    <a:pt x="84" y="100"/>
                  </a:lnTo>
                  <a:lnTo>
                    <a:pt x="90" y="88"/>
                  </a:lnTo>
                  <a:lnTo>
                    <a:pt x="97" y="75"/>
                  </a:lnTo>
                  <a:lnTo>
                    <a:pt x="104" y="62"/>
                  </a:lnTo>
                  <a:lnTo>
                    <a:pt x="108" y="48"/>
                  </a:lnTo>
                  <a:lnTo>
                    <a:pt x="111" y="34"/>
                  </a:lnTo>
                  <a:lnTo>
                    <a:pt x="115" y="21"/>
                  </a:lnTo>
                  <a:lnTo>
                    <a:pt x="116" y="14"/>
                  </a:lnTo>
                  <a:lnTo>
                    <a:pt x="115" y="9"/>
                  </a:lnTo>
                  <a:lnTo>
                    <a:pt x="112" y="2"/>
                  </a:lnTo>
                  <a:lnTo>
                    <a:pt x="119" y="0"/>
                  </a:lnTo>
                  <a:lnTo>
                    <a:pt x="124" y="9"/>
                  </a:lnTo>
                  <a:lnTo>
                    <a:pt x="124" y="14"/>
                  </a:lnTo>
                  <a:lnTo>
                    <a:pt x="124" y="22"/>
                  </a:lnTo>
                  <a:lnTo>
                    <a:pt x="120" y="35"/>
                  </a:lnTo>
                  <a:lnTo>
                    <a:pt x="117" y="50"/>
                  </a:lnTo>
                  <a:lnTo>
                    <a:pt x="115" y="66"/>
                  </a:lnTo>
                  <a:lnTo>
                    <a:pt x="109" y="79"/>
                  </a:lnTo>
                  <a:lnTo>
                    <a:pt x="103" y="92"/>
                  </a:lnTo>
                  <a:lnTo>
                    <a:pt x="99" y="102"/>
                  </a:lnTo>
                  <a:lnTo>
                    <a:pt x="99" y="108"/>
                  </a:lnTo>
                  <a:lnTo>
                    <a:pt x="101" y="112"/>
                  </a:lnTo>
                  <a:lnTo>
                    <a:pt x="106" y="115"/>
                  </a:lnTo>
                  <a:lnTo>
                    <a:pt x="117" y="117"/>
                  </a:lnTo>
                  <a:lnTo>
                    <a:pt x="131" y="116"/>
                  </a:lnTo>
                  <a:lnTo>
                    <a:pt x="145" y="116"/>
                  </a:lnTo>
                  <a:lnTo>
                    <a:pt x="152" y="119"/>
                  </a:lnTo>
                  <a:lnTo>
                    <a:pt x="161" y="125"/>
                  </a:lnTo>
                  <a:lnTo>
                    <a:pt x="170" y="130"/>
                  </a:lnTo>
                  <a:lnTo>
                    <a:pt x="182" y="138"/>
                  </a:lnTo>
                  <a:lnTo>
                    <a:pt x="195" y="146"/>
                  </a:lnTo>
                  <a:lnTo>
                    <a:pt x="196" y="136"/>
                  </a:lnTo>
                  <a:lnTo>
                    <a:pt x="199" y="128"/>
                  </a:lnTo>
                  <a:lnTo>
                    <a:pt x="206" y="123"/>
                  </a:lnTo>
                  <a:lnTo>
                    <a:pt x="215" y="117"/>
                  </a:lnTo>
                  <a:lnTo>
                    <a:pt x="225" y="113"/>
                  </a:lnTo>
                  <a:lnTo>
                    <a:pt x="236" y="107"/>
                  </a:lnTo>
                  <a:lnTo>
                    <a:pt x="243" y="100"/>
                  </a:lnTo>
                  <a:lnTo>
                    <a:pt x="250" y="91"/>
                  </a:lnTo>
                  <a:lnTo>
                    <a:pt x="253" y="81"/>
                  </a:lnTo>
                  <a:lnTo>
                    <a:pt x="261" y="83"/>
                  </a:lnTo>
                  <a:lnTo>
                    <a:pt x="258" y="92"/>
                  </a:lnTo>
                  <a:lnTo>
                    <a:pt x="252" y="103"/>
                  </a:lnTo>
                  <a:lnTo>
                    <a:pt x="243" y="112"/>
                  </a:lnTo>
                  <a:lnTo>
                    <a:pt x="232" y="119"/>
                  </a:lnTo>
                  <a:lnTo>
                    <a:pt x="219" y="126"/>
                  </a:lnTo>
                  <a:lnTo>
                    <a:pt x="213" y="133"/>
                  </a:lnTo>
                  <a:lnTo>
                    <a:pt x="206" y="142"/>
                  </a:lnTo>
                  <a:lnTo>
                    <a:pt x="206" y="145"/>
                  </a:lnTo>
                  <a:lnTo>
                    <a:pt x="208" y="147"/>
                  </a:lnTo>
                  <a:lnTo>
                    <a:pt x="219" y="150"/>
                  </a:lnTo>
                  <a:lnTo>
                    <a:pt x="235" y="153"/>
                  </a:lnTo>
                  <a:lnTo>
                    <a:pt x="247" y="157"/>
                  </a:lnTo>
                  <a:lnTo>
                    <a:pt x="255" y="161"/>
                  </a:lnTo>
                  <a:lnTo>
                    <a:pt x="262" y="168"/>
                  </a:lnTo>
                  <a:lnTo>
                    <a:pt x="266" y="176"/>
                  </a:lnTo>
                  <a:lnTo>
                    <a:pt x="270" y="192"/>
                  </a:lnTo>
                  <a:lnTo>
                    <a:pt x="271" y="168"/>
                  </a:lnTo>
                  <a:lnTo>
                    <a:pt x="272" y="162"/>
                  </a:lnTo>
                  <a:lnTo>
                    <a:pt x="274" y="156"/>
                  </a:lnTo>
                  <a:lnTo>
                    <a:pt x="282" y="146"/>
                  </a:lnTo>
                  <a:lnTo>
                    <a:pt x="289" y="130"/>
                  </a:lnTo>
                  <a:lnTo>
                    <a:pt x="295" y="111"/>
                  </a:lnTo>
                  <a:lnTo>
                    <a:pt x="295" y="91"/>
                  </a:lnTo>
                  <a:lnTo>
                    <a:pt x="294" y="74"/>
                  </a:lnTo>
                  <a:lnTo>
                    <a:pt x="294" y="71"/>
                  </a:lnTo>
                  <a:lnTo>
                    <a:pt x="292" y="49"/>
                  </a:lnTo>
                  <a:lnTo>
                    <a:pt x="288" y="37"/>
                  </a:lnTo>
                  <a:lnTo>
                    <a:pt x="284" y="26"/>
                  </a:lnTo>
                  <a:lnTo>
                    <a:pt x="277" y="17"/>
                  </a:lnTo>
                  <a:lnTo>
                    <a:pt x="289" y="22"/>
                  </a:lnTo>
                  <a:lnTo>
                    <a:pt x="294" y="29"/>
                  </a:lnTo>
                  <a:lnTo>
                    <a:pt x="299" y="39"/>
                  </a:lnTo>
                  <a:lnTo>
                    <a:pt x="301" y="54"/>
                  </a:lnTo>
                  <a:lnTo>
                    <a:pt x="304" y="71"/>
                  </a:lnTo>
                  <a:lnTo>
                    <a:pt x="304" y="82"/>
                  </a:lnTo>
                  <a:lnTo>
                    <a:pt x="306" y="97"/>
                  </a:lnTo>
                  <a:lnTo>
                    <a:pt x="306" y="113"/>
                  </a:lnTo>
                  <a:lnTo>
                    <a:pt x="307" y="125"/>
                  </a:lnTo>
                  <a:lnTo>
                    <a:pt x="310" y="142"/>
                  </a:lnTo>
                  <a:lnTo>
                    <a:pt x="319" y="130"/>
                  </a:lnTo>
                  <a:lnTo>
                    <a:pt x="325" y="118"/>
                  </a:lnTo>
                  <a:lnTo>
                    <a:pt x="329" y="107"/>
                  </a:lnTo>
                  <a:lnTo>
                    <a:pt x="331" y="93"/>
                  </a:lnTo>
                  <a:lnTo>
                    <a:pt x="331" y="78"/>
                  </a:lnTo>
                  <a:lnTo>
                    <a:pt x="331" y="66"/>
                  </a:lnTo>
                  <a:lnTo>
                    <a:pt x="330" y="60"/>
                  </a:lnTo>
                  <a:lnTo>
                    <a:pt x="328" y="43"/>
                  </a:lnTo>
                  <a:lnTo>
                    <a:pt x="326" y="34"/>
                  </a:lnTo>
                  <a:lnTo>
                    <a:pt x="342" y="34"/>
                  </a:lnTo>
                  <a:lnTo>
                    <a:pt x="343" y="48"/>
                  </a:lnTo>
                  <a:lnTo>
                    <a:pt x="345" y="62"/>
                  </a:lnTo>
                  <a:lnTo>
                    <a:pt x="348" y="80"/>
                  </a:lnTo>
                  <a:lnTo>
                    <a:pt x="348" y="96"/>
                  </a:lnTo>
                  <a:lnTo>
                    <a:pt x="345" y="117"/>
                  </a:lnTo>
                  <a:lnTo>
                    <a:pt x="340" y="135"/>
                  </a:lnTo>
                  <a:lnTo>
                    <a:pt x="331" y="154"/>
                  </a:lnTo>
                  <a:lnTo>
                    <a:pt x="326" y="170"/>
                  </a:lnTo>
                  <a:lnTo>
                    <a:pt x="322" y="187"/>
                  </a:lnTo>
                  <a:lnTo>
                    <a:pt x="321" y="207"/>
                  </a:lnTo>
                  <a:lnTo>
                    <a:pt x="323" y="229"/>
                  </a:lnTo>
                  <a:lnTo>
                    <a:pt x="328" y="246"/>
                  </a:lnTo>
                  <a:lnTo>
                    <a:pt x="335" y="262"/>
                  </a:lnTo>
                  <a:lnTo>
                    <a:pt x="344" y="271"/>
                  </a:lnTo>
                  <a:lnTo>
                    <a:pt x="258"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2" name="Freeform 6"/>
            <p:cNvSpPr>
              <a:spLocks/>
            </p:cNvSpPr>
            <p:nvPr/>
          </p:nvSpPr>
          <p:spPr bwMode="auto">
            <a:xfrm>
              <a:off x="2833" y="3782"/>
              <a:ext cx="101" cy="160"/>
            </a:xfrm>
            <a:custGeom>
              <a:avLst/>
              <a:gdLst>
                <a:gd name="T0" fmla="*/ 211 w 304"/>
                <a:gd name="T1" fmla="*/ 42 h 479"/>
                <a:gd name="T2" fmla="*/ 213 w 304"/>
                <a:gd name="T3" fmla="*/ 67 h 479"/>
                <a:gd name="T4" fmla="*/ 229 w 304"/>
                <a:gd name="T5" fmla="*/ 93 h 479"/>
                <a:gd name="T6" fmla="*/ 238 w 304"/>
                <a:gd name="T7" fmla="*/ 129 h 479"/>
                <a:gd name="T8" fmla="*/ 233 w 304"/>
                <a:gd name="T9" fmla="*/ 162 h 479"/>
                <a:gd name="T10" fmla="*/ 230 w 304"/>
                <a:gd name="T11" fmla="*/ 184 h 479"/>
                <a:gd name="T12" fmla="*/ 239 w 304"/>
                <a:gd name="T13" fmla="*/ 214 h 479"/>
                <a:gd name="T14" fmla="*/ 240 w 304"/>
                <a:gd name="T15" fmla="*/ 254 h 479"/>
                <a:gd name="T16" fmla="*/ 241 w 304"/>
                <a:gd name="T17" fmla="*/ 292 h 479"/>
                <a:gd name="T18" fmla="*/ 235 w 304"/>
                <a:gd name="T19" fmla="*/ 329 h 479"/>
                <a:gd name="T20" fmla="*/ 234 w 304"/>
                <a:gd name="T21" fmla="*/ 380 h 479"/>
                <a:gd name="T22" fmla="*/ 244 w 304"/>
                <a:gd name="T23" fmla="*/ 416 h 479"/>
                <a:gd name="T24" fmla="*/ 269 w 304"/>
                <a:gd name="T25" fmla="*/ 439 h 479"/>
                <a:gd name="T26" fmla="*/ 285 w 304"/>
                <a:gd name="T27" fmla="*/ 453 h 479"/>
                <a:gd name="T28" fmla="*/ 246 w 304"/>
                <a:gd name="T29" fmla="*/ 453 h 479"/>
                <a:gd name="T30" fmla="*/ 208 w 304"/>
                <a:gd name="T31" fmla="*/ 462 h 479"/>
                <a:gd name="T32" fmla="*/ 183 w 304"/>
                <a:gd name="T33" fmla="*/ 462 h 479"/>
                <a:gd name="T34" fmla="*/ 167 w 304"/>
                <a:gd name="T35" fmla="*/ 445 h 479"/>
                <a:gd name="T36" fmla="*/ 162 w 304"/>
                <a:gd name="T37" fmla="*/ 445 h 479"/>
                <a:gd name="T38" fmla="*/ 167 w 304"/>
                <a:gd name="T39" fmla="*/ 475 h 479"/>
                <a:gd name="T40" fmla="*/ 159 w 304"/>
                <a:gd name="T41" fmla="*/ 471 h 479"/>
                <a:gd name="T42" fmla="*/ 140 w 304"/>
                <a:gd name="T43" fmla="*/ 448 h 479"/>
                <a:gd name="T44" fmla="*/ 112 w 304"/>
                <a:gd name="T45" fmla="*/ 434 h 479"/>
                <a:gd name="T46" fmla="*/ 74 w 304"/>
                <a:gd name="T47" fmla="*/ 433 h 479"/>
                <a:gd name="T48" fmla="*/ 37 w 304"/>
                <a:gd name="T49" fmla="*/ 438 h 479"/>
                <a:gd name="T50" fmla="*/ 0 w 304"/>
                <a:gd name="T51" fmla="*/ 445 h 479"/>
                <a:gd name="T52" fmla="*/ 31 w 304"/>
                <a:gd name="T53" fmla="*/ 427 h 479"/>
                <a:gd name="T54" fmla="*/ 43 w 304"/>
                <a:gd name="T55" fmla="*/ 412 h 479"/>
                <a:gd name="T56" fmla="*/ 64 w 304"/>
                <a:gd name="T57" fmla="*/ 367 h 479"/>
                <a:gd name="T58" fmla="*/ 78 w 304"/>
                <a:gd name="T59" fmla="*/ 324 h 479"/>
                <a:gd name="T60" fmla="*/ 104 w 304"/>
                <a:gd name="T61" fmla="*/ 280 h 479"/>
                <a:gd name="T62" fmla="*/ 144 w 304"/>
                <a:gd name="T63" fmla="*/ 218 h 479"/>
                <a:gd name="T64" fmla="*/ 146 w 304"/>
                <a:gd name="T65" fmla="*/ 179 h 479"/>
                <a:gd name="T66" fmla="*/ 139 w 304"/>
                <a:gd name="T67" fmla="*/ 144 h 479"/>
                <a:gd name="T68" fmla="*/ 121 w 304"/>
                <a:gd name="T69" fmla="*/ 112 h 479"/>
                <a:gd name="T70" fmla="*/ 109 w 304"/>
                <a:gd name="T71" fmla="*/ 88 h 479"/>
                <a:gd name="T72" fmla="*/ 97 w 304"/>
                <a:gd name="T73" fmla="*/ 44 h 479"/>
                <a:gd name="T74" fmla="*/ 216 w 304"/>
                <a:gd name="T75" fmla="*/ 28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216" y="28"/>
                  </a:moveTo>
                  <a:lnTo>
                    <a:pt x="211" y="42"/>
                  </a:lnTo>
                  <a:lnTo>
                    <a:pt x="208" y="55"/>
                  </a:lnTo>
                  <a:lnTo>
                    <a:pt x="213" y="67"/>
                  </a:lnTo>
                  <a:lnTo>
                    <a:pt x="221" y="79"/>
                  </a:lnTo>
                  <a:lnTo>
                    <a:pt x="229" y="93"/>
                  </a:lnTo>
                  <a:lnTo>
                    <a:pt x="236" y="110"/>
                  </a:lnTo>
                  <a:lnTo>
                    <a:pt x="238" y="129"/>
                  </a:lnTo>
                  <a:lnTo>
                    <a:pt x="237" y="146"/>
                  </a:lnTo>
                  <a:lnTo>
                    <a:pt x="233" y="162"/>
                  </a:lnTo>
                  <a:lnTo>
                    <a:pt x="229" y="174"/>
                  </a:lnTo>
                  <a:lnTo>
                    <a:pt x="230" y="184"/>
                  </a:lnTo>
                  <a:lnTo>
                    <a:pt x="236" y="198"/>
                  </a:lnTo>
                  <a:lnTo>
                    <a:pt x="239" y="214"/>
                  </a:lnTo>
                  <a:lnTo>
                    <a:pt x="241" y="230"/>
                  </a:lnTo>
                  <a:lnTo>
                    <a:pt x="240" y="254"/>
                  </a:lnTo>
                  <a:lnTo>
                    <a:pt x="241" y="275"/>
                  </a:lnTo>
                  <a:lnTo>
                    <a:pt x="241" y="292"/>
                  </a:lnTo>
                  <a:lnTo>
                    <a:pt x="237" y="313"/>
                  </a:lnTo>
                  <a:lnTo>
                    <a:pt x="235" y="329"/>
                  </a:lnTo>
                  <a:lnTo>
                    <a:pt x="233" y="350"/>
                  </a:lnTo>
                  <a:lnTo>
                    <a:pt x="234" y="380"/>
                  </a:lnTo>
                  <a:lnTo>
                    <a:pt x="238" y="400"/>
                  </a:lnTo>
                  <a:lnTo>
                    <a:pt x="244" y="416"/>
                  </a:lnTo>
                  <a:lnTo>
                    <a:pt x="255" y="428"/>
                  </a:lnTo>
                  <a:lnTo>
                    <a:pt x="269" y="439"/>
                  </a:lnTo>
                  <a:lnTo>
                    <a:pt x="304" y="459"/>
                  </a:lnTo>
                  <a:lnTo>
                    <a:pt x="285" y="453"/>
                  </a:lnTo>
                  <a:lnTo>
                    <a:pt x="267" y="452"/>
                  </a:lnTo>
                  <a:lnTo>
                    <a:pt x="246" y="453"/>
                  </a:lnTo>
                  <a:lnTo>
                    <a:pt x="226" y="457"/>
                  </a:lnTo>
                  <a:lnTo>
                    <a:pt x="208" y="462"/>
                  </a:lnTo>
                  <a:lnTo>
                    <a:pt x="194" y="464"/>
                  </a:lnTo>
                  <a:lnTo>
                    <a:pt x="183" y="462"/>
                  </a:lnTo>
                  <a:lnTo>
                    <a:pt x="174" y="456"/>
                  </a:lnTo>
                  <a:lnTo>
                    <a:pt x="167" y="445"/>
                  </a:lnTo>
                  <a:lnTo>
                    <a:pt x="158" y="426"/>
                  </a:lnTo>
                  <a:lnTo>
                    <a:pt x="162" y="445"/>
                  </a:lnTo>
                  <a:lnTo>
                    <a:pt x="164" y="460"/>
                  </a:lnTo>
                  <a:lnTo>
                    <a:pt x="167" y="475"/>
                  </a:lnTo>
                  <a:lnTo>
                    <a:pt x="167" y="479"/>
                  </a:lnTo>
                  <a:lnTo>
                    <a:pt x="159" y="471"/>
                  </a:lnTo>
                  <a:lnTo>
                    <a:pt x="150" y="459"/>
                  </a:lnTo>
                  <a:lnTo>
                    <a:pt x="140" y="448"/>
                  </a:lnTo>
                  <a:lnTo>
                    <a:pt x="126" y="439"/>
                  </a:lnTo>
                  <a:lnTo>
                    <a:pt x="112" y="434"/>
                  </a:lnTo>
                  <a:lnTo>
                    <a:pt x="92" y="432"/>
                  </a:lnTo>
                  <a:lnTo>
                    <a:pt x="74" y="433"/>
                  </a:lnTo>
                  <a:lnTo>
                    <a:pt x="54" y="434"/>
                  </a:lnTo>
                  <a:lnTo>
                    <a:pt x="37" y="438"/>
                  </a:lnTo>
                  <a:lnTo>
                    <a:pt x="17" y="442"/>
                  </a:lnTo>
                  <a:lnTo>
                    <a:pt x="0" y="445"/>
                  </a:lnTo>
                  <a:lnTo>
                    <a:pt x="17" y="438"/>
                  </a:lnTo>
                  <a:lnTo>
                    <a:pt x="31" y="427"/>
                  </a:lnTo>
                  <a:lnTo>
                    <a:pt x="38" y="419"/>
                  </a:lnTo>
                  <a:lnTo>
                    <a:pt x="43" y="412"/>
                  </a:lnTo>
                  <a:lnTo>
                    <a:pt x="56" y="389"/>
                  </a:lnTo>
                  <a:lnTo>
                    <a:pt x="64" y="367"/>
                  </a:lnTo>
                  <a:lnTo>
                    <a:pt x="70" y="346"/>
                  </a:lnTo>
                  <a:lnTo>
                    <a:pt x="78" y="324"/>
                  </a:lnTo>
                  <a:lnTo>
                    <a:pt x="89" y="304"/>
                  </a:lnTo>
                  <a:lnTo>
                    <a:pt x="104" y="280"/>
                  </a:lnTo>
                  <a:lnTo>
                    <a:pt x="125" y="250"/>
                  </a:lnTo>
                  <a:lnTo>
                    <a:pt x="144" y="218"/>
                  </a:lnTo>
                  <a:lnTo>
                    <a:pt x="146" y="197"/>
                  </a:lnTo>
                  <a:lnTo>
                    <a:pt x="146" y="179"/>
                  </a:lnTo>
                  <a:lnTo>
                    <a:pt x="144" y="160"/>
                  </a:lnTo>
                  <a:lnTo>
                    <a:pt x="139" y="144"/>
                  </a:lnTo>
                  <a:lnTo>
                    <a:pt x="131" y="126"/>
                  </a:lnTo>
                  <a:lnTo>
                    <a:pt x="121" y="112"/>
                  </a:lnTo>
                  <a:lnTo>
                    <a:pt x="113" y="100"/>
                  </a:lnTo>
                  <a:lnTo>
                    <a:pt x="109" y="88"/>
                  </a:lnTo>
                  <a:lnTo>
                    <a:pt x="103" y="62"/>
                  </a:lnTo>
                  <a:lnTo>
                    <a:pt x="97" y="44"/>
                  </a:lnTo>
                  <a:lnTo>
                    <a:pt x="183" y="0"/>
                  </a:lnTo>
                  <a:lnTo>
                    <a:pt x="216" y="2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3" name="Freeform 7"/>
            <p:cNvSpPr>
              <a:spLocks/>
            </p:cNvSpPr>
            <p:nvPr/>
          </p:nvSpPr>
          <p:spPr bwMode="auto">
            <a:xfrm>
              <a:off x="2894" y="3690"/>
              <a:ext cx="228" cy="101"/>
            </a:xfrm>
            <a:custGeom>
              <a:avLst/>
              <a:gdLst>
                <a:gd name="T0" fmla="*/ 89 w 684"/>
                <a:gd name="T1" fmla="*/ 263 h 303"/>
                <a:gd name="T2" fmla="*/ 179 w 684"/>
                <a:gd name="T3" fmla="*/ 235 h 303"/>
                <a:gd name="T4" fmla="*/ 246 w 684"/>
                <a:gd name="T5" fmla="*/ 196 h 303"/>
                <a:gd name="T6" fmla="*/ 309 w 684"/>
                <a:gd name="T7" fmla="*/ 146 h 303"/>
                <a:gd name="T8" fmla="*/ 388 w 684"/>
                <a:gd name="T9" fmla="*/ 137 h 303"/>
                <a:gd name="T10" fmla="*/ 484 w 684"/>
                <a:gd name="T11" fmla="*/ 150 h 303"/>
                <a:gd name="T12" fmla="*/ 560 w 684"/>
                <a:gd name="T13" fmla="*/ 130 h 303"/>
                <a:gd name="T14" fmla="*/ 619 w 684"/>
                <a:gd name="T15" fmla="*/ 93 h 303"/>
                <a:gd name="T16" fmla="*/ 675 w 684"/>
                <a:gd name="T17" fmla="*/ 72 h 303"/>
                <a:gd name="T18" fmla="*/ 673 w 684"/>
                <a:gd name="T19" fmla="*/ 61 h 303"/>
                <a:gd name="T20" fmla="*/ 614 w 684"/>
                <a:gd name="T21" fmla="*/ 85 h 303"/>
                <a:gd name="T22" fmla="*/ 593 w 684"/>
                <a:gd name="T23" fmla="*/ 67 h 303"/>
                <a:gd name="T24" fmla="*/ 585 w 684"/>
                <a:gd name="T25" fmla="*/ 20 h 303"/>
                <a:gd name="T26" fmla="*/ 580 w 684"/>
                <a:gd name="T27" fmla="*/ 84 h 303"/>
                <a:gd name="T28" fmla="*/ 541 w 684"/>
                <a:gd name="T29" fmla="*/ 109 h 303"/>
                <a:gd name="T30" fmla="*/ 508 w 684"/>
                <a:gd name="T31" fmla="*/ 108 h 303"/>
                <a:gd name="T32" fmla="*/ 547 w 684"/>
                <a:gd name="T33" fmla="*/ 60 h 303"/>
                <a:gd name="T34" fmla="*/ 542 w 684"/>
                <a:gd name="T35" fmla="*/ 22 h 303"/>
                <a:gd name="T36" fmla="*/ 532 w 684"/>
                <a:gd name="T37" fmla="*/ 71 h 303"/>
                <a:gd name="T38" fmla="*/ 479 w 684"/>
                <a:gd name="T39" fmla="*/ 111 h 303"/>
                <a:gd name="T40" fmla="*/ 408 w 684"/>
                <a:gd name="T41" fmla="*/ 96 h 303"/>
                <a:gd name="T42" fmla="*/ 334 w 684"/>
                <a:gd name="T43" fmla="*/ 96 h 303"/>
                <a:gd name="T44" fmla="*/ 396 w 684"/>
                <a:gd name="T45" fmla="*/ 58 h 303"/>
                <a:gd name="T46" fmla="*/ 417 w 684"/>
                <a:gd name="T47" fmla="*/ 33 h 303"/>
                <a:gd name="T48" fmla="*/ 434 w 684"/>
                <a:gd name="T49" fmla="*/ 3 h 303"/>
                <a:gd name="T50" fmla="*/ 416 w 684"/>
                <a:gd name="T51" fmla="*/ 19 h 303"/>
                <a:gd name="T52" fmla="*/ 391 w 684"/>
                <a:gd name="T53" fmla="*/ 50 h 303"/>
                <a:gd name="T54" fmla="*/ 329 w 684"/>
                <a:gd name="T55" fmla="*/ 84 h 303"/>
                <a:gd name="T56" fmla="*/ 317 w 684"/>
                <a:gd name="T57" fmla="*/ 54 h 303"/>
                <a:gd name="T58" fmla="*/ 314 w 684"/>
                <a:gd name="T59" fmla="*/ 20 h 303"/>
                <a:gd name="T60" fmla="*/ 303 w 684"/>
                <a:gd name="T61" fmla="*/ 42 h 303"/>
                <a:gd name="T62" fmla="*/ 294 w 684"/>
                <a:gd name="T63" fmla="*/ 103 h 303"/>
                <a:gd name="T64" fmla="*/ 228 w 684"/>
                <a:gd name="T65" fmla="*/ 137 h 303"/>
                <a:gd name="T66" fmla="*/ 182 w 684"/>
                <a:gd name="T67" fmla="*/ 163 h 303"/>
                <a:gd name="T68" fmla="*/ 99 w 684"/>
                <a:gd name="T69" fmla="*/ 195 h 303"/>
                <a:gd name="T70" fmla="*/ 63 w 684"/>
                <a:gd name="T71" fmla="*/ 212 h 303"/>
                <a:gd name="T72" fmla="*/ 100 w 684"/>
                <a:gd name="T73" fmla="*/ 168 h 303"/>
                <a:gd name="T74" fmla="*/ 124 w 684"/>
                <a:gd name="T75" fmla="*/ 120 h 303"/>
                <a:gd name="T76" fmla="*/ 115 w 684"/>
                <a:gd name="T77" fmla="*/ 76 h 303"/>
                <a:gd name="T78" fmla="*/ 153 w 684"/>
                <a:gd name="T79" fmla="*/ 34 h 303"/>
                <a:gd name="T80" fmla="*/ 122 w 684"/>
                <a:gd name="T81" fmla="*/ 51 h 303"/>
                <a:gd name="T82" fmla="*/ 106 w 684"/>
                <a:gd name="T83" fmla="*/ 96 h 303"/>
                <a:gd name="T84" fmla="*/ 81 w 684"/>
                <a:gd name="T85" fmla="*/ 42 h 303"/>
                <a:gd name="T86" fmla="*/ 69 w 684"/>
                <a:gd name="T87" fmla="*/ 50 h 303"/>
                <a:gd name="T88" fmla="*/ 97 w 684"/>
                <a:gd name="T89" fmla="*/ 112 h 303"/>
                <a:gd name="T90" fmla="*/ 88 w 684"/>
                <a:gd name="T91" fmla="*/ 161 h 303"/>
                <a:gd name="T92" fmla="*/ 38 w 684"/>
                <a:gd name="T93" fmla="*/ 212 h 303"/>
                <a:gd name="T94" fmla="*/ 5 w 684"/>
                <a:gd name="T95" fmla="*/ 263 h 3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4"/>
                <a:gd name="T145" fmla="*/ 0 h 303"/>
                <a:gd name="T146" fmla="*/ 684 w 684"/>
                <a:gd name="T147" fmla="*/ 303 h 3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4" h="303">
                  <a:moveTo>
                    <a:pt x="33" y="303"/>
                  </a:moveTo>
                  <a:lnTo>
                    <a:pt x="43" y="292"/>
                  </a:lnTo>
                  <a:lnTo>
                    <a:pt x="65" y="277"/>
                  </a:lnTo>
                  <a:lnTo>
                    <a:pt x="89" y="263"/>
                  </a:lnTo>
                  <a:lnTo>
                    <a:pt x="117" y="251"/>
                  </a:lnTo>
                  <a:lnTo>
                    <a:pt x="140" y="244"/>
                  </a:lnTo>
                  <a:lnTo>
                    <a:pt x="159" y="241"/>
                  </a:lnTo>
                  <a:lnTo>
                    <a:pt x="179" y="235"/>
                  </a:lnTo>
                  <a:lnTo>
                    <a:pt x="199" y="228"/>
                  </a:lnTo>
                  <a:lnTo>
                    <a:pt x="217" y="218"/>
                  </a:lnTo>
                  <a:lnTo>
                    <a:pt x="230" y="209"/>
                  </a:lnTo>
                  <a:lnTo>
                    <a:pt x="246" y="196"/>
                  </a:lnTo>
                  <a:lnTo>
                    <a:pt x="262" y="179"/>
                  </a:lnTo>
                  <a:lnTo>
                    <a:pt x="280" y="162"/>
                  </a:lnTo>
                  <a:lnTo>
                    <a:pt x="293" y="153"/>
                  </a:lnTo>
                  <a:lnTo>
                    <a:pt x="309" y="146"/>
                  </a:lnTo>
                  <a:lnTo>
                    <a:pt x="326" y="140"/>
                  </a:lnTo>
                  <a:lnTo>
                    <a:pt x="346" y="138"/>
                  </a:lnTo>
                  <a:lnTo>
                    <a:pt x="367" y="135"/>
                  </a:lnTo>
                  <a:lnTo>
                    <a:pt x="388" y="137"/>
                  </a:lnTo>
                  <a:lnTo>
                    <a:pt x="413" y="139"/>
                  </a:lnTo>
                  <a:lnTo>
                    <a:pt x="437" y="141"/>
                  </a:lnTo>
                  <a:lnTo>
                    <a:pt x="460" y="146"/>
                  </a:lnTo>
                  <a:lnTo>
                    <a:pt x="484" y="150"/>
                  </a:lnTo>
                  <a:lnTo>
                    <a:pt x="505" y="150"/>
                  </a:lnTo>
                  <a:lnTo>
                    <a:pt x="526" y="146"/>
                  </a:lnTo>
                  <a:lnTo>
                    <a:pt x="543" y="140"/>
                  </a:lnTo>
                  <a:lnTo>
                    <a:pt x="560" y="130"/>
                  </a:lnTo>
                  <a:lnTo>
                    <a:pt x="575" y="118"/>
                  </a:lnTo>
                  <a:lnTo>
                    <a:pt x="589" y="107"/>
                  </a:lnTo>
                  <a:lnTo>
                    <a:pt x="604" y="98"/>
                  </a:lnTo>
                  <a:lnTo>
                    <a:pt x="619" y="93"/>
                  </a:lnTo>
                  <a:lnTo>
                    <a:pt x="638" y="87"/>
                  </a:lnTo>
                  <a:lnTo>
                    <a:pt x="657" y="82"/>
                  </a:lnTo>
                  <a:lnTo>
                    <a:pt x="668" y="77"/>
                  </a:lnTo>
                  <a:lnTo>
                    <a:pt x="675" y="72"/>
                  </a:lnTo>
                  <a:lnTo>
                    <a:pt x="679" y="66"/>
                  </a:lnTo>
                  <a:lnTo>
                    <a:pt x="684" y="53"/>
                  </a:lnTo>
                  <a:lnTo>
                    <a:pt x="676" y="51"/>
                  </a:lnTo>
                  <a:lnTo>
                    <a:pt x="673" y="61"/>
                  </a:lnTo>
                  <a:lnTo>
                    <a:pt x="668" y="67"/>
                  </a:lnTo>
                  <a:lnTo>
                    <a:pt x="660" y="72"/>
                  </a:lnTo>
                  <a:lnTo>
                    <a:pt x="638" y="78"/>
                  </a:lnTo>
                  <a:lnTo>
                    <a:pt x="614" y="85"/>
                  </a:lnTo>
                  <a:lnTo>
                    <a:pt x="597" y="88"/>
                  </a:lnTo>
                  <a:lnTo>
                    <a:pt x="592" y="90"/>
                  </a:lnTo>
                  <a:lnTo>
                    <a:pt x="593" y="79"/>
                  </a:lnTo>
                  <a:lnTo>
                    <a:pt x="593" y="67"/>
                  </a:lnTo>
                  <a:lnTo>
                    <a:pt x="593" y="51"/>
                  </a:lnTo>
                  <a:lnTo>
                    <a:pt x="592" y="33"/>
                  </a:lnTo>
                  <a:lnTo>
                    <a:pt x="592" y="20"/>
                  </a:lnTo>
                  <a:lnTo>
                    <a:pt x="585" y="20"/>
                  </a:lnTo>
                  <a:lnTo>
                    <a:pt x="586" y="31"/>
                  </a:lnTo>
                  <a:lnTo>
                    <a:pt x="586" y="50"/>
                  </a:lnTo>
                  <a:lnTo>
                    <a:pt x="584" y="69"/>
                  </a:lnTo>
                  <a:lnTo>
                    <a:pt x="580" y="84"/>
                  </a:lnTo>
                  <a:lnTo>
                    <a:pt x="573" y="92"/>
                  </a:lnTo>
                  <a:lnTo>
                    <a:pt x="565" y="97"/>
                  </a:lnTo>
                  <a:lnTo>
                    <a:pt x="554" y="104"/>
                  </a:lnTo>
                  <a:lnTo>
                    <a:pt x="541" y="109"/>
                  </a:lnTo>
                  <a:lnTo>
                    <a:pt x="526" y="114"/>
                  </a:lnTo>
                  <a:lnTo>
                    <a:pt x="508" y="117"/>
                  </a:lnTo>
                  <a:lnTo>
                    <a:pt x="496" y="117"/>
                  </a:lnTo>
                  <a:lnTo>
                    <a:pt x="508" y="108"/>
                  </a:lnTo>
                  <a:lnTo>
                    <a:pt x="522" y="97"/>
                  </a:lnTo>
                  <a:lnTo>
                    <a:pt x="533" y="86"/>
                  </a:lnTo>
                  <a:lnTo>
                    <a:pt x="542" y="72"/>
                  </a:lnTo>
                  <a:lnTo>
                    <a:pt x="547" y="60"/>
                  </a:lnTo>
                  <a:lnTo>
                    <a:pt x="550" y="44"/>
                  </a:lnTo>
                  <a:lnTo>
                    <a:pt x="551" y="33"/>
                  </a:lnTo>
                  <a:lnTo>
                    <a:pt x="550" y="22"/>
                  </a:lnTo>
                  <a:lnTo>
                    <a:pt x="542" y="22"/>
                  </a:lnTo>
                  <a:lnTo>
                    <a:pt x="542" y="30"/>
                  </a:lnTo>
                  <a:lnTo>
                    <a:pt x="542" y="44"/>
                  </a:lnTo>
                  <a:lnTo>
                    <a:pt x="539" y="59"/>
                  </a:lnTo>
                  <a:lnTo>
                    <a:pt x="532" y="71"/>
                  </a:lnTo>
                  <a:lnTo>
                    <a:pt x="521" y="84"/>
                  </a:lnTo>
                  <a:lnTo>
                    <a:pt x="509" y="95"/>
                  </a:lnTo>
                  <a:lnTo>
                    <a:pt x="494" y="104"/>
                  </a:lnTo>
                  <a:lnTo>
                    <a:pt x="479" y="111"/>
                  </a:lnTo>
                  <a:lnTo>
                    <a:pt x="464" y="112"/>
                  </a:lnTo>
                  <a:lnTo>
                    <a:pt x="448" y="108"/>
                  </a:lnTo>
                  <a:lnTo>
                    <a:pt x="429" y="101"/>
                  </a:lnTo>
                  <a:lnTo>
                    <a:pt x="408" y="96"/>
                  </a:lnTo>
                  <a:lnTo>
                    <a:pt x="385" y="90"/>
                  </a:lnTo>
                  <a:lnTo>
                    <a:pt x="371" y="90"/>
                  </a:lnTo>
                  <a:lnTo>
                    <a:pt x="355" y="92"/>
                  </a:lnTo>
                  <a:lnTo>
                    <a:pt x="334" y="96"/>
                  </a:lnTo>
                  <a:lnTo>
                    <a:pt x="355" y="79"/>
                  </a:lnTo>
                  <a:lnTo>
                    <a:pt x="367" y="71"/>
                  </a:lnTo>
                  <a:lnTo>
                    <a:pt x="382" y="63"/>
                  </a:lnTo>
                  <a:lnTo>
                    <a:pt x="396" y="58"/>
                  </a:lnTo>
                  <a:lnTo>
                    <a:pt x="404" y="52"/>
                  </a:lnTo>
                  <a:lnTo>
                    <a:pt x="409" y="48"/>
                  </a:lnTo>
                  <a:lnTo>
                    <a:pt x="412" y="44"/>
                  </a:lnTo>
                  <a:lnTo>
                    <a:pt x="417" y="33"/>
                  </a:lnTo>
                  <a:lnTo>
                    <a:pt x="422" y="24"/>
                  </a:lnTo>
                  <a:lnTo>
                    <a:pt x="426" y="15"/>
                  </a:lnTo>
                  <a:lnTo>
                    <a:pt x="434" y="3"/>
                  </a:lnTo>
                  <a:lnTo>
                    <a:pt x="428" y="0"/>
                  </a:lnTo>
                  <a:lnTo>
                    <a:pt x="420" y="10"/>
                  </a:lnTo>
                  <a:lnTo>
                    <a:pt x="416" y="19"/>
                  </a:lnTo>
                  <a:lnTo>
                    <a:pt x="412" y="28"/>
                  </a:lnTo>
                  <a:lnTo>
                    <a:pt x="408" y="36"/>
                  </a:lnTo>
                  <a:lnTo>
                    <a:pt x="401" y="44"/>
                  </a:lnTo>
                  <a:lnTo>
                    <a:pt x="391" y="50"/>
                  </a:lnTo>
                  <a:lnTo>
                    <a:pt x="375" y="58"/>
                  </a:lnTo>
                  <a:lnTo>
                    <a:pt x="358" y="65"/>
                  </a:lnTo>
                  <a:lnTo>
                    <a:pt x="341" y="75"/>
                  </a:lnTo>
                  <a:lnTo>
                    <a:pt x="329" y="84"/>
                  </a:lnTo>
                  <a:lnTo>
                    <a:pt x="313" y="96"/>
                  </a:lnTo>
                  <a:lnTo>
                    <a:pt x="317" y="79"/>
                  </a:lnTo>
                  <a:lnTo>
                    <a:pt x="320" y="66"/>
                  </a:lnTo>
                  <a:lnTo>
                    <a:pt x="317" y="54"/>
                  </a:lnTo>
                  <a:lnTo>
                    <a:pt x="314" y="41"/>
                  </a:lnTo>
                  <a:lnTo>
                    <a:pt x="313" y="29"/>
                  </a:lnTo>
                  <a:lnTo>
                    <a:pt x="314" y="20"/>
                  </a:lnTo>
                  <a:lnTo>
                    <a:pt x="302" y="24"/>
                  </a:lnTo>
                  <a:lnTo>
                    <a:pt x="302" y="29"/>
                  </a:lnTo>
                  <a:lnTo>
                    <a:pt x="303" y="42"/>
                  </a:lnTo>
                  <a:lnTo>
                    <a:pt x="306" y="59"/>
                  </a:lnTo>
                  <a:lnTo>
                    <a:pt x="306" y="71"/>
                  </a:lnTo>
                  <a:lnTo>
                    <a:pt x="302" y="87"/>
                  </a:lnTo>
                  <a:lnTo>
                    <a:pt x="294" y="103"/>
                  </a:lnTo>
                  <a:lnTo>
                    <a:pt x="287" y="112"/>
                  </a:lnTo>
                  <a:lnTo>
                    <a:pt x="275" y="121"/>
                  </a:lnTo>
                  <a:lnTo>
                    <a:pt x="259" y="127"/>
                  </a:lnTo>
                  <a:lnTo>
                    <a:pt x="228" y="137"/>
                  </a:lnTo>
                  <a:lnTo>
                    <a:pt x="205" y="146"/>
                  </a:lnTo>
                  <a:lnTo>
                    <a:pt x="198" y="152"/>
                  </a:lnTo>
                  <a:lnTo>
                    <a:pt x="190" y="160"/>
                  </a:lnTo>
                  <a:lnTo>
                    <a:pt x="182" y="163"/>
                  </a:lnTo>
                  <a:lnTo>
                    <a:pt x="175" y="167"/>
                  </a:lnTo>
                  <a:lnTo>
                    <a:pt x="144" y="177"/>
                  </a:lnTo>
                  <a:lnTo>
                    <a:pt x="119" y="186"/>
                  </a:lnTo>
                  <a:lnTo>
                    <a:pt x="99" y="195"/>
                  </a:lnTo>
                  <a:lnTo>
                    <a:pt x="75" y="208"/>
                  </a:lnTo>
                  <a:lnTo>
                    <a:pt x="63" y="217"/>
                  </a:lnTo>
                  <a:lnTo>
                    <a:pt x="63" y="212"/>
                  </a:lnTo>
                  <a:lnTo>
                    <a:pt x="67" y="205"/>
                  </a:lnTo>
                  <a:lnTo>
                    <a:pt x="75" y="191"/>
                  </a:lnTo>
                  <a:lnTo>
                    <a:pt x="88" y="179"/>
                  </a:lnTo>
                  <a:lnTo>
                    <a:pt x="100" y="168"/>
                  </a:lnTo>
                  <a:lnTo>
                    <a:pt x="110" y="160"/>
                  </a:lnTo>
                  <a:lnTo>
                    <a:pt x="118" y="150"/>
                  </a:lnTo>
                  <a:lnTo>
                    <a:pt x="123" y="135"/>
                  </a:lnTo>
                  <a:lnTo>
                    <a:pt x="124" y="120"/>
                  </a:lnTo>
                  <a:lnTo>
                    <a:pt x="122" y="104"/>
                  </a:lnTo>
                  <a:lnTo>
                    <a:pt x="118" y="90"/>
                  </a:lnTo>
                  <a:lnTo>
                    <a:pt x="117" y="83"/>
                  </a:lnTo>
                  <a:lnTo>
                    <a:pt x="115" y="76"/>
                  </a:lnTo>
                  <a:lnTo>
                    <a:pt x="119" y="67"/>
                  </a:lnTo>
                  <a:lnTo>
                    <a:pt x="123" y="62"/>
                  </a:lnTo>
                  <a:lnTo>
                    <a:pt x="137" y="50"/>
                  </a:lnTo>
                  <a:lnTo>
                    <a:pt x="153" y="34"/>
                  </a:lnTo>
                  <a:lnTo>
                    <a:pt x="143" y="33"/>
                  </a:lnTo>
                  <a:lnTo>
                    <a:pt x="133" y="42"/>
                  </a:lnTo>
                  <a:lnTo>
                    <a:pt x="122" y="51"/>
                  </a:lnTo>
                  <a:lnTo>
                    <a:pt x="115" y="59"/>
                  </a:lnTo>
                  <a:lnTo>
                    <a:pt x="108" y="67"/>
                  </a:lnTo>
                  <a:lnTo>
                    <a:pt x="106" y="78"/>
                  </a:lnTo>
                  <a:lnTo>
                    <a:pt x="106" y="96"/>
                  </a:lnTo>
                  <a:lnTo>
                    <a:pt x="99" y="83"/>
                  </a:lnTo>
                  <a:lnTo>
                    <a:pt x="91" y="69"/>
                  </a:lnTo>
                  <a:lnTo>
                    <a:pt x="86" y="53"/>
                  </a:lnTo>
                  <a:lnTo>
                    <a:pt x="81" y="42"/>
                  </a:lnTo>
                  <a:lnTo>
                    <a:pt x="76" y="32"/>
                  </a:lnTo>
                  <a:lnTo>
                    <a:pt x="69" y="36"/>
                  </a:lnTo>
                  <a:lnTo>
                    <a:pt x="64" y="41"/>
                  </a:lnTo>
                  <a:lnTo>
                    <a:pt x="69" y="50"/>
                  </a:lnTo>
                  <a:lnTo>
                    <a:pt x="76" y="65"/>
                  </a:lnTo>
                  <a:lnTo>
                    <a:pt x="83" y="82"/>
                  </a:lnTo>
                  <a:lnTo>
                    <a:pt x="90" y="99"/>
                  </a:lnTo>
                  <a:lnTo>
                    <a:pt x="97" y="112"/>
                  </a:lnTo>
                  <a:lnTo>
                    <a:pt x="100" y="124"/>
                  </a:lnTo>
                  <a:lnTo>
                    <a:pt x="100" y="138"/>
                  </a:lnTo>
                  <a:lnTo>
                    <a:pt x="96" y="150"/>
                  </a:lnTo>
                  <a:lnTo>
                    <a:pt x="88" y="161"/>
                  </a:lnTo>
                  <a:lnTo>
                    <a:pt x="76" y="171"/>
                  </a:lnTo>
                  <a:lnTo>
                    <a:pt x="64" y="184"/>
                  </a:lnTo>
                  <a:lnTo>
                    <a:pt x="50" y="199"/>
                  </a:lnTo>
                  <a:lnTo>
                    <a:pt x="38" y="212"/>
                  </a:lnTo>
                  <a:lnTo>
                    <a:pt x="24" y="228"/>
                  </a:lnTo>
                  <a:lnTo>
                    <a:pt x="17" y="240"/>
                  </a:lnTo>
                  <a:lnTo>
                    <a:pt x="10" y="251"/>
                  </a:lnTo>
                  <a:lnTo>
                    <a:pt x="5" y="263"/>
                  </a:lnTo>
                  <a:lnTo>
                    <a:pt x="0" y="275"/>
                  </a:lnTo>
                  <a:lnTo>
                    <a:pt x="33" y="303"/>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4" name="Freeform 8"/>
            <p:cNvSpPr>
              <a:spLocks/>
            </p:cNvSpPr>
            <p:nvPr/>
          </p:nvSpPr>
          <p:spPr bwMode="auto">
            <a:xfrm>
              <a:off x="2881" y="3842"/>
              <a:ext cx="5" cy="13"/>
            </a:xfrm>
            <a:custGeom>
              <a:avLst/>
              <a:gdLst>
                <a:gd name="T0" fmla="*/ 0 w 14"/>
                <a:gd name="T1" fmla="*/ 39 h 39"/>
                <a:gd name="T2" fmla="*/ 5 w 14"/>
                <a:gd name="T3" fmla="*/ 25 h 39"/>
                <a:gd name="T4" fmla="*/ 12 w 14"/>
                <a:gd name="T5" fmla="*/ 16 h 39"/>
                <a:gd name="T6" fmla="*/ 14 w 14"/>
                <a:gd name="T7" fmla="*/ 8 h 39"/>
                <a:gd name="T8" fmla="*/ 14 w 14"/>
                <a:gd name="T9" fmla="*/ 0 h 39"/>
                <a:gd name="T10" fmla="*/ 0 60000 65536"/>
                <a:gd name="T11" fmla="*/ 0 60000 65536"/>
                <a:gd name="T12" fmla="*/ 0 60000 65536"/>
                <a:gd name="T13" fmla="*/ 0 60000 65536"/>
                <a:gd name="T14" fmla="*/ 0 60000 65536"/>
                <a:gd name="T15" fmla="*/ 0 w 14"/>
                <a:gd name="T16" fmla="*/ 0 h 39"/>
                <a:gd name="T17" fmla="*/ 14 w 14"/>
                <a:gd name="T18" fmla="*/ 39 h 39"/>
              </a:gdLst>
              <a:ahLst/>
              <a:cxnLst>
                <a:cxn ang="T10">
                  <a:pos x="T0" y="T1"/>
                </a:cxn>
                <a:cxn ang="T11">
                  <a:pos x="T2" y="T3"/>
                </a:cxn>
                <a:cxn ang="T12">
                  <a:pos x="T4" y="T5"/>
                </a:cxn>
                <a:cxn ang="T13">
                  <a:pos x="T6" y="T7"/>
                </a:cxn>
                <a:cxn ang="T14">
                  <a:pos x="T8" y="T9"/>
                </a:cxn>
              </a:cxnLst>
              <a:rect l="T15" t="T16" r="T17" b="T18"/>
              <a:pathLst>
                <a:path w="14" h="39">
                  <a:moveTo>
                    <a:pt x="0" y="39"/>
                  </a:moveTo>
                  <a:lnTo>
                    <a:pt x="5" y="25"/>
                  </a:lnTo>
                  <a:lnTo>
                    <a:pt x="12" y="16"/>
                  </a:lnTo>
                  <a:lnTo>
                    <a:pt x="14" y="8"/>
                  </a:lnTo>
                  <a:lnTo>
                    <a:pt x="1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5" name="Freeform 9"/>
            <p:cNvSpPr>
              <a:spLocks/>
            </p:cNvSpPr>
            <p:nvPr/>
          </p:nvSpPr>
          <p:spPr bwMode="auto">
            <a:xfrm>
              <a:off x="3006" y="3692"/>
              <a:ext cx="69" cy="36"/>
            </a:xfrm>
            <a:custGeom>
              <a:avLst/>
              <a:gdLst>
                <a:gd name="T0" fmla="*/ 207 w 207"/>
                <a:gd name="T1" fmla="*/ 20 h 108"/>
                <a:gd name="T2" fmla="*/ 207 w 207"/>
                <a:gd name="T3" fmla="*/ 27 h 108"/>
                <a:gd name="T4" fmla="*/ 207 w 207"/>
                <a:gd name="T5" fmla="*/ 41 h 108"/>
                <a:gd name="T6" fmla="*/ 204 w 207"/>
                <a:gd name="T7" fmla="*/ 55 h 108"/>
                <a:gd name="T8" fmla="*/ 197 w 207"/>
                <a:gd name="T9" fmla="*/ 67 h 108"/>
                <a:gd name="T10" fmla="*/ 186 w 207"/>
                <a:gd name="T11" fmla="*/ 80 h 108"/>
                <a:gd name="T12" fmla="*/ 174 w 207"/>
                <a:gd name="T13" fmla="*/ 91 h 108"/>
                <a:gd name="T14" fmla="*/ 159 w 207"/>
                <a:gd name="T15" fmla="*/ 100 h 108"/>
                <a:gd name="T16" fmla="*/ 144 w 207"/>
                <a:gd name="T17" fmla="*/ 107 h 108"/>
                <a:gd name="T18" fmla="*/ 129 w 207"/>
                <a:gd name="T19" fmla="*/ 108 h 108"/>
                <a:gd name="T20" fmla="*/ 113 w 207"/>
                <a:gd name="T21" fmla="*/ 104 h 108"/>
                <a:gd name="T22" fmla="*/ 95 w 207"/>
                <a:gd name="T23" fmla="*/ 97 h 108"/>
                <a:gd name="T24" fmla="*/ 74 w 207"/>
                <a:gd name="T25" fmla="*/ 92 h 108"/>
                <a:gd name="T26" fmla="*/ 51 w 207"/>
                <a:gd name="T27" fmla="*/ 86 h 108"/>
                <a:gd name="T28" fmla="*/ 37 w 207"/>
                <a:gd name="T29" fmla="*/ 86 h 108"/>
                <a:gd name="T30" fmla="*/ 21 w 207"/>
                <a:gd name="T31" fmla="*/ 88 h 108"/>
                <a:gd name="T32" fmla="*/ 0 w 207"/>
                <a:gd name="T33" fmla="*/ 92 h 108"/>
                <a:gd name="T34" fmla="*/ 21 w 207"/>
                <a:gd name="T35" fmla="*/ 75 h 108"/>
                <a:gd name="T36" fmla="*/ 33 w 207"/>
                <a:gd name="T37" fmla="*/ 67 h 108"/>
                <a:gd name="T38" fmla="*/ 48 w 207"/>
                <a:gd name="T39" fmla="*/ 59 h 108"/>
                <a:gd name="T40" fmla="*/ 62 w 207"/>
                <a:gd name="T41" fmla="*/ 54 h 108"/>
                <a:gd name="T42" fmla="*/ 70 w 207"/>
                <a:gd name="T43" fmla="*/ 49 h 108"/>
                <a:gd name="T44" fmla="*/ 76 w 207"/>
                <a:gd name="T45" fmla="*/ 45 h 108"/>
                <a:gd name="T46" fmla="*/ 78 w 207"/>
                <a:gd name="T47" fmla="*/ 41 h 108"/>
                <a:gd name="T48" fmla="*/ 83 w 207"/>
                <a:gd name="T49" fmla="*/ 30 h 108"/>
                <a:gd name="T50" fmla="*/ 88 w 207"/>
                <a:gd name="T51" fmla="*/ 21 h 108"/>
                <a:gd name="T52" fmla="*/ 92 w 207"/>
                <a:gd name="T53" fmla="*/ 12 h 108"/>
                <a:gd name="T54" fmla="*/ 100 w 207"/>
                <a:gd name="T55" fmla="*/ 0 h 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7"/>
                <a:gd name="T85" fmla="*/ 0 h 108"/>
                <a:gd name="T86" fmla="*/ 207 w 207"/>
                <a:gd name="T87" fmla="*/ 108 h 10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7" h="108">
                  <a:moveTo>
                    <a:pt x="207" y="20"/>
                  </a:moveTo>
                  <a:lnTo>
                    <a:pt x="207" y="27"/>
                  </a:lnTo>
                  <a:lnTo>
                    <a:pt x="207" y="41"/>
                  </a:lnTo>
                  <a:lnTo>
                    <a:pt x="204" y="55"/>
                  </a:lnTo>
                  <a:lnTo>
                    <a:pt x="197" y="67"/>
                  </a:lnTo>
                  <a:lnTo>
                    <a:pt x="186" y="80"/>
                  </a:lnTo>
                  <a:lnTo>
                    <a:pt x="174" y="91"/>
                  </a:lnTo>
                  <a:lnTo>
                    <a:pt x="159" y="100"/>
                  </a:lnTo>
                  <a:lnTo>
                    <a:pt x="144" y="107"/>
                  </a:lnTo>
                  <a:lnTo>
                    <a:pt x="129" y="108"/>
                  </a:lnTo>
                  <a:lnTo>
                    <a:pt x="113" y="104"/>
                  </a:lnTo>
                  <a:lnTo>
                    <a:pt x="95" y="97"/>
                  </a:lnTo>
                  <a:lnTo>
                    <a:pt x="74" y="92"/>
                  </a:lnTo>
                  <a:lnTo>
                    <a:pt x="51" y="86"/>
                  </a:lnTo>
                  <a:lnTo>
                    <a:pt x="37" y="86"/>
                  </a:lnTo>
                  <a:lnTo>
                    <a:pt x="21" y="88"/>
                  </a:lnTo>
                  <a:lnTo>
                    <a:pt x="0" y="92"/>
                  </a:lnTo>
                  <a:lnTo>
                    <a:pt x="21" y="75"/>
                  </a:lnTo>
                  <a:lnTo>
                    <a:pt x="33" y="67"/>
                  </a:lnTo>
                  <a:lnTo>
                    <a:pt x="48" y="59"/>
                  </a:lnTo>
                  <a:lnTo>
                    <a:pt x="62" y="54"/>
                  </a:lnTo>
                  <a:lnTo>
                    <a:pt x="70" y="49"/>
                  </a:lnTo>
                  <a:lnTo>
                    <a:pt x="76" y="45"/>
                  </a:lnTo>
                  <a:lnTo>
                    <a:pt x="78" y="41"/>
                  </a:lnTo>
                  <a:lnTo>
                    <a:pt x="83" y="30"/>
                  </a:lnTo>
                  <a:lnTo>
                    <a:pt x="88" y="21"/>
                  </a:lnTo>
                  <a:lnTo>
                    <a:pt x="92" y="12"/>
                  </a:lnTo>
                  <a:lnTo>
                    <a:pt x="10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6" name="Freeform 10"/>
            <p:cNvSpPr>
              <a:spLocks/>
            </p:cNvSpPr>
            <p:nvPr/>
          </p:nvSpPr>
          <p:spPr bwMode="auto">
            <a:xfrm>
              <a:off x="3059" y="3697"/>
              <a:ext cx="30" cy="32"/>
            </a:xfrm>
            <a:custGeom>
              <a:avLst/>
              <a:gdLst>
                <a:gd name="T0" fmla="*/ 54 w 90"/>
                <a:gd name="T1" fmla="*/ 4 h 97"/>
                <a:gd name="T2" fmla="*/ 55 w 90"/>
                <a:gd name="T3" fmla="*/ 13 h 97"/>
                <a:gd name="T4" fmla="*/ 54 w 90"/>
                <a:gd name="T5" fmla="*/ 24 h 97"/>
                <a:gd name="T6" fmla="*/ 51 w 90"/>
                <a:gd name="T7" fmla="*/ 41 h 97"/>
                <a:gd name="T8" fmla="*/ 46 w 90"/>
                <a:gd name="T9" fmla="*/ 52 h 97"/>
                <a:gd name="T10" fmla="*/ 37 w 90"/>
                <a:gd name="T11" fmla="*/ 66 h 97"/>
                <a:gd name="T12" fmla="*/ 28 w 90"/>
                <a:gd name="T13" fmla="*/ 77 h 97"/>
                <a:gd name="T14" fmla="*/ 12 w 90"/>
                <a:gd name="T15" fmla="*/ 88 h 97"/>
                <a:gd name="T16" fmla="*/ 0 w 90"/>
                <a:gd name="T17" fmla="*/ 97 h 97"/>
                <a:gd name="T18" fmla="*/ 12 w 90"/>
                <a:gd name="T19" fmla="*/ 97 h 97"/>
                <a:gd name="T20" fmla="*/ 30 w 90"/>
                <a:gd name="T21" fmla="*/ 94 h 97"/>
                <a:gd name="T22" fmla="*/ 45 w 90"/>
                <a:gd name="T23" fmla="*/ 89 h 97"/>
                <a:gd name="T24" fmla="*/ 58 w 90"/>
                <a:gd name="T25" fmla="*/ 84 h 97"/>
                <a:gd name="T26" fmla="*/ 69 w 90"/>
                <a:gd name="T27" fmla="*/ 77 h 97"/>
                <a:gd name="T28" fmla="*/ 77 w 90"/>
                <a:gd name="T29" fmla="*/ 72 h 97"/>
                <a:gd name="T30" fmla="*/ 84 w 90"/>
                <a:gd name="T31" fmla="*/ 64 h 97"/>
                <a:gd name="T32" fmla="*/ 88 w 90"/>
                <a:gd name="T33" fmla="*/ 49 h 97"/>
                <a:gd name="T34" fmla="*/ 90 w 90"/>
                <a:gd name="T35" fmla="*/ 30 h 97"/>
                <a:gd name="T36" fmla="*/ 90 w 90"/>
                <a:gd name="T37" fmla="*/ 12 h 97"/>
                <a:gd name="T38" fmla="*/ 89 w 90"/>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
                <a:gd name="T61" fmla="*/ 0 h 97"/>
                <a:gd name="T62" fmla="*/ 90 w 90"/>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 h="97">
                  <a:moveTo>
                    <a:pt x="54" y="4"/>
                  </a:moveTo>
                  <a:lnTo>
                    <a:pt x="55" y="13"/>
                  </a:lnTo>
                  <a:lnTo>
                    <a:pt x="54" y="24"/>
                  </a:lnTo>
                  <a:lnTo>
                    <a:pt x="51" y="41"/>
                  </a:lnTo>
                  <a:lnTo>
                    <a:pt x="46" y="52"/>
                  </a:lnTo>
                  <a:lnTo>
                    <a:pt x="37" y="66"/>
                  </a:lnTo>
                  <a:lnTo>
                    <a:pt x="28" y="77"/>
                  </a:lnTo>
                  <a:lnTo>
                    <a:pt x="12" y="88"/>
                  </a:lnTo>
                  <a:lnTo>
                    <a:pt x="0" y="97"/>
                  </a:lnTo>
                  <a:lnTo>
                    <a:pt x="12" y="97"/>
                  </a:lnTo>
                  <a:lnTo>
                    <a:pt x="30" y="94"/>
                  </a:lnTo>
                  <a:lnTo>
                    <a:pt x="45" y="89"/>
                  </a:lnTo>
                  <a:lnTo>
                    <a:pt x="58" y="84"/>
                  </a:lnTo>
                  <a:lnTo>
                    <a:pt x="69" y="77"/>
                  </a:lnTo>
                  <a:lnTo>
                    <a:pt x="77" y="72"/>
                  </a:lnTo>
                  <a:lnTo>
                    <a:pt x="84" y="64"/>
                  </a:lnTo>
                  <a:lnTo>
                    <a:pt x="88" y="49"/>
                  </a:lnTo>
                  <a:lnTo>
                    <a:pt x="90" y="30"/>
                  </a:lnTo>
                  <a:lnTo>
                    <a:pt x="90" y="12"/>
                  </a:lnTo>
                  <a:lnTo>
                    <a:pt x="8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7" name="Freeform 11"/>
            <p:cNvSpPr>
              <a:spLocks/>
            </p:cNvSpPr>
            <p:nvPr/>
          </p:nvSpPr>
          <p:spPr bwMode="auto">
            <a:xfrm>
              <a:off x="3092" y="3697"/>
              <a:ext cx="27" cy="23"/>
            </a:xfrm>
            <a:custGeom>
              <a:avLst/>
              <a:gdLst>
                <a:gd name="T0" fmla="*/ 0 w 83"/>
                <a:gd name="T1" fmla="*/ 0 h 70"/>
                <a:gd name="T2" fmla="*/ 0 w 83"/>
                <a:gd name="T3" fmla="*/ 13 h 70"/>
                <a:gd name="T4" fmla="*/ 0 w 83"/>
                <a:gd name="T5" fmla="*/ 31 h 70"/>
                <a:gd name="T6" fmla="*/ 0 w 83"/>
                <a:gd name="T7" fmla="*/ 47 h 70"/>
                <a:gd name="T8" fmla="*/ 0 w 83"/>
                <a:gd name="T9" fmla="*/ 59 h 70"/>
                <a:gd name="T10" fmla="*/ 0 w 83"/>
                <a:gd name="T11" fmla="*/ 70 h 70"/>
                <a:gd name="T12" fmla="*/ 4 w 83"/>
                <a:gd name="T13" fmla="*/ 68 h 70"/>
                <a:gd name="T14" fmla="*/ 21 w 83"/>
                <a:gd name="T15" fmla="*/ 65 h 70"/>
                <a:gd name="T16" fmla="*/ 45 w 83"/>
                <a:gd name="T17" fmla="*/ 58 h 70"/>
                <a:gd name="T18" fmla="*/ 67 w 83"/>
                <a:gd name="T19" fmla="*/ 52 h 70"/>
                <a:gd name="T20" fmla="*/ 75 w 83"/>
                <a:gd name="T21" fmla="*/ 47 h 70"/>
                <a:gd name="T22" fmla="*/ 80 w 83"/>
                <a:gd name="T23" fmla="*/ 41 h 70"/>
                <a:gd name="T24" fmla="*/ 83 w 83"/>
                <a:gd name="T25" fmla="*/ 31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70"/>
                <a:gd name="T41" fmla="*/ 83 w 83"/>
                <a:gd name="T42" fmla="*/ 70 h 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70">
                  <a:moveTo>
                    <a:pt x="0" y="0"/>
                  </a:moveTo>
                  <a:lnTo>
                    <a:pt x="0" y="13"/>
                  </a:lnTo>
                  <a:lnTo>
                    <a:pt x="0" y="31"/>
                  </a:lnTo>
                  <a:lnTo>
                    <a:pt x="0" y="47"/>
                  </a:lnTo>
                  <a:lnTo>
                    <a:pt x="0" y="59"/>
                  </a:lnTo>
                  <a:lnTo>
                    <a:pt x="0" y="70"/>
                  </a:lnTo>
                  <a:lnTo>
                    <a:pt x="4" y="68"/>
                  </a:lnTo>
                  <a:lnTo>
                    <a:pt x="21" y="65"/>
                  </a:lnTo>
                  <a:lnTo>
                    <a:pt x="45" y="58"/>
                  </a:lnTo>
                  <a:lnTo>
                    <a:pt x="67" y="52"/>
                  </a:lnTo>
                  <a:lnTo>
                    <a:pt x="75" y="47"/>
                  </a:lnTo>
                  <a:lnTo>
                    <a:pt x="80" y="41"/>
                  </a:lnTo>
                  <a:lnTo>
                    <a:pt x="83"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8" name="Freeform 12"/>
            <p:cNvSpPr>
              <a:spLocks/>
            </p:cNvSpPr>
            <p:nvPr/>
          </p:nvSpPr>
          <p:spPr bwMode="auto">
            <a:xfrm>
              <a:off x="2999" y="3690"/>
              <a:ext cx="38" cy="32"/>
            </a:xfrm>
            <a:custGeom>
              <a:avLst/>
              <a:gdLst>
                <a:gd name="T0" fmla="*/ 114 w 114"/>
                <a:gd name="T1" fmla="*/ 0 h 96"/>
                <a:gd name="T2" fmla="*/ 106 w 114"/>
                <a:gd name="T3" fmla="*/ 11 h 96"/>
                <a:gd name="T4" fmla="*/ 102 w 114"/>
                <a:gd name="T5" fmla="*/ 19 h 96"/>
                <a:gd name="T6" fmla="*/ 98 w 114"/>
                <a:gd name="T7" fmla="*/ 28 h 96"/>
                <a:gd name="T8" fmla="*/ 94 w 114"/>
                <a:gd name="T9" fmla="*/ 36 h 96"/>
                <a:gd name="T10" fmla="*/ 87 w 114"/>
                <a:gd name="T11" fmla="*/ 44 h 96"/>
                <a:gd name="T12" fmla="*/ 77 w 114"/>
                <a:gd name="T13" fmla="*/ 50 h 96"/>
                <a:gd name="T14" fmla="*/ 61 w 114"/>
                <a:gd name="T15" fmla="*/ 58 h 96"/>
                <a:gd name="T16" fmla="*/ 44 w 114"/>
                <a:gd name="T17" fmla="*/ 65 h 96"/>
                <a:gd name="T18" fmla="*/ 29 w 114"/>
                <a:gd name="T19" fmla="*/ 75 h 96"/>
                <a:gd name="T20" fmla="*/ 15 w 114"/>
                <a:gd name="T21" fmla="*/ 84 h 96"/>
                <a:gd name="T22" fmla="*/ 0 w 114"/>
                <a:gd name="T23" fmla="*/ 96 h 96"/>
                <a:gd name="T24" fmla="*/ 3 w 114"/>
                <a:gd name="T25" fmla="*/ 79 h 96"/>
                <a:gd name="T26" fmla="*/ 6 w 114"/>
                <a:gd name="T27" fmla="*/ 66 h 96"/>
                <a:gd name="T28" fmla="*/ 3 w 114"/>
                <a:gd name="T29" fmla="*/ 54 h 96"/>
                <a:gd name="T30" fmla="*/ 1 w 114"/>
                <a:gd name="T31" fmla="*/ 41 h 96"/>
                <a:gd name="T32" fmla="*/ 0 w 114"/>
                <a:gd name="T33" fmla="*/ 29 h 96"/>
                <a:gd name="T34" fmla="*/ 1 w 114"/>
                <a:gd name="T35" fmla="*/ 20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4"/>
                <a:gd name="T55" fmla="*/ 0 h 96"/>
                <a:gd name="T56" fmla="*/ 114 w 114"/>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4" h="96">
                  <a:moveTo>
                    <a:pt x="114" y="0"/>
                  </a:moveTo>
                  <a:lnTo>
                    <a:pt x="106" y="11"/>
                  </a:lnTo>
                  <a:lnTo>
                    <a:pt x="102" y="19"/>
                  </a:lnTo>
                  <a:lnTo>
                    <a:pt x="98" y="28"/>
                  </a:lnTo>
                  <a:lnTo>
                    <a:pt x="94" y="36"/>
                  </a:lnTo>
                  <a:lnTo>
                    <a:pt x="87" y="44"/>
                  </a:lnTo>
                  <a:lnTo>
                    <a:pt x="77" y="50"/>
                  </a:lnTo>
                  <a:lnTo>
                    <a:pt x="61" y="58"/>
                  </a:lnTo>
                  <a:lnTo>
                    <a:pt x="44" y="65"/>
                  </a:lnTo>
                  <a:lnTo>
                    <a:pt x="29" y="75"/>
                  </a:lnTo>
                  <a:lnTo>
                    <a:pt x="15" y="84"/>
                  </a:lnTo>
                  <a:lnTo>
                    <a:pt x="0" y="96"/>
                  </a:lnTo>
                  <a:lnTo>
                    <a:pt x="3" y="79"/>
                  </a:lnTo>
                  <a:lnTo>
                    <a:pt x="6" y="66"/>
                  </a:lnTo>
                  <a:lnTo>
                    <a:pt x="3" y="54"/>
                  </a:lnTo>
                  <a:lnTo>
                    <a:pt x="1" y="41"/>
                  </a:lnTo>
                  <a:lnTo>
                    <a:pt x="0" y="29"/>
                  </a:lnTo>
                  <a:lnTo>
                    <a:pt x="1"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9" name="Freeform 13"/>
            <p:cNvSpPr>
              <a:spLocks/>
            </p:cNvSpPr>
            <p:nvPr/>
          </p:nvSpPr>
          <p:spPr bwMode="auto">
            <a:xfrm>
              <a:off x="2919" y="3701"/>
              <a:ext cx="23" cy="21"/>
            </a:xfrm>
            <a:custGeom>
              <a:avLst/>
              <a:gdLst>
                <a:gd name="T0" fmla="*/ 0 w 67"/>
                <a:gd name="T1" fmla="*/ 0 h 64"/>
                <a:gd name="T2" fmla="*/ 5 w 67"/>
                <a:gd name="T3" fmla="*/ 10 h 64"/>
                <a:gd name="T4" fmla="*/ 10 w 67"/>
                <a:gd name="T5" fmla="*/ 21 h 64"/>
                <a:gd name="T6" fmla="*/ 15 w 67"/>
                <a:gd name="T7" fmla="*/ 37 h 64"/>
                <a:gd name="T8" fmla="*/ 23 w 67"/>
                <a:gd name="T9" fmla="*/ 51 h 64"/>
                <a:gd name="T10" fmla="*/ 30 w 67"/>
                <a:gd name="T11" fmla="*/ 64 h 64"/>
                <a:gd name="T12" fmla="*/ 30 w 67"/>
                <a:gd name="T13" fmla="*/ 46 h 64"/>
                <a:gd name="T14" fmla="*/ 32 w 67"/>
                <a:gd name="T15" fmla="*/ 35 h 64"/>
                <a:gd name="T16" fmla="*/ 39 w 67"/>
                <a:gd name="T17" fmla="*/ 27 h 64"/>
                <a:gd name="T18" fmla="*/ 46 w 67"/>
                <a:gd name="T19" fmla="*/ 19 h 64"/>
                <a:gd name="T20" fmla="*/ 57 w 67"/>
                <a:gd name="T21" fmla="*/ 10 h 64"/>
                <a:gd name="T22" fmla="*/ 67 w 67"/>
                <a:gd name="T23" fmla="*/ 1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
                <a:gd name="T37" fmla="*/ 0 h 64"/>
                <a:gd name="T38" fmla="*/ 67 w 67"/>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 h="64">
                  <a:moveTo>
                    <a:pt x="0" y="0"/>
                  </a:moveTo>
                  <a:lnTo>
                    <a:pt x="5" y="10"/>
                  </a:lnTo>
                  <a:lnTo>
                    <a:pt x="10" y="21"/>
                  </a:lnTo>
                  <a:lnTo>
                    <a:pt x="15" y="37"/>
                  </a:lnTo>
                  <a:lnTo>
                    <a:pt x="23" y="51"/>
                  </a:lnTo>
                  <a:lnTo>
                    <a:pt x="30" y="64"/>
                  </a:lnTo>
                  <a:lnTo>
                    <a:pt x="30" y="46"/>
                  </a:lnTo>
                  <a:lnTo>
                    <a:pt x="32" y="35"/>
                  </a:lnTo>
                  <a:lnTo>
                    <a:pt x="39" y="27"/>
                  </a:lnTo>
                  <a:lnTo>
                    <a:pt x="46" y="19"/>
                  </a:lnTo>
                  <a:lnTo>
                    <a:pt x="57" y="10"/>
                  </a:lnTo>
                  <a:lnTo>
                    <a:pt x="67" y="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0" name="Freeform 14"/>
            <p:cNvSpPr>
              <a:spLocks/>
            </p:cNvSpPr>
            <p:nvPr/>
          </p:nvSpPr>
          <p:spPr bwMode="auto">
            <a:xfrm>
              <a:off x="2915" y="3699"/>
              <a:ext cx="81" cy="64"/>
            </a:xfrm>
            <a:custGeom>
              <a:avLst/>
              <a:gdLst>
                <a:gd name="T0" fmla="*/ 90 w 243"/>
                <a:gd name="T1" fmla="*/ 11 h 192"/>
                <a:gd name="T2" fmla="*/ 74 w 243"/>
                <a:gd name="T3" fmla="*/ 26 h 192"/>
                <a:gd name="T4" fmla="*/ 60 w 243"/>
                <a:gd name="T5" fmla="*/ 38 h 192"/>
                <a:gd name="T6" fmla="*/ 56 w 243"/>
                <a:gd name="T7" fmla="*/ 42 h 192"/>
                <a:gd name="T8" fmla="*/ 52 w 243"/>
                <a:gd name="T9" fmla="*/ 52 h 192"/>
                <a:gd name="T10" fmla="*/ 54 w 243"/>
                <a:gd name="T11" fmla="*/ 59 h 192"/>
                <a:gd name="T12" fmla="*/ 55 w 243"/>
                <a:gd name="T13" fmla="*/ 67 h 192"/>
                <a:gd name="T14" fmla="*/ 59 w 243"/>
                <a:gd name="T15" fmla="*/ 80 h 192"/>
                <a:gd name="T16" fmla="*/ 61 w 243"/>
                <a:gd name="T17" fmla="*/ 95 h 192"/>
                <a:gd name="T18" fmla="*/ 60 w 243"/>
                <a:gd name="T19" fmla="*/ 110 h 192"/>
                <a:gd name="T20" fmla="*/ 55 w 243"/>
                <a:gd name="T21" fmla="*/ 125 h 192"/>
                <a:gd name="T22" fmla="*/ 47 w 243"/>
                <a:gd name="T23" fmla="*/ 135 h 192"/>
                <a:gd name="T24" fmla="*/ 37 w 243"/>
                <a:gd name="T25" fmla="*/ 143 h 192"/>
                <a:gd name="T26" fmla="*/ 25 w 243"/>
                <a:gd name="T27" fmla="*/ 154 h 192"/>
                <a:gd name="T28" fmla="*/ 12 w 243"/>
                <a:gd name="T29" fmla="*/ 166 h 192"/>
                <a:gd name="T30" fmla="*/ 4 w 243"/>
                <a:gd name="T31" fmla="*/ 180 h 192"/>
                <a:gd name="T32" fmla="*/ 0 w 243"/>
                <a:gd name="T33" fmla="*/ 187 h 192"/>
                <a:gd name="T34" fmla="*/ 0 w 243"/>
                <a:gd name="T35" fmla="*/ 192 h 192"/>
                <a:gd name="T36" fmla="*/ 12 w 243"/>
                <a:gd name="T37" fmla="*/ 183 h 192"/>
                <a:gd name="T38" fmla="*/ 36 w 243"/>
                <a:gd name="T39" fmla="*/ 170 h 192"/>
                <a:gd name="T40" fmla="*/ 56 w 243"/>
                <a:gd name="T41" fmla="*/ 161 h 192"/>
                <a:gd name="T42" fmla="*/ 81 w 243"/>
                <a:gd name="T43" fmla="*/ 152 h 192"/>
                <a:gd name="T44" fmla="*/ 112 w 243"/>
                <a:gd name="T45" fmla="*/ 142 h 192"/>
                <a:gd name="T46" fmla="*/ 119 w 243"/>
                <a:gd name="T47" fmla="*/ 138 h 192"/>
                <a:gd name="T48" fmla="*/ 127 w 243"/>
                <a:gd name="T49" fmla="*/ 135 h 192"/>
                <a:gd name="T50" fmla="*/ 135 w 243"/>
                <a:gd name="T51" fmla="*/ 127 h 192"/>
                <a:gd name="T52" fmla="*/ 142 w 243"/>
                <a:gd name="T53" fmla="*/ 121 h 192"/>
                <a:gd name="T54" fmla="*/ 165 w 243"/>
                <a:gd name="T55" fmla="*/ 112 h 192"/>
                <a:gd name="T56" fmla="*/ 196 w 243"/>
                <a:gd name="T57" fmla="*/ 102 h 192"/>
                <a:gd name="T58" fmla="*/ 212 w 243"/>
                <a:gd name="T59" fmla="*/ 96 h 192"/>
                <a:gd name="T60" fmla="*/ 224 w 243"/>
                <a:gd name="T61" fmla="*/ 89 h 192"/>
                <a:gd name="T62" fmla="*/ 231 w 243"/>
                <a:gd name="T63" fmla="*/ 79 h 192"/>
                <a:gd name="T64" fmla="*/ 239 w 243"/>
                <a:gd name="T65" fmla="*/ 63 h 192"/>
                <a:gd name="T66" fmla="*/ 243 w 243"/>
                <a:gd name="T67" fmla="*/ 47 h 192"/>
                <a:gd name="T68" fmla="*/ 243 w 243"/>
                <a:gd name="T69" fmla="*/ 35 h 192"/>
                <a:gd name="T70" fmla="*/ 240 w 243"/>
                <a:gd name="T71" fmla="*/ 18 h 192"/>
                <a:gd name="T72" fmla="*/ 239 w 243"/>
                <a:gd name="T73" fmla="*/ 5 h 192"/>
                <a:gd name="T74" fmla="*/ 239 w 243"/>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3"/>
                <a:gd name="T115" fmla="*/ 0 h 192"/>
                <a:gd name="T116" fmla="*/ 243 w 243"/>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3" h="192">
                  <a:moveTo>
                    <a:pt x="90" y="11"/>
                  </a:moveTo>
                  <a:lnTo>
                    <a:pt x="74" y="26"/>
                  </a:lnTo>
                  <a:lnTo>
                    <a:pt x="60" y="38"/>
                  </a:lnTo>
                  <a:lnTo>
                    <a:pt x="56" y="42"/>
                  </a:lnTo>
                  <a:lnTo>
                    <a:pt x="52" y="52"/>
                  </a:lnTo>
                  <a:lnTo>
                    <a:pt x="54" y="59"/>
                  </a:lnTo>
                  <a:lnTo>
                    <a:pt x="55" y="67"/>
                  </a:lnTo>
                  <a:lnTo>
                    <a:pt x="59" y="80"/>
                  </a:lnTo>
                  <a:lnTo>
                    <a:pt x="61" y="95"/>
                  </a:lnTo>
                  <a:lnTo>
                    <a:pt x="60" y="110"/>
                  </a:lnTo>
                  <a:lnTo>
                    <a:pt x="55" y="125"/>
                  </a:lnTo>
                  <a:lnTo>
                    <a:pt x="47" y="135"/>
                  </a:lnTo>
                  <a:lnTo>
                    <a:pt x="37" y="143"/>
                  </a:lnTo>
                  <a:lnTo>
                    <a:pt x="25" y="154"/>
                  </a:lnTo>
                  <a:lnTo>
                    <a:pt x="12" y="166"/>
                  </a:lnTo>
                  <a:lnTo>
                    <a:pt x="4" y="180"/>
                  </a:lnTo>
                  <a:lnTo>
                    <a:pt x="0" y="187"/>
                  </a:lnTo>
                  <a:lnTo>
                    <a:pt x="0" y="192"/>
                  </a:lnTo>
                  <a:lnTo>
                    <a:pt x="12" y="183"/>
                  </a:lnTo>
                  <a:lnTo>
                    <a:pt x="36" y="170"/>
                  </a:lnTo>
                  <a:lnTo>
                    <a:pt x="56" y="161"/>
                  </a:lnTo>
                  <a:lnTo>
                    <a:pt x="81" y="152"/>
                  </a:lnTo>
                  <a:lnTo>
                    <a:pt x="112" y="142"/>
                  </a:lnTo>
                  <a:lnTo>
                    <a:pt x="119" y="138"/>
                  </a:lnTo>
                  <a:lnTo>
                    <a:pt x="127" y="135"/>
                  </a:lnTo>
                  <a:lnTo>
                    <a:pt x="135" y="127"/>
                  </a:lnTo>
                  <a:lnTo>
                    <a:pt x="142" y="121"/>
                  </a:lnTo>
                  <a:lnTo>
                    <a:pt x="165" y="112"/>
                  </a:lnTo>
                  <a:lnTo>
                    <a:pt x="196" y="102"/>
                  </a:lnTo>
                  <a:lnTo>
                    <a:pt x="212" y="96"/>
                  </a:lnTo>
                  <a:lnTo>
                    <a:pt x="224" y="89"/>
                  </a:lnTo>
                  <a:lnTo>
                    <a:pt x="231" y="79"/>
                  </a:lnTo>
                  <a:lnTo>
                    <a:pt x="239" y="63"/>
                  </a:lnTo>
                  <a:lnTo>
                    <a:pt x="243" y="47"/>
                  </a:lnTo>
                  <a:lnTo>
                    <a:pt x="243" y="35"/>
                  </a:lnTo>
                  <a:lnTo>
                    <a:pt x="240" y="18"/>
                  </a:lnTo>
                  <a:lnTo>
                    <a:pt x="239" y="5"/>
                  </a:lnTo>
                  <a:lnTo>
                    <a:pt x="239"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1" name="Freeform 15"/>
            <p:cNvSpPr>
              <a:spLocks/>
            </p:cNvSpPr>
            <p:nvPr/>
          </p:nvSpPr>
          <p:spPr bwMode="auto">
            <a:xfrm>
              <a:off x="2812" y="3692"/>
              <a:ext cx="52" cy="48"/>
            </a:xfrm>
            <a:custGeom>
              <a:avLst/>
              <a:gdLst>
                <a:gd name="T0" fmla="*/ 21 w 154"/>
                <a:gd name="T1" fmla="*/ 0 h 146"/>
                <a:gd name="T2" fmla="*/ 26 w 154"/>
                <a:gd name="T3" fmla="*/ 9 h 146"/>
                <a:gd name="T4" fmla="*/ 26 w 154"/>
                <a:gd name="T5" fmla="*/ 15 h 146"/>
                <a:gd name="T6" fmla="*/ 26 w 154"/>
                <a:gd name="T7" fmla="*/ 22 h 146"/>
                <a:gd name="T8" fmla="*/ 23 w 154"/>
                <a:gd name="T9" fmla="*/ 36 h 146"/>
                <a:gd name="T10" fmla="*/ 18 w 154"/>
                <a:gd name="T11" fmla="*/ 51 h 146"/>
                <a:gd name="T12" fmla="*/ 17 w 154"/>
                <a:gd name="T13" fmla="*/ 67 h 146"/>
                <a:gd name="T14" fmla="*/ 10 w 154"/>
                <a:gd name="T15" fmla="*/ 79 h 146"/>
                <a:gd name="T16" fmla="*/ 5 w 154"/>
                <a:gd name="T17" fmla="*/ 92 h 146"/>
                <a:gd name="T18" fmla="*/ 0 w 154"/>
                <a:gd name="T19" fmla="*/ 102 h 146"/>
                <a:gd name="T20" fmla="*/ 0 w 154"/>
                <a:gd name="T21" fmla="*/ 108 h 146"/>
                <a:gd name="T22" fmla="*/ 3 w 154"/>
                <a:gd name="T23" fmla="*/ 112 h 146"/>
                <a:gd name="T24" fmla="*/ 8 w 154"/>
                <a:gd name="T25" fmla="*/ 115 h 146"/>
                <a:gd name="T26" fmla="*/ 18 w 154"/>
                <a:gd name="T27" fmla="*/ 117 h 146"/>
                <a:gd name="T28" fmla="*/ 34 w 154"/>
                <a:gd name="T29" fmla="*/ 116 h 146"/>
                <a:gd name="T30" fmla="*/ 47 w 154"/>
                <a:gd name="T31" fmla="*/ 116 h 146"/>
                <a:gd name="T32" fmla="*/ 53 w 154"/>
                <a:gd name="T33" fmla="*/ 119 h 146"/>
                <a:gd name="T34" fmla="*/ 63 w 154"/>
                <a:gd name="T35" fmla="*/ 125 h 146"/>
                <a:gd name="T36" fmla="*/ 72 w 154"/>
                <a:gd name="T37" fmla="*/ 130 h 146"/>
                <a:gd name="T38" fmla="*/ 83 w 154"/>
                <a:gd name="T39" fmla="*/ 138 h 146"/>
                <a:gd name="T40" fmla="*/ 96 w 154"/>
                <a:gd name="T41" fmla="*/ 146 h 146"/>
                <a:gd name="T42" fmla="*/ 97 w 154"/>
                <a:gd name="T43" fmla="*/ 136 h 146"/>
                <a:gd name="T44" fmla="*/ 100 w 154"/>
                <a:gd name="T45" fmla="*/ 128 h 146"/>
                <a:gd name="T46" fmla="*/ 107 w 154"/>
                <a:gd name="T47" fmla="*/ 123 h 146"/>
                <a:gd name="T48" fmla="*/ 116 w 154"/>
                <a:gd name="T49" fmla="*/ 117 h 146"/>
                <a:gd name="T50" fmla="*/ 126 w 154"/>
                <a:gd name="T51" fmla="*/ 113 h 146"/>
                <a:gd name="T52" fmla="*/ 137 w 154"/>
                <a:gd name="T53" fmla="*/ 107 h 146"/>
                <a:gd name="T54" fmla="*/ 144 w 154"/>
                <a:gd name="T55" fmla="*/ 100 h 146"/>
                <a:gd name="T56" fmla="*/ 151 w 154"/>
                <a:gd name="T57" fmla="*/ 91 h 146"/>
                <a:gd name="T58" fmla="*/ 154 w 154"/>
                <a:gd name="T59" fmla="*/ 81 h 1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4"/>
                <a:gd name="T91" fmla="*/ 0 h 146"/>
                <a:gd name="T92" fmla="*/ 154 w 154"/>
                <a:gd name="T93" fmla="*/ 146 h 1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4" h="146">
                  <a:moveTo>
                    <a:pt x="21" y="0"/>
                  </a:moveTo>
                  <a:lnTo>
                    <a:pt x="26" y="9"/>
                  </a:lnTo>
                  <a:lnTo>
                    <a:pt x="26" y="15"/>
                  </a:lnTo>
                  <a:lnTo>
                    <a:pt x="26" y="22"/>
                  </a:lnTo>
                  <a:lnTo>
                    <a:pt x="23" y="36"/>
                  </a:lnTo>
                  <a:lnTo>
                    <a:pt x="18" y="51"/>
                  </a:lnTo>
                  <a:lnTo>
                    <a:pt x="17" y="67"/>
                  </a:lnTo>
                  <a:lnTo>
                    <a:pt x="10" y="79"/>
                  </a:lnTo>
                  <a:lnTo>
                    <a:pt x="5" y="92"/>
                  </a:lnTo>
                  <a:lnTo>
                    <a:pt x="0" y="102"/>
                  </a:lnTo>
                  <a:lnTo>
                    <a:pt x="0" y="108"/>
                  </a:lnTo>
                  <a:lnTo>
                    <a:pt x="3" y="112"/>
                  </a:lnTo>
                  <a:lnTo>
                    <a:pt x="8" y="115"/>
                  </a:lnTo>
                  <a:lnTo>
                    <a:pt x="18" y="117"/>
                  </a:lnTo>
                  <a:lnTo>
                    <a:pt x="34" y="116"/>
                  </a:lnTo>
                  <a:lnTo>
                    <a:pt x="47" y="116"/>
                  </a:lnTo>
                  <a:lnTo>
                    <a:pt x="53" y="119"/>
                  </a:lnTo>
                  <a:lnTo>
                    <a:pt x="63" y="125"/>
                  </a:lnTo>
                  <a:lnTo>
                    <a:pt x="72" y="130"/>
                  </a:lnTo>
                  <a:lnTo>
                    <a:pt x="83" y="138"/>
                  </a:lnTo>
                  <a:lnTo>
                    <a:pt x="96" y="146"/>
                  </a:lnTo>
                  <a:lnTo>
                    <a:pt x="97" y="136"/>
                  </a:lnTo>
                  <a:lnTo>
                    <a:pt x="100" y="128"/>
                  </a:lnTo>
                  <a:lnTo>
                    <a:pt x="107" y="123"/>
                  </a:lnTo>
                  <a:lnTo>
                    <a:pt x="116" y="117"/>
                  </a:lnTo>
                  <a:lnTo>
                    <a:pt x="126" y="113"/>
                  </a:lnTo>
                  <a:lnTo>
                    <a:pt x="137" y="107"/>
                  </a:lnTo>
                  <a:lnTo>
                    <a:pt x="144" y="100"/>
                  </a:lnTo>
                  <a:lnTo>
                    <a:pt x="151" y="91"/>
                  </a:lnTo>
                  <a:lnTo>
                    <a:pt x="154" y="8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2" name="Freeform 16"/>
            <p:cNvSpPr>
              <a:spLocks/>
            </p:cNvSpPr>
            <p:nvPr/>
          </p:nvSpPr>
          <p:spPr bwMode="auto">
            <a:xfrm>
              <a:off x="2784" y="3693"/>
              <a:ext cx="34" cy="36"/>
            </a:xfrm>
            <a:custGeom>
              <a:avLst/>
              <a:gdLst>
                <a:gd name="T0" fmla="*/ 0 w 102"/>
                <a:gd name="T1" fmla="*/ 14 h 110"/>
                <a:gd name="T2" fmla="*/ 8 w 102"/>
                <a:gd name="T3" fmla="*/ 21 h 110"/>
                <a:gd name="T4" fmla="*/ 16 w 102"/>
                <a:gd name="T5" fmla="*/ 32 h 110"/>
                <a:gd name="T6" fmla="*/ 25 w 102"/>
                <a:gd name="T7" fmla="*/ 44 h 110"/>
                <a:gd name="T8" fmla="*/ 32 w 102"/>
                <a:gd name="T9" fmla="*/ 63 h 110"/>
                <a:gd name="T10" fmla="*/ 41 w 102"/>
                <a:gd name="T11" fmla="*/ 80 h 110"/>
                <a:gd name="T12" fmla="*/ 48 w 102"/>
                <a:gd name="T13" fmla="*/ 94 h 110"/>
                <a:gd name="T14" fmla="*/ 59 w 102"/>
                <a:gd name="T15" fmla="*/ 105 h 110"/>
                <a:gd name="T16" fmla="*/ 67 w 102"/>
                <a:gd name="T17" fmla="*/ 110 h 110"/>
                <a:gd name="T18" fmla="*/ 70 w 102"/>
                <a:gd name="T19" fmla="*/ 97 h 110"/>
                <a:gd name="T20" fmla="*/ 76 w 102"/>
                <a:gd name="T21" fmla="*/ 85 h 110"/>
                <a:gd name="T22" fmla="*/ 83 w 102"/>
                <a:gd name="T23" fmla="*/ 72 h 110"/>
                <a:gd name="T24" fmla="*/ 90 w 102"/>
                <a:gd name="T25" fmla="*/ 59 h 110"/>
                <a:gd name="T26" fmla="*/ 94 w 102"/>
                <a:gd name="T27" fmla="*/ 45 h 110"/>
                <a:gd name="T28" fmla="*/ 97 w 102"/>
                <a:gd name="T29" fmla="*/ 32 h 110"/>
                <a:gd name="T30" fmla="*/ 101 w 102"/>
                <a:gd name="T31" fmla="*/ 18 h 110"/>
                <a:gd name="T32" fmla="*/ 102 w 102"/>
                <a:gd name="T33" fmla="*/ 12 h 110"/>
                <a:gd name="T34" fmla="*/ 101 w 102"/>
                <a:gd name="T35" fmla="*/ 7 h 110"/>
                <a:gd name="T36" fmla="*/ 98 w 102"/>
                <a:gd name="T37" fmla="*/ 0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10"/>
                <a:gd name="T59" fmla="*/ 102 w 102"/>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10">
                  <a:moveTo>
                    <a:pt x="0" y="14"/>
                  </a:moveTo>
                  <a:lnTo>
                    <a:pt x="8" y="21"/>
                  </a:lnTo>
                  <a:lnTo>
                    <a:pt x="16" y="32"/>
                  </a:lnTo>
                  <a:lnTo>
                    <a:pt x="25" y="44"/>
                  </a:lnTo>
                  <a:lnTo>
                    <a:pt x="32" y="63"/>
                  </a:lnTo>
                  <a:lnTo>
                    <a:pt x="41" y="80"/>
                  </a:lnTo>
                  <a:lnTo>
                    <a:pt x="48" y="94"/>
                  </a:lnTo>
                  <a:lnTo>
                    <a:pt x="59" y="105"/>
                  </a:lnTo>
                  <a:lnTo>
                    <a:pt x="67" y="110"/>
                  </a:lnTo>
                  <a:lnTo>
                    <a:pt x="70" y="97"/>
                  </a:lnTo>
                  <a:lnTo>
                    <a:pt x="76" y="85"/>
                  </a:lnTo>
                  <a:lnTo>
                    <a:pt x="83" y="72"/>
                  </a:lnTo>
                  <a:lnTo>
                    <a:pt x="90" y="59"/>
                  </a:lnTo>
                  <a:lnTo>
                    <a:pt x="94" y="45"/>
                  </a:lnTo>
                  <a:lnTo>
                    <a:pt x="97" y="32"/>
                  </a:lnTo>
                  <a:lnTo>
                    <a:pt x="101" y="18"/>
                  </a:lnTo>
                  <a:lnTo>
                    <a:pt x="102" y="12"/>
                  </a:lnTo>
                  <a:lnTo>
                    <a:pt x="101" y="7"/>
                  </a:lnTo>
                  <a:lnTo>
                    <a:pt x="9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3" name="Freeform 17"/>
            <p:cNvSpPr>
              <a:spLocks/>
            </p:cNvSpPr>
            <p:nvPr/>
          </p:nvSpPr>
          <p:spPr bwMode="auto">
            <a:xfrm>
              <a:off x="2779" y="3698"/>
              <a:ext cx="343" cy="244"/>
            </a:xfrm>
            <a:custGeom>
              <a:avLst/>
              <a:gdLst>
                <a:gd name="T0" fmla="*/ 15 w 1028"/>
                <a:gd name="T1" fmla="*/ 12 h 730"/>
                <a:gd name="T2" fmla="*/ 40 w 1028"/>
                <a:gd name="T3" fmla="*/ 61 h 730"/>
                <a:gd name="T4" fmla="*/ 67 w 1028"/>
                <a:gd name="T5" fmla="*/ 103 h 730"/>
                <a:gd name="T6" fmla="*/ 127 w 1028"/>
                <a:gd name="T7" fmla="*/ 130 h 730"/>
                <a:gd name="T8" fmla="*/ 168 w 1028"/>
                <a:gd name="T9" fmla="*/ 161 h 730"/>
                <a:gd name="T10" fmla="*/ 174 w 1028"/>
                <a:gd name="T11" fmla="*/ 199 h 730"/>
                <a:gd name="T12" fmla="*/ 198 w 1028"/>
                <a:gd name="T13" fmla="*/ 229 h 730"/>
                <a:gd name="T14" fmla="*/ 246 w 1028"/>
                <a:gd name="T15" fmla="*/ 257 h 730"/>
                <a:gd name="T16" fmla="*/ 264 w 1028"/>
                <a:gd name="T17" fmla="*/ 313 h 730"/>
                <a:gd name="T18" fmla="*/ 282 w 1028"/>
                <a:gd name="T19" fmla="*/ 363 h 730"/>
                <a:gd name="T20" fmla="*/ 305 w 1028"/>
                <a:gd name="T21" fmla="*/ 411 h 730"/>
                <a:gd name="T22" fmla="*/ 305 w 1028"/>
                <a:gd name="T23" fmla="*/ 469 h 730"/>
                <a:gd name="T24" fmla="*/ 250 w 1028"/>
                <a:gd name="T25" fmla="*/ 555 h 730"/>
                <a:gd name="T26" fmla="*/ 225 w 1028"/>
                <a:gd name="T27" fmla="*/ 618 h 730"/>
                <a:gd name="T28" fmla="*/ 199 w 1028"/>
                <a:gd name="T29" fmla="*/ 670 h 730"/>
                <a:gd name="T30" fmla="*/ 161 w 1028"/>
                <a:gd name="T31" fmla="*/ 696 h 730"/>
                <a:gd name="T32" fmla="*/ 215 w 1028"/>
                <a:gd name="T33" fmla="*/ 685 h 730"/>
                <a:gd name="T34" fmla="*/ 273 w 1028"/>
                <a:gd name="T35" fmla="*/ 685 h 730"/>
                <a:gd name="T36" fmla="*/ 311 w 1028"/>
                <a:gd name="T37" fmla="*/ 710 h 730"/>
                <a:gd name="T38" fmla="*/ 328 w 1028"/>
                <a:gd name="T39" fmla="*/ 726 h 730"/>
                <a:gd name="T40" fmla="*/ 319 w 1028"/>
                <a:gd name="T41" fmla="*/ 677 h 730"/>
                <a:gd name="T42" fmla="*/ 344 w 1028"/>
                <a:gd name="T43" fmla="*/ 713 h 730"/>
                <a:gd name="T44" fmla="*/ 387 w 1028"/>
                <a:gd name="T45" fmla="*/ 708 h 730"/>
                <a:gd name="T46" fmla="*/ 446 w 1028"/>
                <a:gd name="T47" fmla="*/ 704 h 730"/>
                <a:gd name="T48" fmla="*/ 416 w 1028"/>
                <a:gd name="T49" fmla="*/ 679 h 730"/>
                <a:gd name="T50" fmla="*/ 395 w 1028"/>
                <a:gd name="T51" fmla="*/ 631 h 730"/>
                <a:gd name="T52" fmla="*/ 398 w 1028"/>
                <a:gd name="T53" fmla="*/ 564 h 730"/>
                <a:gd name="T54" fmla="*/ 401 w 1028"/>
                <a:gd name="T55" fmla="*/ 505 h 730"/>
                <a:gd name="T56" fmla="*/ 397 w 1028"/>
                <a:gd name="T57" fmla="*/ 449 h 730"/>
                <a:gd name="T58" fmla="*/ 394 w 1028"/>
                <a:gd name="T59" fmla="*/ 413 h 730"/>
                <a:gd name="T60" fmla="*/ 397 w 1028"/>
                <a:gd name="T61" fmla="*/ 361 h 730"/>
                <a:gd name="T62" fmla="*/ 374 w 1028"/>
                <a:gd name="T63" fmla="*/ 318 h 730"/>
                <a:gd name="T64" fmla="*/ 377 w 1028"/>
                <a:gd name="T65" fmla="*/ 279 h 730"/>
                <a:gd name="T66" fmla="*/ 433 w 1028"/>
                <a:gd name="T67" fmla="*/ 239 h 730"/>
                <a:gd name="T68" fmla="*/ 503 w 1028"/>
                <a:gd name="T69" fmla="*/ 217 h 730"/>
                <a:gd name="T70" fmla="*/ 561 w 1028"/>
                <a:gd name="T71" fmla="*/ 194 h 730"/>
                <a:gd name="T72" fmla="*/ 606 w 1028"/>
                <a:gd name="T73" fmla="*/ 155 h 730"/>
                <a:gd name="T74" fmla="*/ 653 w 1028"/>
                <a:gd name="T75" fmla="*/ 122 h 730"/>
                <a:gd name="T76" fmla="*/ 711 w 1028"/>
                <a:gd name="T77" fmla="*/ 111 h 730"/>
                <a:gd name="T78" fmla="*/ 781 w 1028"/>
                <a:gd name="T79" fmla="*/ 117 h 730"/>
                <a:gd name="T80" fmla="*/ 849 w 1028"/>
                <a:gd name="T81" fmla="*/ 126 h 730"/>
                <a:gd name="T82" fmla="*/ 904 w 1028"/>
                <a:gd name="T83" fmla="*/ 106 h 730"/>
                <a:gd name="T84" fmla="*/ 948 w 1028"/>
                <a:gd name="T85" fmla="*/ 74 h 730"/>
                <a:gd name="T86" fmla="*/ 1001 w 1028"/>
                <a:gd name="T87" fmla="*/ 58 h 730"/>
                <a:gd name="T88" fmla="*/ 1023 w 1028"/>
                <a:gd name="T89" fmla="*/ 42 h 7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0"/>
                <a:gd name="T137" fmla="*/ 1028 w 1028"/>
                <a:gd name="T138" fmla="*/ 730 h 73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0">
                  <a:moveTo>
                    <a:pt x="0" y="0"/>
                  </a:moveTo>
                  <a:lnTo>
                    <a:pt x="6" y="4"/>
                  </a:lnTo>
                  <a:lnTo>
                    <a:pt x="15" y="12"/>
                  </a:lnTo>
                  <a:lnTo>
                    <a:pt x="24" y="23"/>
                  </a:lnTo>
                  <a:lnTo>
                    <a:pt x="32" y="38"/>
                  </a:lnTo>
                  <a:lnTo>
                    <a:pt x="40" y="61"/>
                  </a:lnTo>
                  <a:lnTo>
                    <a:pt x="48" y="80"/>
                  </a:lnTo>
                  <a:lnTo>
                    <a:pt x="57" y="93"/>
                  </a:lnTo>
                  <a:lnTo>
                    <a:pt x="67" y="103"/>
                  </a:lnTo>
                  <a:lnTo>
                    <a:pt x="85" y="114"/>
                  </a:lnTo>
                  <a:lnTo>
                    <a:pt x="106" y="122"/>
                  </a:lnTo>
                  <a:lnTo>
                    <a:pt x="127" y="130"/>
                  </a:lnTo>
                  <a:lnTo>
                    <a:pt x="143" y="138"/>
                  </a:lnTo>
                  <a:lnTo>
                    <a:pt x="159" y="150"/>
                  </a:lnTo>
                  <a:lnTo>
                    <a:pt x="168" y="161"/>
                  </a:lnTo>
                  <a:lnTo>
                    <a:pt x="171" y="170"/>
                  </a:lnTo>
                  <a:lnTo>
                    <a:pt x="173" y="181"/>
                  </a:lnTo>
                  <a:lnTo>
                    <a:pt x="174" y="199"/>
                  </a:lnTo>
                  <a:lnTo>
                    <a:pt x="178" y="211"/>
                  </a:lnTo>
                  <a:lnTo>
                    <a:pt x="184" y="220"/>
                  </a:lnTo>
                  <a:lnTo>
                    <a:pt x="198" y="229"/>
                  </a:lnTo>
                  <a:lnTo>
                    <a:pt x="215" y="238"/>
                  </a:lnTo>
                  <a:lnTo>
                    <a:pt x="232" y="246"/>
                  </a:lnTo>
                  <a:lnTo>
                    <a:pt x="246" y="257"/>
                  </a:lnTo>
                  <a:lnTo>
                    <a:pt x="253" y="271"/>
                  </a:lnTo>
                  <a:lnTo>
                    <a:pt x="258" y="295"/>
                  </a:lnTo>
                  <a:lnTo>
                    <a:pt x="264" y="313"/>
                  </a:lnTo>
                  <a:lnTo>
                    <a:pt x="270" y="339"/>
                  </a:lnTo>
                  <a:lnTo>
                    <a:pt x="274" y="351"/>
                  </a:lnTo>
                  <a:lnTo>
                    <a:pt x="282" y="363"/>
                  </a:lnTo>
                  <a:lnTo>
                    <a:pt x="292" y="377"/>
                  </a:lnTo>
                  <a:lnTo>
                    <a:pt x="300" y="395"/>
                  </a:lnTo>
                  <a:lnTo>
                    <a:pt x="305" y="411"/>
                  </a:lnTo>
                  <a:lnTo>
                    <a:pt x="307" y="430"/>
                  </a:lnTo>
                  <a:lnTo>
                    <a:pt x="307" y="448"/>
                  </a:lnTo>
                  <a:lnTo>
                    <a:pt x="305" y="469"/>
                  </a:lnTo>
                  <a:lnTo>
                    <a:pt x="286" y="501"/>
                  </a:lnTo>
                  <a:lnTo>
                    <a:pt x="265" y="531"/>
                  </a:lnTo>
                  <a:lnTo>
                    <a:pt x="250" y="555"/>
                  </a:lnTo>
                  <a:lnTo>
                    <a:pt x="239" y="575"/>
                  </a:lnTo>
                  <a:lnTo>
                    <a:pt x="231" y="597"/>
                  </a:lnTo>
                  <a:lnTo>
                    <a:pt x="225" y="618"/>
                  </a:lnTo>
                  <a:lnTo>
                    <a:pt x="217" y="640"/>
                  </a:lnTo>
                  <a:lnTo>
                    <a:pt x="204" y="663"/>
                  </a:lnTo>
                  <a:lnTo>
                    <a:pt x="199" y="670"/>
                  </a:lnTo>
                  <a:lnTo>
                    <a:pt x="192" y="678"/>
                  </a:lnTo>
                  <a:lnTo>
                    <a:pt x="178" y="689"/>
                  </a:lnTo>
                  <a:lnTo>
                    <a:pt x="161" y="696"/>
                  </a:lnTo>
                  <a:lnTo>
                    <a:pt x="178" y="693"/>
                  </a:lnTo>
                  <a:lnTo>
                    <a:pt x="198" y="689"/>
                  </a:lnTo>
                  <a:lnTo>
                    <a:pt x="215" y="685"/>
                  </a:lnTo>
                  <a:lnTo>
                    <a:pt x="235" y="684"/>
                  </a:lnTo>
                  <a:lnTo>
                    <a:pt x="253" y="683"/>
                  </a:lnTo>
                  <a:lnTo>
                    <a:pt x="273" y="685"/>
                  </a:lnTo>
                  <a:lnTo>
                    <a:pt x="287" y="690"/>
                  </a:lnTo>
                  <a:lnTo>
                    <a:pt x="301" y="699"/>
                  </a:lnTo>
                  <a:lnTo>
                    <a:pt x="311" y="710"/>
                  </a:lnTo>
                  <a:lnTo>
                    <a:pt x="320" y="722"/>
                  </a:lnTo>
                  <a:lnTo>
                    <a:pt x="328" y="730"/>
                  </a:lnTo>
                  <a:lnTo>
                    <a:pt x="328" y="726"/>
                  </a:lnTo>
                  <a:lnTo>
                    <a:pt x="325" y="711"/>
                  </a:lnTo>
                  <a:lnTo>
                    <a:pt x="323" y="696"/>
                  </a:lnTo>
                  <a:lnTo>
                    <a:pt x="319" y="677"/>
                  </a:lnTo>
                  <a:lnTo>
                    <a:pt x="328" y="696"/>
                  </a:lnTo>
                  <a:lnTo>
                    <a:pt x="335" y="707"/>
                  </a:lnTo>
                  <a:lnTo>
                    <a:pt x="344" y="713"/>
                  </a:lnTo>
                  <a:lnTo>
                    <a:pt x="355" y="715"/>
                  </a:lnTo>
                  <a:lnTo>
                    <a:pt x="369" y="713"/>
                  </a:lnTo>
                  <a:lnTo>
                    <a:pt x="387" y="708"/>
                  </a:lnTo>
                  <a:lnTo>
                    <a:pt x="407" y="704"/>
                  </a:lnTo>
                  <a:lnTo>
                    <a:pt x="428" y="703"/>
                  </a:lnTo>
                  <a:lnTo>
                    <a:pt x="446" y="704"/>
                  </a:lnTo>
                  <a:lnTo>
                    <a:pt x="465" y="710"/>
                  </a:lnTo>
                  <a:lnTo>
                    <a:pt x="430" y="690"/>
                  </a:lnTo>
                  <a:lnTo>
                    <a:pt x="416" y="679"/>
                  </a:lnTo>
                  <a:lnTo>
                    <a:pt x="405" y="667"/>
                  </a:lnTo>
                  <a:lnTo>
                    <a:pt x="399" y="651"/>
                  </a:lnTo>
                  <a:lnTo>
                    <a:pt x="395" y="631"/>
                  </a:lnTo>
                  <a:lnTo>
                    <a:pt x="394" y="601"/>
                  </a:lnTo>
                  <a:lnTo>
                    <a:pt x="396" y="580"/>
                  </a:lnTo>
                  <a:lnTo>
                    <a:pt x="398" y="564"/>
                  </a:lnTo>
                  <a:lnTo>
                    <a:pt x="402" y="543"/>
                  </a:lnTo>
                  <a:lnTo>
                    <a:pt x="402" y="526"/>
                  </a:lnTo>
                  <a:lnTo>
                    <a:pt x="401" y="505"/>
                  </a:lnTo>
                  <a:lnTo>
                    <a:pt x="402" y="481"/>
                  </a:lnTo>
                  <a:lnTo>
                    <a:pt x="400" y="465"/>
                  </a:lnTo>
                  <a:lnTo>
                    <a:pt x="397" y="449"/>
                  </a:lnTo>
                  <a:lnTo>
                    <a:pt x="391" y="435"/>
                  </a:lnTo>
                  <a:lnTo>
                    <a:pt x="390" y="425"/>
                  </a:lnTo>
                  <a:lnTo>
                    <a:pt x="394" y="413"/>
                  </a:lnTo>
                  <a:lnTo>
                    <a:pt x="398" y="397"/>
                  </a:lnTo>
                  <a:lnTo>
                    <a:pt x="399" y="380"/>
                  </a:lnTo>
                  <a:lnTo>
                    <a:pt x="397" y="361"/>
                  </a:lnTo>
                  <a:lnTo>
                    <a:pt x="390" y="344"/>
                  </a:lnTo>
                  <a:lnTo>
                    <a:pt x="382" y="330"/>
                  </a:lnTo>
                  <a:lnTo>
                    <a:pt x="374" y="318"/>
                  </a:lnTo>
                  <a:lnTo>
                    <a:pt x="369" y="306"/>
                  </a:lnTo>
                  <a:lnTo>
                    <a:pt x="372" y="293"/>
                  </a:lnTo>
                  <a:lnTo>
                    <a:pt x="377" y="279"/>
                  </a:lnTo>
                  <a:lnTo>
                    <a:pt x="387" y="268"/>
                  </a:lnTo>
                  <a:lnTo>
                    <a:pt x="409" y="253"/>
                  </a:lnTo>
                  <a:lnTo>
                    <a:pt x="433" y="239"/>
                  </a:lnTo>
                  <a:lnTo>
                    <a:pt x="461" y="227"/>
                  </a:lnTo>
                  <a:lnTo>
                    <a:pt x="484" y="220"/>
                  </a:lnTo>
                  <a:lnTo>
                    <a:pt x="503" y="217"/>
                  </a:lnTo>
                  <a:lnTo>
                    <a:pt x="523" y="211"/>
                  </a:lnTo>
                  <a:lnTo>
                    <a:pt x="543" y="204"/>
                  </a:lnTo>
                  <a:lnTo>
                    <a:pt x="561" y="194"/>
                  </a:lnTo>
                  <a:lnTo>
                    <a:pt x="574" y="185"/>
                  </a:lnTo>
                  <a:lnTo>
                    <a:pt x="590" y="172"/>
                  </a:lnTo>
                  <a:lnTo>
                    <a:pt x="606" y="155"/>
                  </a:lnTo>
                  <a:lnTo>
                    <a:pt x="624" y="138"/>
                  </a:lnTo>
                  <a:lnTo>
                    <a:pt x="637" y="129"/>
                  </a:lnTo>
                  <a:lnTo>
                    <a:pt x="653" y="122"/>
                  </a:lnTo>
                  <a:lnTo>
                    <a:pt x="670" y="116"/>
                  </a:lnTo>
                  <a:lnTo>
                    <a:pt x="690" y="114"/>
                  </a:lnTo>
                  <a:lnTo>
                    <a:pt x="711" y="111"/>
                  </a:lnTo>
                  <a:lnTo>
                    <a:pt x="732" y="113"/>
                  </a:lnTo>
                  <a:lnTo>
                    <a:pt x="757" y="115"/>
                  </a:lnTo>
                  <a:lnTo>
                    <a:pt x="781" y="117"/>
                  </a:lnTo>
                  <a:lnTo>
                    <a:pt x="804" y="122"/>
                  </a:lnTo>
                  <a:lnTo>
                    <a:pt x="828" y="126"/>
                  </a:lnTo>
                  <a:lnTo>
                    <a:pt x="849" y="126"/>
                  </a:lnTo>
                  <a:lnTo>
                    <a:pt x="870" y="122"/>
                  </a:lnTo>
                  <a:lnTo>
                    <a:pt x="887" y="116"/>
                  </a:lnTo>
                  <a:lnTo>
                    <a:pt x="904" y="106"/>
                  </a:lnTo>
                  <a:lnTo>
                    <a:pt x="919" y="94"/>
                  </a:lnTo>
                  <a:lnTo>
                    <a:pt x="933" y="83"/>
                  </a:lnTo>
                  <a:lnTo>
                    <a:pt x="948" y="74"/>
                  </a:lnTo>
                  <a:lnTo>
                    <a:pt x="963" y="69"/>
                  </a:lnTo>
                  <a:lnTo>
                    <a:pt x="982" y="63"/>
                  </a:lnTo>
                  <a:lnTo>
                    <a:pt x="1001" y="58"/>
                  </a:lnTo>
                  <a:lnTo>
                    <a:pt x="1012" y="53"/>
                  </a:lnTo>
                  <a:lnTo>
                    <a:pt x="1019" y="48"/>
                  </a:lnTo>
                  <a:lnTo>
                    <a:pt x="1023" y="42"/>
                  </a:lnTo>
                  <a:lnTo>
                    <a:pt x="1028" y="2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4" name="Freeform 18"/>
            <p:cNvSpPr>
              <a:spLocks/>
            </p:cNvSpPr>
            <p:nvPr/>
          </p:nvSpPr>
          <p:spPr bwMode="auto">
            <a:xfrm>
              <a:off x="2848" y="3698"/>
              <a:ext cx="30" cy="58"/>
            </a:xfrm>
            <a:custGeom>
              <a:avLst/>
              <a:gdLst>
                <a:gd name="T0" fmla="*/ 55 w 89"/>
                <a:gd name="T1" fmla="*/ 66 h 174"/>
                <a:gd name="T2" fmla="*/ 52 w 89"/>
                <a:gd name="T3" fmla="*/ 75 h 174"/>
                <a:gd name="T4" fmla="*/ 46 w 89"/>
                <a:gd name="T5" fmla="*/ 86 h 174"/>
                <a:gd name="T6" fmla="*/ 37 w 89"/>
                <a:gd name="T7" fmla="*/ 94 h 174"/>
                <a:gd name="T8" fmla="*/ 26 w 89"/>
                <a:gd name="T9" fmla="*/ 101 h 174"/>
                <a:gd name="T10" fmla="*/ 14 w 89"/>
                <a:gd name="T11" fmla="*/ 108 h 174"/>
                <a:gd name="T12" fmla="*/ 7 w 89"/>
                <a:gd name="T13" fmla="*/ 115 h 174"/>
                <a:gd name="T14" fmla="*/ 0 w 89"/>
                <a:gd name="T15" fmla="*/ 124 h 174"/>
                <a:gd name="T16" fmla="*/ 0 w 89"/>
                <a:gd name="T17" fmla="*/ 127 h 174"/>
                <a:gd name="T18" fmla="*/ 2 w 89"/>
                <a:gd name="T19" fmla="*/ 129 h 174"/>
                <a:gd name="T20" fmla="*/ 14 w 89"/>
                <a:gd name="T21" fmla="*/ 132 h 174"/>
                <a:gd name="T22" fmla="*/ 29 w 89"/>
                <a:gd name="T23" fmla="*/ 135 h 174"/>
                <a:gd name="T24" fmla="*/ 42 w 89"/>
                <a:gd name="T25" fmla="*/ 139 h 174"/>
                <a:gd name="T26" fmla="*/ 49 w 89"/>
                <a:gd name="T27" fmla="*/ 143 h 174"/>
                <a:gd name="T28" fmla="*/ 56 w 89"/>
                <a:gd name="T29" fmla="*/ 150 h 174"/>
                <a:gd name="T30" fmla="*/ 60 w 89"/>
                <a:gd name="T31" fmla="*/ 158 h 174"/>
                <a:gd name="T32" fmla="*/ 64 w 89"/>
                <a:gd name="T33" fmla="*/ 174 h 174"/>
                <a:gd name="T34" fmla="*/ 65 w 89"/>
                <a:gd name="T35" fmla="*/ 150 h 174"/>
                <a:gd name="T36" fmla="*/ 66 w 89"/>
                <a:gd name="T37" fmla="*/ 144 h 174"/>
                <a:gd name="T38" fmla="*/ 68 w 89"/>
                <a:gd name="T39" fmla="*/ 138 h 174"/>
                <a:gd name="T40" fmla="*/ 76 w 89"/>
                <a:gd name="T41" fmla="*/ 128 h 174"/>
                <a:gd name="T42" fmla="*/ 83 w 89"/>
                <a:gd name="T43" fmla="*/ 112 h 174"/>
                <a:gd name="T44" fmla="*/ 89 w 89"/>
                <a:gd name="T45" fmla="*/ 93 h 174"/>
                <a:gd name="T46" fmla="*/ 89 w 89"/>
                <a:gd name="T47" fmla="*/ 74 h 174"/>
                <a:gd name="T48" fmla="*/ 88 w 89"/>
                <a:gd name="T49" fmla="*/ 57 h 174"/>
                <a:gd name="T50" fmla="*/ 88 w 89"/>
                <a:gd name="T51" fmla="*/ 53 h 174"/>
                <a:gd name="T52" fmla="*/ 86 w 89"/>
                <a:gd name="T53" fmla="*/ 31 h 174"/>
                <a:gd name="T54" fmla="*/ 82 w 89"/>
                <a:gd name="T55" fmla="*/ 20 h 174"/>
                <a:gd name="T56" fmla="*/ 78 w 89"/>
                <a:gd name="T57" fmla="*/ 9 h 174"/>
                <a:gd name="T58" fmla="*/ 71 w 89"/>
                <a:gd name="T59" fmla="*/ 0 h 1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174"/>
                <a:gd name="T92" fmla="*/ 89 w 89"/>
                <a:gd name="T93" fmla="*/ 174 h 1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174">
                  <a:moveTo>
                    <a:pt x="55" y="66"/>
                  </a:moveTo>
                  <a:lnTo>
                    <a:pt x="52" y="75"/>
                  </a:lnTo>
                  <a:lnTo>
                    <a:pt x="46" y="86"/>
                  </a:lnTo>
                  <a:lnTo>
                    <a:pt x="37" y="94"/>
                  </a:lnTo>
                  <a:lnTo>
                    <a:pt x="26" y="101"/>
                  </a:lnTo>
                  <a:lnTo>
                    <a:pt x="14" y="108"/>
                  </a:lnTo>
                  <a:lnTo>
                    <a:pt x="7" y="115"/>
                  </a:lnTo>
                  <a:lnTo>
                    <a:pt x="0" y="124"/>
                  </a:lnTo>
                  <a:lnTo>
                    <a:pt x="0" y="127"/>
                  </a:lnTo>
                  <a:lnTo>
                    <a:pt x="2" y="129"/>
                  </a:lnTo>
                  <a:lnTo>
                    <a:pt x="14" y="132"/>
                  </a:lnTo>
                  <a:lnTo>
                    <a:pt x="29" y="135"/>
                  </a:lnTo>
                  <a:lnTo>
                    <a:pt x="42" y="139"/>
                  </a:lnTo>
                  <a:lnTo>
                    <a:pt x="49" y="143"/>
                  </a:lnTo>
                  <a:lnTo>
                    <a:pt x="56" y="150"/>
                  </a:lnTo>
                  <a:lnTo>
                    <a:pt x="60" y="158"/>
                  </a:lnTo>
                  <a:lnTo>
                    <a:pt x="64" y="174"/>
                  </a:lnTo>
                  <a:lnTo>
                    <a:pt x="65" y="150"/>
                  </a:lnTo>
                  <a:lnTo>
                    <a:pt x="66" y="144"/>
                  </a:lnTo>
                  <a:lnTo>
                    <a:pt x="68" y="138"/>
                  </a:lnTo>
                  <a:lnTo>
                    <a:pt x="76" y="128"/>
                  </a:lnTo>
                  <a:lnTo>
                    <a:pt x="83" y="112"/>
                  </a:lnTo>
                  <a:lnTo>
                    <a:pt x="89" y="93"/>
                  </a:lnTo>
                  <a:lnTo>
                    <a:pt x="89" y="74"/>
                  </a:lnTo>
                  <a:lnTo>
                    <a:pt x="88" y="57"/>
                  </a:lnTo>
                  <a:lnTo>
                    <a:pt x="88" y="53"/>
                  </a:lnTo>
                  <a:lnTo>
                    <a:pt x="86" y="31"/>
                  </a:lnTo>
                  <a:lnTo>
                    <a:pt x="82" y="20"/>
                  </a:lnTo>
                  <a:lnTo>
                    <a:pt x="78" y="9"/>
                  </a:lnTo>
                  <a:lnTo>
                    <a:pt x="7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5" name="Freeform 19"/>
            <p:cNvSpPr>
              <a:spLocks/>
            </p:cNvSpPr>
            <p:nvPr/>
          </p:nvSpPr>
          <p:spPr bwMode="auto">
            <a:xfrm>
              <a:off x="2876" y="3699"/>
              <a:ext cx="14" cy="40"/>
            </a:xfrm>
            <a:custGeom>
              <a:avLst/>
              <a:gdLst>
                <a:gd name="T0" fmla="*/ 0 w 42"/>
                <a:gd name="T1" fmla="*/ 0 h 119"/>
                <a:gd name="T2" fmla="*/ 5 w 42"/>
                <a:gd name="T3" fmla="*/ 7 h 119"/>
                <a:gd name="T4" fmla="*/ 10 w 42"/>
                <a:gd name="T5" fmla="*/ 17 h 119"/>
                <a:gd name="T6" fmla="*/ 12 w 42"/>
                <a:gd name="T7" fmla="*/ 32 h 119"/>
                <a:gd name="T8" fmla="*/ 15 w 42"/>
                <a:gd name="T9" fmla="*/ 49 h 119"/>
                <a:gd name="T10" fmla="*/ 15 w 42"/>
                <a:gd name="T11" fmla="*/ 49 h 119"/>
                <a:gd name="T12" fmla="*/ 15 w 42"/>
                <a:gd name="T13" fmla="*/ 59 h 119"/>
                <a:gd name="T14" fmla="*/ 17 w 42"/>
                <a:gd name="T15" fmla="*/ 74 h 119"/>
                <a:gd name="T16" fmla="*/ 17 w 42"/>
                <a:gd name="T17" fmla="*/ 90 h 119"/>
                <a:gd name="T18" fmla="*/ 18 w 42"/>
                <a:gd name="T19" fmla="*/ 102 h 119"/>
                <a:gd name="T20" fmla="*/ 21 w 42"/>
                <a:gd name="T21" fmla="*/ 119 h 119"/>
                <a:gd name="T22" fmla="*/ 30 w 42"/>
                <a:gd name="T23" fmla="*/ 107 h 119"/>
                <a:gd name="T24" fmla="*/ 36 w 42"/>
                <a:gd name="T25" fmla="*/ 95 h 119"/>
                <a:gd name="T26" fmla="*/ 40 w 42"/>
                <a:gd name="T27" fmla="*/ 84 h 119"/>
                <a:gd name="T28" fmla="*/ 42 w 42"/>
                <a:gd name="T29" fmla="*/ 70 h 119"/>
                <a:gd name="T30" fmla="*/ 42 w 42"/>
                <a:gd name="T31" fmla="*/ 56 h 119"/>
                <a:gd name="T32" fmla="*/ 42 w 42"/>
                <a:gd name="T33" fmla="*/ 44 h 119"/>
                <a:gd name="T34" fmla="*/ 41 w 42"/>
                <a:gd name="T35" fmla="*/ 38 h 119"/>
                <a:gd name="T36" fmla="*/ 39 w 42"/>
                <a:gd name="T37" fmla="*/ 21 h 119"/>
                <a:gd name="T38" fmla="*/ 37 w 42"/>
                <a:gd name="T39" fmla="*/ 12 h 1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119"/>
                <a:gd name="T62" fmla="*/ 42 w 42"/>
                <a:gd name="T63" fmla="*/ 119 h 1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119">
                  <a:moveTo>
                    <a:pt x="0" y="0"/>
                  </a:moveTo>
                  <a:lnTo>
                    <a:pt x="5" y="7"/>
                  </a:lnTo>
                  <a:lnTo>
                    <a:pt x="10" y="17"/>
                  </a:lnTo>
                  <a:lnTo>
                    <a:pt x="12" y="32"/>
                  </a:lnTo>
                  <a:lnTo>
                    <a:pt x="15" y="49"/>
                  </a:lnTo>
                  <a:lnTo>
                    <a:pt x="15" y="59"/>
                  </a:lnTo>
                  <a:lnTo>
                    <a:pt x="17" y="74"/>
                  </a:lnTo>
                  <a:lnTo>
                    <a:pt x="17" y="90"/>
                  </a:lnTo>
                  <a:lnTo>
                    <a:pt x="18" y="102"/>
                  </a:lnTo>
                  <a:lnTo>
                    <a:pt x="21" y="119"/>
                  </a:lnTo>
                  <a:lnTo>
                    <a:pt x="30" y="107"/>
                  </a:lnTo>
                  <a:lnTo>
                    <a:pt x="36" y="95"/>
                  </a:lnTo>
                  <a:lnTo>
                    <a:pt x="40" y="84"/>
                  </a:lnTo>
                  <a:lnTo>
                    <a:pt x="42" y="70"/>
                  </a:lnTo>
                  <a:lnTo>
                    <a:pt x="42" y="56"/>
                  </a:lnTo>
                  <a:lnTo>
                    <a:pt x="42" y="44"/>
                  </a:lnTo>
                  <a:lnTo>
                    <a:pt x="41" y="38"/>
                  </a:lnTo>
                  <a:lnTo>
                    <a:pt x="39" y="21"/>
                  </a:lnTo>
                  <a:lnTo>
                    <a:pt x="37" y="1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6" name="Freeform 20"/>
            <p:cNvSpPr>
              <a:spLocks/>
            </p:cNvSpPr>
            <p:nvPr/>
          </p:nvSpPr>
          <p:spPr bwMode="auto">
            <a:xfrm>
              <a:off x="2887" y="3703"/>
              <a:ext cx="40" cy="79"/>
            </a:xfrm>
            <a:custGeom>
              <a:avLst/>
              <a:gdLst>
                <a:gd name="T0" fmla="*/ 21 w 122"/>
                <a:gd name="T1" fmla="*/ 0 h 237"/>
                <a:gd name="T2" fmla="*/ 22 w 122"/>
                <a:gd name="T3" fmla="*/ 14 h 237"/>
                <a:gd name="T4" fmla="*/ 23 w 122"/>
                <a:gd name="T5" fmla="*/ 28 h 237"/>
                <a:gd name="T6" fmla="*/ 23 w 122"/>
                <a:gd name="T7" fmla="*/ 28 h 237"/>
                <a:gd name="T8" fmla="*/ 27 w 122"/>
                <a:gd name="T9" fmla="*/ 46 h 237"/>
                <a:gd name="T10" fmla="*/ 27 w 122"/>
                <a:gd name="T11" fmla="*/ 62 h 237"/>
                <a:gd name="T12" fmla="*/ 23 w 122"/>
                <a:gd name="T13" fmla="*/ 83 h 237"/>
                <a:gd name="T14" fmla="*/ 18 w 122"/>
                <a:gd name="T15" fmla="*/ 101 h 237"/>
                <a:gd name="T16" fmla="*/ 10 w 122"/>
                <a:gd name="T17" fmla="*/ 120 h 237"/>
                <a:gd name="T18" fmla="*/ 4 w 122"/>
                <a:gd name="T19" fmla="*/ 136 h 237"/>
                <a:gd name="T20" fmla="*/ 1 w 122"/>
                <a:gd name="T21" fmla="*/ 153 h 237"/>
                <a:gd name="T22" fmla="*/ 0 w 122"/>
                <a:gd name="T23" fmla="*/ 173 h 237"/>
                <a:gd name="T24" fmla="*/ 3 w 122"/>
                <a:gd name="T25" fmla="*/ 195 h 237"/>
                <a:gd name="T26" fmla="*/ 7 w 122"/>
                <a:gd name="T27" fmla="*/ 212 h 237"/>
                <a:gd name="T28" fmla="*/ 13 w 122"/>
                <a:gd name="T29" fmla="*/ 228 h 237"/>
                <a:gd name="T30" fmla="*/ 22 w 122"/>
                <a:gd name="T31" fmla="*/ 237 h 237"/>
                <a:gd name="T32" fmla="*/ 28 w 122"/>
                <a:gd name="T33" fmla="*/ 225 h 237"/>
                <a:gd name="T34" fmla="*/ 33 w 122"/>
                <a:gd name="T35" fmla="*/ 213 h 237"/>
                <a:gd name="T36" fmla="*/ 39 w 122"/>
                <a:gd name="T37" fmla="*/ 202 h 237"/>
                <a:gd name="T38" fmla="*/ 47 w 122"/>
                <a:gd name="T39" fmla="*/ 190 h 237"/>
                <a:gd name="T40" fmla="*/ 60 w 122"/>
                <a:gd name="T41" fmla="*/ 174 h 237"/>
                <a:gd name="T42" fmla="*/ 72 w 122"/>
                <a:gd name="T43" fmla="*/ 161 h 237"/>
                <a:gd name="T44" fmla="*/ 86 w 122"/>
                <a:gd name="T45" fmla="*/ 146 h 237"/>
                <a:gd name="T46" fmla="*/ 98 w 122"/>
                <a:gd name="T47" fmla="*/ 133 h 237"/>
                <a:gd name="T48" fmla="*/ 110 w 122"/>
                <a:gd name="T49" fmla="*/ 123 h 237"/>
                <a:gd name="T50" fmla="*/ 118 w 122"/>
                <a:gd name="T51" fmla="*/ 112 h 237"/>
                <a:gd name="T52" fmla="*/ 122 w 122"/>
                <a:gd name="T53" fmla="*/ 100 h 237"/>
                <a:gd name="T54" fmla="*/ 122 w 122"/>
                <a:gd name="T55" fmla="*/ 86 h 237"/>
                <a:gd name="T56" fmla="*/ 119 w 122"/>
                <a:gd name="T57" fmla="*/ 74 h 237"/>
                <a:gd name="T58" fmla="*/ 112 w 122"/>
                <a:gd name="T59" fmla="*/ 61 h 237"/>
                <a:gd name="T60" fmla="*/ 105 w 122"/>
                <a:gd name="T61" fmla="*/ 44 h 237"/>
                <a:gd name="T62" fmla="*/ 98 w 122"/>
                <a:gd name="T63" fmla="*/ 27 h 237"/>
                <a:gd name="T64" fmla="*/ 91 w 122"/>
                <a:gd name="T65" fmla="*/ 12 h 237"/>
                <a:gd name="T66" fmla="*/ 86 w 122"/>
                <a:gd name="T67" fmla="*/ 3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2"/>
                <a:gd name="T103" fmla="*/ 0 h 237"/>
                <a:gd name="T104" fmla="*/ 122 w 122"/>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2" h="237">
                  <a:moveTo>
                    <a:pt x="21" y="0"/>
                  </a:moveTo>
                  <a:lnTo>
                    <a:pt x="22" y="14"/>
                  </a:lnTo>
                  <a:lnTo>
                    <a:pt x="23" y="28"/>
                  </a:lnTo>
                  <a:lnTo>
                    <a:pt x="27" y="46"/>
                  </a:lnTo>
                  <a:lnTo>
                    <a:pt x="27" y="62"/>
                  </a:lnTo>
                  <a:lnTo>
                    <a:pt x="23" y="83"/>
                  </a:lnTo>
                  <a:lnTo>
                    <a:pt x="18" y="101"/>
                  </a:lnTo>
                  <a:lnTo>
                    <a:pt x="10" y="120"/>
                  </a:lnTo>
                  <a:lnTo>
                    <a:pt x="4" y="136"/>
                  </a:lnTo>
                  <a:lnTo>
                    <a:pt x="1" y="153"/>
                  </a:lnTo>
                  <a:lnTo>
                    <a:pt x="0" y="173"/>
                  </a:lnTo>
                  <a:lnTo>
                    <a:pt x="3" y="195"/>
                  </a:lnTo>
                  <a:lnTo>
                    <a:pt x="7" y="212"/>
                  </a:lnTo>
                  <a:lnTo>
                    <a:pt x="13" y="228"/>
                  </a:lnTo>
                  <a:lnTo>
                    <a:pt x="22" y="237"/>
                  </a:lnTo>
                  <a:lnTo>
                    <a:pt x="28" y="225"/>
                  </a:lnTo>
                  <a:lnTo>
                    <a:pt x="33" y="213"/>
                  </a:lnTo>
                  <a:lnTo>
                    <a:pt x="39" y="202"/>
                  </a:lnTo>
                  <a:lnTo>
                    <a:pt x="47" y="190"/>
                  </a:lnTo>
                  <a:lnTo>
                    <a:pt x="60" y="174"/>
                  </a:lnTo>
                  <a:lnTo>
                    <a:pt x="72" y="161"/>
                  </a:lnTo>
                  <a:lnTo>
                    <a:pt x="86" y="146"/>
                  </a:lnTo>
                  <a:lnTo>
                    <a:pt x="98" y="133"/>
                  </a:lnTo>
                  <a:lnTo>
                    <a:pt x="110" y="123"/>
                  </a:lnTo>
                  <a:lnTo>
                    <a:pt x="118" y="112"/>
                  </a:lnTo>
                  <a:lnTo>
                    <a:pt x="122" y="100"/>
                  </a:lnTo>
                  <a:lnTo>
                    <a:pt x="122" y="86"/>
                  </a:lnTo>
                  <a:lnTo>
                    <a:pt x="119" y="74"/>
                  </a:lnTo>
                  <a:lnTo>
                    <a:pt x="112" y="61"/>
                  </a:lnTo>
                  <a:lnTo>
                    <a:pt x="105" y="44"/>
                  </a:lnTo>
                  <a:lnTo>
                    <a:pt x="98" y="27"/>
                  </a:lnTo>
                  <a:lnTo>
                    <a:pt x="91" y="12"/>
                  </a:lnTo>
                  <a:lnTo>
                    <a:pt x="86" y="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7" name="Freeform 21"/>
            <p:cNvSpPr>
              <a:spLocks/>
            </p:cNvSpPr>
            <p:nvPr/>
          </p:nvSpPr>
          <p:spPr bwMode="auto">
            <a:xfrm>
              <a:off x="2716" y="3591"/>
              <a:ext cx="219" cy="112"/>
            </a:xfrm>
            <a:custGeom>
              <a:avLst/>
              <a:gdLst>
                <a:gd name="T0" fmla="*/ 236 w 659"/>
                <a:gd name="T1" fmla="*/ 14 h 337"/>
                <a:gd name="T2" fmla="*/ 212 w 659"/>
                <a:gd name="T3" fmla="*/ 3 h 337"/>
                <a:gd name="T4" fmla="*/ 190 w 659"/>
                <a:gd name="T5" fmla="*/ 0 h 337"/>
                <a:gd name="T6" fmla="*/ 170 w 659"/>
                <a:gd name="T7" fmla="*/ 9 h 337"/>
                <a:gd name="T8" fmla="*/ 156 w 659"/>
                <a:gd name="T9" fmla="*/ 38 h 337"/>
                <a:gd name="T10" fmla="*/ 138 w 659"/>
                <a:gd name="T11" fmla="*/ 77 h 337"/>
                <a:gd name="T12" fmla="*/ 125 w 659"/>
                <a:gd name="T13" fmla="*/ 94 h 337"/>
                <a:gd name="T14" fmla="*/ 99 w 659"/>
                <a:gd name="T15" fmla="*/ 107 h 337"/>
                <a:gd name="T16" fmla="*/ 55 w 659"/>
                <a:gd name="T17" fmla="*/ 132 h 337"/>
                <a:gd name="T18" fmla="*/ 23 w 659"/>
                <a:gd name="T19" fmla="*/ 162 h 337"/>
                <a:gd name="T20" fmla="*/ 2 w 659"/>
                <a:gd name="T21" fmla="*/ 204 h 337"/>
                <a:gd name="T22" fmla="*/ 1 w 659"/>
                <a:gd name="T23" fmla="*/ 249 h 337"/>
                <a:gd name="T24" fmla="*/ 12 w 659"/>
                <a:gd name="T25" fmla="*/ 280 h 337"/>
                <a:gd name="T26" fmla="*/ 35 w 659"/>
                <a:gd name="T27" fmla="*/ 301 h 337"/>
                <a:gd name="T28" fmla="*/ 68 w 659"/>
                <a:gd name="T29" fmla="*/ 310 h 337"/>
                <a:gd name="T30" fmla="*/ 89 w 659"/>
                <a:gd name="T31" fmla="*/ 319 h 337"/>
                <a:gd name="T32" fmla="*/ 113 w 659"/>
                <a:gd name="T33" fmla="*/ 333 h 337"/>
                <a:gd name="T34" fmla="*/ 140 w 659"/>
                <a:gd name="T35" fmla="*/ 335 h 337"/>
                <a:gd name="T36" fmla="*/ 191 w 659"/>
                <a:gd name="T37" fmla="*/ 323 h 337"/>
                <a:gd name="T38" fmla="*/ 219 w 659"/>
                <a:gd name="T39" fmla="*/ 320 h 337"/>
                <a:gd name="T40" fmla="*/ 250 w 659"/>
                <a:gd name="T41" fmla="*/ 320 h 337"/>
                <a:gd name="T42" fmla="*/ 286 w 659"/>
                <a:gd name="T43" fmla="*/ 308 h 337"/>
                <a:gd name="T44" fmla="*/ 319 w 659"/>
                <a:gd name="T45" fmla="*/ 299 h 337"/>
                <a:gd name="T46" fmla="*/ 350 w 659"/>
                <a:gd name="T47" fmla="*/ 290 h 337"/>
                <a:gd name="T48" fmla="*/ 382 w 659"/>
                <a:gd name="T49" fmla="*/ 286 h 337"/>
                <a:gd name="T50" fmla="*/ 410 w 659"/>
                <a:gd name="T51" fmla="*/ 295 h 337"/>
                <a:gd name="T52" fmla="*/ 443 w 659"/>
                <a:gd name="T53" fmla="*/ 312 h 337"/>
                <a:gd name="T54" fmla="*/ 468 w 659"/>
                <a:gd name="T55" fmla="*/ 320 h 337"/>
                <a:gd name="T56" fmla="*/ 497 w 659"/>
                <a:gd name="T57" fmla="*/ 330 h 337"/>
                <a:gd name="T58" fmla="*/ 517 w 659"/>
                <a:gd name="T59" fmla="*/ 337 h 337"/>
                <a:gd name="T60" fmla="*/ 533 w 659"/>
                <a:gd name="T61" fmla="*/ 337 h 337"/>
                <a:gd name="T62" fmla="*/ 567 w 659"/>
                <a:gd name="T63" fmla="*/ 326 h 337"/>
                <a:gd name="T64" fmla="*/ 597 w 659"/>
                <a:gd name="T65" fmla="*/ 303 h 337"/>
                <a:gd name="T66" fmla="*/ 615 w 659"/>
                <a:gd name="T67" fmla="*/ 273 h 337"/>
                <a:gd name="T68" fmla="*/ 629 w 659"/>
                <a:gd name="T69" fmla="*/ 227 h 337"/>
                <a:gd name="T70" fmla="*/ 647 w 659"/>
                <a:gd name="T71" fmla="*/ 190 h 337"/>
                <a:gd name="T72" fmla="*/ 659 w 659"/>
                <a:gd name="T73" fmla="*/ 158 h 337"/>
                <a:gd name="T74" fmla="*/ 655 w 659"/>
                <a:gd name="T75" fmla="*/ 130 h 337"/>
                <a:gd name="T76" fmla="*/ 636 w 659"/>
                <a:gd name="T77" fmla="*/ 100 h 337"/>
                <a:gd name="T78" fmla="*/ 611 w 659"/>
                <a:gd name="T79" fmla="*/ 78 h 337"/>
                <a:gd name="T80" fmla="*/ 593 w 659"/>
                <a:gd name="T81" fmla="*/ 59 h 337"/>
                <a:gd name="T82" fmla="*/ 562 w 659"/>
                <a:gd name="T83" fmla="*/ 49 h 337"/>
                <a:gd name="T84" fmla="*/ 514 w 659"/>
                <a:gd name="T85" fmla="*/ 50 h 337"/>
                <a:gd name="T86" fmla="*/ 435 w 659"/>
                <a:gd name="T87" fmla="*/ 60 h 337"/>
                <a:gd name="T88" fmla="*/ 382 w 659"/>
                <a:gd name="T89" fmla="*/ 57 h 337"/>
                <a:gd name="T90" fmla="*/ 329 w 659"/>
                <a:gd name="T91" fmla="*/ 45 h 337"/>
                <a:gd name="T92" fmla="*/ 288 w 659"/>
                <a:gd name="T93" fmla="*/ 32 h 337"/>
                <a:gd name="T94" fmla="*/ 261 w 659"/>
                <a:gd name="T95" fmla="*/ 19 h 3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9"/>
                <a:gd name="T145" fmla="*/ 0 h 337"/>
                <a:gd name="T146" fmla="*/ 659 w 659"/>
                <a:gd name="T147" fmla="*/ 337 h 33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9" h="337">
                  <a:moveTo>
                    <a:pt x="251" y="15"/>
                  </a:moveTo>
                  <a:lnTo>
                    <a:pt x="236" y="14"/>
                  </a:lnTo>
                  <a:lnTo>
                    <a:pt x="225" y="10"/>
                  </a:lnTo>
                  <a:lnTo>
                    <a:pt x="212" y="3"/>
                  </a:lnTo>
                  <a:lnTo>
                    <a:pt x="201" y="0"/>
                  </a:lnTo>
                  <a:lnTo>
                    <a:pt x="190" y="0"/>
                  </a:lnTo>
                  <a:lnTo>
                    <a:pt x="178" y="3"/>
                  </a:lnTo>
                  <a:lnTo>
                    <a:pt x="170" y="9"/>
                  </a:lnTo>
                  <a:lnTo>
                    <a:pt x="162" y="21"/>
                  </a:lnTo>
                  <a:lnTo>
                    <a:pt x="156" y="38"/>
                  </a:lnTo>
                  <a:lnTo>
                    <a:pt x="146" y="62"/>
                  </a:lnTo>
                  <a:lnTo>
                    <a:pt x="138" y="77"/>
                  </a:lnTo>
                  <a:lnTo>
                    <a:pt x="132" y="89"/>
                  </a:lnTo>
                  <a:lnTo>
                    <a:pt x="125" y="94"/>
                  </a:lnTo>
                  <a:lnTo>
                    <a:pt x="116" y="100"/>
                  </a:lnTo>
                  <a:lnTo>
                    <a:pt x="99" y="107"/>
                  </a:lnTo>
                  <a:lnTo>
                    <a:pt x="77" y="118"/>
                  </a:lnTo>
                  <a:lnTo>
                    <a:pt x="55" y="132"/>
                  </a:lnTo>
                  <a:lnTo>
                    <a:pt x="39" y="144"/>
                  </a:lnTo>
                  <a:lnTo>
                    <a:pt x="23" y="162"/>
                  </a:lnTo>
                  <a:lnTo>
                    <a:pt x="10" y="181"/>
                  </a:lnTo>
                  <a:lnTo>
                    <a:pt x="2" y="204"/>
                  </a:lnTo>
                  <a:lnTo>
                    <a:pt x="0" y="226"/>
                  </a:lnTo>
                  <a:lnTo>
                    <a:pt x="1" y="249"/>
                  </a:lnTo>
                  <a:lnTo>
                    <a:pt x="4" y="265"/>
                  </a:lnTo>
                  <a:lnTo>
                    <a:pt x="12" y="280"/>
                  </a:lnTo>
                  <a:lnTo>
                    <a:pt x="22" y="292"/>
                  </a:lnTo>
                  <a:lnTo>
                    <a:pt x="35" y="301"/>
                  </a:lnTo>
                  <a:lnTo>
                    <a:pt x="51" y="307"/>
                  </a:lnTo>
                  <a:lnTo>
                    <a:pt x="68" y="310"/>
                  </a:lnTo>
                  <a:lnTo>
                    <a:pt x="80" y="314"/>
                  </a:lnTo>
                  <a:lnTo>
                    <a:pt x="89" y="319"/>
                  </a:lnTo>
                  <a:lnTo>
                    <a:pt x="102" y="328"/>
                  </a:lnTo>
                  <a:lnTo>
                    <a:pt x="113" y="333"/>
                  </a:lnTo>
                  <a:lnTo>
                    <a:pt x="126" y="336"/>
                  </a:lnTo>
                  <a:lnTo>
                    <a:pt x="140" y="335"/>
                  </a:lnTo>
                  <a:lnTo>
                    <a:pt x="162" y="329"/>
                  </a:lnTo>
                  <a:lnTo>
                    <a:pt x="191" y="323"/>
                  </a:lnTo>
                  <a:lnTo>
                    <a:pt x="205" y="320"/>
                  </a:lnTo>
                  <a:lnTo>
                    <a:pt x="219" y="320"/>
                  </a:lnTo>
                  <a:lnTo>
                    <a:pt x="236" y="323"/>
                  </a:lnTo>
                  <a:lnTo>
                    <a:pt x="250" y="320"/>
                  </a:lnTo>
                  <a:lnTo>
                    <a:pt x="264" y="315"/>
                  </a:lnTo>
                  <a:lnTo>
                    <a:pt x="286" y="308"/>
                  </a:lnTo>
                  <a:lnTo>
                    <a:pt x="303" y="305"/>
                  </a:lnTo>
                  <a:lnTo>
                    <a:pt x="319" y="299"/>
                  </a:lnTo>
                  <a:lnTo>
                    <a:pt x="331" y="296"/>
                  </a:lnTo>
                  <a:lnTo>
                    <a:pt x="350" y="290"/>
                  </a:lnTo>
                  <a:lnTo>
                    <a:pt x="364" y="286"/>
                  </a:lnTo>
                  <a:lnTo>
                    <a:pt x="382" y="286"/>
                  </a:lnTo>
                  <a:lnTo>
                    <a:pt x="396" y="288"/>
                  </a:lnTo>
                  <a:lnTo>
                    <a:pt x="410" y="295"/>
                  </a:lnTo>
                  <a:lnTo>
                    <a:pt x="427" y="304"/>
                  </a:lnTo>
                  <a:lnTo>
                    <a:pt x="443" y="312"/>
                  </a:lnTo>
                  <a:lnTo>
                    <a:pt x="457" y="316"/>
                  </a:lnTo>
                  <a:lnTo>
                    <a:pt x="468" y="320"/>
                  </a:lnTo>
                  <a:lnTo>
                    <a:pt x="480" y="325"/>
                  </a:lnTo>
                  <a:lnTo>
                    <a:pt x="497" y="330"/>
                  </a:lnTo>
                  <a:lnTo>
                    <a:pt x="506" y="335"/>
                  </a:lnTo>
                  <a:lnTo>
                    <a:pt x="517" y="337"/>
                  </a:lnTo>
                  <a:lnTo>
                    <a:pt x="533" y="337"/>
                  </a:lnTo>
                  <a:lnTo>
                    <a:pt x="550" y="332"/>
                  </a:lnTo>
                  <a:lnTo>
                    <a:pt x="567" y="326"/>
                  </a:lnTo>
                  <a:lnTo>
                    <a:pt x="584" y="315"/>
                  </a:lnTo>
                  <a:lnTo>
                    <a:pt x="597" y="303"/>
                  </a:lnTo>
                  <a:lnTo>
                    <a:pt x="609" y="286"/>
                  </a:lnTo>
                  <a:lnTo>
                    <a:pt x="615" y="273"/>
                  </a:lnTo>
                  <a:lnTo>
                    <a:pt x="623" y="246"/>
                  </a:lnTo>
                  <a:lnTo>
                    <a:pt x="629" y="227"/>
                  </a:lnTo>
                  <a:lnTo>
                    <a:pt x="637" y="207"/>
                  </a:lnTo>
                  <a:lnTo>
                    <a:pt x="647" y="190"/>
                  </a:lnTo>
                  <a:lnTo>
                    <a:pt x="656" y="174"/>
                  </a:lnTo>
                  <a:lnTo>
                    <a:pt x="659" y="158"/>
                  </a:lnTo>
                  <a:lnTo>
                    <a:pt x="658" y="144"/>
                  </a:lnTo>
                  <a:lnTo>
                    <a:pt x="655" y="130"/>
                  </a:lnTo>
                  <a:lnTo>
                    <a:pt x="646" y="115"/>
                  </a:lnTo>
                  <a:lnTo>
                    <a:pt x="636" y="100"/>
                  </a:lnTo>
                  <a:lnTo>
                    <a:pt x="623" y="88"/>
                  </a:lnTo>
                  <a:lnTo>
                    <a:pt x="611" y="78"/>
                  </a:lnTo>
                  <a:lnTo>
                    <a:pt x="603" y="67"/>
                  </a:lnTo>
                  <a:lnTo>
                    <a:pt x="593" y="59"/>
                  </a:lnTo>
                  <a:lnTo>
                    <a:pt x="579" y="53"/>
                  </a:lnTo>
                  <a:lnTo>
                    <a:pt x="562" y="49"/>
                  </a:lnTo>
                  <a:lnTo>
                    <a:pt x="544" y="48"/>
                  </a:lnTo>
                  <a:lnTo>
                    <a:pt x="514" y="50"/>
                  </a:lnTo>
                  <a:lnTo>
                    <a:pt x="476" y="56"/>
                  </a:lnTo>
                  <a:lnTo>
                    <a:pt x="435" y="60"/>
                  </a:lnTo>
                  <a:lnTo>
                    <a:pt x="411" y="60"/>
                  </a:lnTo>
                  <a:lnTo>
                    <a:pt x="382" y="57"/>
                  </a:lnTo>
                  <a:lnTo>
                    <a:pt x="353" y="51"/>
                  </a:lnTo>
                  <a:lnTo>
                    <a:pt x="329" y="45"/>
                  </a:lnTo>
                  <a:lnTo>
                    <a:pt x="308" y="39"/>
                  </a:lnTo>
                  <a:lnTo>
                    <a:pt x="288" y="32"/>
                  </a:lnTo>
                  <a:lnTo>
                    <a:pt x="272" y="23"/>
                  </a:lnTo>
                  <a:lnTo>
                    <a:pt x="261" y="19"/>
                  </a:lnTo>
                  <a:lnTo>
                    <a:pt x="251"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8" name="Freeform 22"/>
            <p:cNvSpPr>
              <a:spLocks/>
            </p:cNvSpPr>
            <p:nvPr/>
          </p:nvSpPr>
          <p:spPr bwMode="auto">
            <a:xfrm>
              <a:off x="2799" y="3556"/>
              <a:ext cx="287" cy="156"/>
            </a:xfrm>
            <a:custGeom>
              <a:avLst/>
              <a:gdLst>
                <a:gd name="T0" fmla="*/ 283 w 859"/>
                <a:gd name="T1" fmla="*/ 456 h 470"/>
                <a:gd name="T2" fmla="*/ 285 w 859"/>
                <a:gd name="T3" fmla="*/ 470 h 470"/>
                <a:gd name="T4" fmla="*/ 324 w 859"/>
                <a:gd name="T5" fmla="*/ 462 h 470"/>
                <a:gd name="T6" fmla="*/ 348 w 859"/>
                <a:gd name="T7" fmla="*/ 445 h 470"/>
                <a:gd name="T8" fmla="*/ 353 w 859"/>
                <a:gd name="T9" fmla="*/ 440 h 470"/>
                <a:gd name="T10" fmla="*/ 360 w 859"/>
                <a:gd name="T11" fmla="*/ 436 h 470"/>
                <a:gd name="T12" fmla="*/ 388 w 859"/>
                <a:gd name="T13" fmla="*/ 437 h 470"/>
                <a:gd name="T14" fmla="*/ 427 w 859"/>
                <a:gd name="T15" fmla="*/ 437 h 470"/>
                <a:gd name="T16" fmla="*/ 449 w 859"/>
                <a:gd name="T17" fmla="*/ 442 h 470"/>
                <a:gd name="T18" fmla="*/ 484 w 859"/>
                <a:gd name="T19" fmla="*/ 446 h 470"/>
                <a:gd name="T20" fmla="*/ 538 w 859"/>
                <a:gd name="T21" fmla="*/ 437 h 470"/>
                <a:gd name="T22" fmla="*/ 586 w 859"/>
                <a:gd name="T23" fmla="*/ 428 h 470"/>
                <a:gd name="T24" fmla="*/ 613 w 859"/>
                <a:gd name="T25" fmla="*/ 419 h 470"/>
                <a:gd name="T26" fmla="*/ 651 w 859"/>
                <a:gd name="T27" fmla="*/ 406 h 470"/>
                <a:gd name="T28" fmla="*/ 692 w 859"/>
                <a:gd name="T29" fmla="*/ 390 h 470"/>
                <a:gd name="T30" fmla="*/ 719 w 859"/>
                <a:gd name="T31" fmla="*/ 370 h 470"/>
                <a:gd name="T32" fmla="*/ 753 w 859"/>
                <a:gd name="T33" fmla="*/ 340 h 470"/>
                <a:gd name="T34" fmla="*/ 795 w 859"/>
                <a:gd name="T35" fmla="*/ 320 h 470"/>
                <a:gd name="T36" fmla="*/ 835 w 859"/>
                <a:gd name="T37" fmla="*/ 300 h 470"/>
                <a:gd name="T38" fmla="*/ 855 w 859"/>
                <a:gd name="T39" fmla="*/ 269 h 470"/>
                <a:gd name="T40" fmla="*/ 859 w 859"/>
                <a:gd name="T41" fmla="*/ 220 h 470"/>
                <a:gd name="T42" fmla="*/ 848 w 859"/>
                <a:gd name="T43" fmla="*/ 176 h 470"/>
                <a:gd name="T44" fmla="*/ 838 w 859"/>
                <a:gd name="T45" fmla="*/ 158 h 470"/>
                <a:gd name="T46" fmla="*/ 806 w 859"/>
                <a:gd name="T47" fmla="*/ 125 h 470"/>
                <a:gd name="T48" fmla="*/ 763 w 859"/>
                <a:gd name="T49" fmla="*/ 104 h 470"/>
                <a:gd name="T50" fmla="*/ 700 w 859"/>
                <a:gd name="T51" fmla="*/ 87 h 470"/>
                <a:gd name="T52" fmla="*/ 651 w 859"/>
                <a:gd name="T53" fmla="*/ 66 h 470"/>
                <a:gd name="T54" fmla="*/ 605 w 859"/>
                <a:gd name="T55" fmla="*/ 32 h 470"/>
                <a:gd name="T56" fmla="*/ 555 w 859"/>
                <a:gd name="T57" fmla="*/ 8 h 470"/>
                <a:gd name="T58" fmla="*/ 493 w 859"/>
                <a:gd name="T59" fmla="*/ 0 h 470"/>
                <a:gd name="T60" fmla="*/ 426 w 859"/>
                <a:gd name="T61" fmla="*/ 4 h 470"/>
                <a:gd name="T62" fmla="*/ 367 w 859"/>
                <a:gd name="T63" fmla="*/ 12 h 470"/>
                <a:gd name="T64" fmla="*/ 318 w 859"/>
                <a:gd name="T65" fmla="*/ 17 h 470"/>
                <a:gd name="T66" fmla="*/ 248 w 859"/>
                <a:gd name="T67" fmla="*/ 41 h 470"/>
                <a:gd name="T68" fmla="*/ 200 w 859"/>
                <a:gd name="T69" fmla="*/ 46 h 470"/>
                <a:gd name="T70" fmla="*/ 150 w 859"/>
                <a:gd name="T71" fmla="*/ 37 h 470"/>
                <a:gd name="T72" fmla="*/ 109 w 859"/>
                <a:gd name="T73" fmla="*/ 41 h 470"/>
                <a:gd name="T74" fmla="*/ 66 w 859"/>
                <a:gd name="T75" fmla="*/ 61 h 470"/>
                <a:gd name="T76" fmla="*/ 6 w 859"/>
                <a:gd name="T77" fmla="*/ 104 h 470"/>
                <a:gd name="T78" fmla="*/ 0 w 859"/>
                <a:gd name="T79" fmla="*/ 120 h 470"/>
                <a:gd name="T80" fmla="*/ 21 w 859"/>
                <a:gd name="T81" fmla="*/ 128 h 470"/>
                <a:gd name="T82" fmla="*/ 57 w 859"/>
                <a:gd name="T83" fmla="*/ 144 h 470"/>
                <a:gd name="T84" fmla="*/ 102 w 859"/>
                <a:gd name="T85" fmla="*/ 156 h 470"/>
                <a:gd name="T86" fmla="*/ 160 w 859"/>
                <a:gd name="T87" fmla="*/ 165 h 470"/>
                <a:gd name="T88" fmla="*/ 225 w 859"/>
                <a:gd name="T89" fmla="*/ 161 h 470"/>
                <a:gd name="T90" fmla="*/ 293 w 859"/>
                <a:gd name="T91" fmla="*/ 153 h 470"/>
                <a:gd name="T92" fmla="*/ 328 w 859"/>
                <a:gd name="T93" fmla="*/ 158 h 470"/>
                <a:gd name="T94" fmla="*/ 352 w 859"/>
                <a:gd name="T95" fmla="*/ 172 h 470"/>
                <a:gd name="T96" fmla="*/ 372 w 859"/>
                <a:gd name="T97" fmla="*/ 193 h 470"/>
                <a:gd name="T98" fmla="*/ 395 w 859"/>
                <a:gd name="T99" fmla="*/ 220 h 470"/>
                <a:gd name="T100" fmla="*/ 407 w 859"/>
                <a:gd name="T101" fmla="*/ 249 h 470"/>
                <a:gd name="T102" fmla="*/ 405 w 859"/>
                <a:gd name="T103" fmla="*/ 279 h 470"/>
                <a:gd name="T104" fmla="*/ 386 w 859"/>
                <a:gd name="T105" fmla="*/ 312 h 470"/>
                <a:gd name="T106" fmla="*/ 372 w 859"/>
                <a:gd name="T107" fmla="*/ 351 h 470"/>
                <a:gd name="T108" fmla="*/ 358 w 859"/>
                <a:gd name="T109" fmla="*/ 391 h 470"/>
                <a:gd name="T110" fmla="*/ 333 w 859"/>
                <a:gd name="T111" fmla="*/ 420 h 470"/>
                <a:gd name="T112" fmla="*/ 299 w 859"/>
                <a:gd name="T113" fmla="*/ 437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0"/>
                <a:gd name="T173" fmla="*/ 859 w 859"/>
                <a:gd name="T174" fmla="*/ 470 h 47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0">
                  <a:moveTo>
                    <a:pt x="282" y="442"/>
                  </a:moveTo>
                  <a:lnTo>
                    <a:pt x="283" y="456"/>
                  </a:lnTo>
                  <a:lnTo>
                    <a:pt x="285" y="470"/>
                  </a:lnTo>
                  <a:lnTo>
                    <a:pt x="306" y="467"/>
                  </a:lnTo>
                  <a:lnTo>
                    <a:pt x="324" y="462"/>
                  </a:lnTo>
                  <a:lnTo>
                    <a:pt x="338" y="453"/>
                  </a:lnTo>
                  <a:lnTo>
                    <a:pt x="348" y="445"/>
                  </a:lnTo>
                  <a:lnTo>
                    <a:pt x="353" y="440"/>
                  </a:lnTo>
                  <a:lnTo>
                    <a:pt x="360" y="436"/>
                  </a:lnTo>
                  <a:lnTo>
                    <a:pt x="374" y="435"/>
                  </a:lnTo>
                  <a:lnTo>
                    <a:pt x="388" y="437"/>
                  </a:lnTo>
                  <a:lnTo>
                    <a:pt x="412" y="435"/>
                  </a:lnTo>
                  <a:lnTo>
                    <a:pt x="427" y="437"/>
                  </a:lnTo>
                  <a:lnTo>
                    <a:pt x="437" y="438"/>
                  </a:lnTo>
                  <a:lnTo>
                    <a:pt x="449" y="442"/>
                  </a:lnTo>
                  <a:lnTo>
                    <a:pt x="465" y="445"/>
                  </a:lnTo>
                  <a:lnTo>
                    <a:pt x="484" y="446"/>
                  </a:lnTo>
                  <a:lnTo>
                    <a:pt x="511" y="443"/>
                  </a:lnTo>
                  <a:lnTo>
                    <a:pt x="538" y="437"/>
                  </a:lnTo>
                  <a:lnTo>
                    <a:pt x="563" y="432"/>
                  </a:lnTo>
                  <a:lnTo>
                    <a:pt x="586" y="428"/>
                  </a:lnTo>
                  <a:lnTo>
                    <a:pt x="598" y="424"/>
                  </a:lnTo>
                  <a:lnTo>
                    <a:pt x="613" y="419"/>
                  </a:lnTo>
                  <a:lnTo>
                    <a:pt x="632" y="411"/>
                  </a:lnTo>
                  <a:lnTo>
                    <a:pt x="651" y="406"/>
                  </a:lnTo>
                  <a:lnTo>
                    <a:pt x="672" y="399"/>
                  </a:lnTo>
                  <a:lnTo>
                    <a:pt x="692" y="390"/>
                  </a:lnTo>
                  <a:lnTo>
                    <a:pt x="706" y="381"/>
                  </a:lnTo>
                  <a:lnTo>
                    <a:pt x="719" y="370"/>
                  </a:lnTo>
                  <a:lnTo>
                    <a:pt x="736" y="354"/>
                  </a:lnTo>
                  <a:lnTo>
                    <a:pt x="753" y="340"/>
                  </a:lnTo>
                  <a:lnTo>
                    <a:pt x="774" y="329"/>
                  </a:lnTo>
                  <a:lnTo>
                    <a:pt x="795" y="320"/>
                  </a:lnTo>
                  <a:lnTo>
                    <a:pt x="819" y="310"/>
                  </a:lnTo>
                  <a:lnTo>
                    <a:pt x="835" y="300"/>
                  </a:lnTo>
                  <a:lnTo>
                    <a:pt x="846" y="286"/>
                  </a:lnTo>
                  <a:lnTo>
                    <a:pt x="855" y="269"/>
                  </a:lnTo>
                  <a:lnTo>
                    <a:pt x="859" y="246"/>
                  </a:lnTo>
                  <a:lnTo>
                    <a:pt x="859" y="220"/>
                  </a:lnTo>
                  <a:lnTo>
                    <a:pt x="856" y="197"/>
                  </a:lnTo>
                  <a:lnTo>
                    <a:pt x="848" y="176"/>
                  </a:lnTo>
                  <a:lnTo>
                    <a:pt x="838" y="158"/>
                  </a:lnTo>
                  <a:lnTo>
                    <a:pt x="824" y="140"/>
                  </a:lnTo>
                  <a:lnTo>
                    <a:pt x="806" y="125"/>
                  </a:lnTo>
                  <a:lnTo>
                    <a:pt x="785" y="111"/>
                  </a:lnTo>
                  <a:lnTo>
                    <a:pt x="763" y="104"/>
                  </a:lnTo>
                  <a:lnTo>
                    <a:pt x="733" y="95"/>
                  </a:lnTo>
                  <a:lnTo>
                    <a:pt x="700" y="87"/>
                  </a:lnTo>
                  <a:lnTo>
                    <a:pt x="676" y="77"/>
                  </a:lnTo>
                  <a:lnTo>
                    <a:pt x="651" y="66"/>
                  </a:lnTo>
                  <a:lnTo>
                    <a:pt x="630" y="52"/>
                  </a:lnTo>
                  <a:lnTo>
                    <a:pt x="605" y="32"/>
                  </a:lnTo>
                  <a:lnTo>
                    <a:pt x="582" y="18"/>
                  </a:lnTo>
                  <a:lnTo>
                    <a:pt x="555" y="8"/>
                  </a:lnTo>
                  <a:lnTo>
                    <a:pt x="526" y="2"/>
                  </a:lnTo>
                  <a:lnTo>
                    <a:pt x="493" y="0"/>
                  </a:lnTo>
                  <a:lnTo>
                    <a:pt x="464" y="0"/>
                  </a:lnTo>
                  <a:lnTo>
                    <a:pt x="426" y="4"/>
                  </a:lnTo>
                  <a:lnTo>
                    <a:pt x="394" y="8"/>
                  </a:lnTo>
                  <a:lnTo>
                    <a:pt x="367" y="12"/>
                  </a:lnTo>
                  <a:lnTo>
                    <a:pt x="340" y="13"/>
                  </a:lnTo>
                  <a:lnTo>
                    <a:pt x="318" y="17"/>
                  </a:lnTo>
                  <a:lnTo>
                    <a:pt x="283" y="31"/>
                  </a:lnTo>
                  <a:lnTo>
                    <a:pt x="248" y="41"/>
                  </a:lnTo>
                  <a:lnTo>
                    <a:pt x="222" y="46"/>
                  </a:lnTo>
                  <a:lnTo>
                    <a:pt x="200" y="46"/>
                  </a:lnTo>
                  <a:lnTo>
                    <a:pt x="172" y="40"/>
                  </a:lnTo>
                  <a:lnTo>
                    <a:pt x="150" y="37"/>
                  </a:lnTo>
                  <a:lnTo>
                    <a:pt x="131" y="37"/>
                  </a:lnTo>
                  <a:lnTo>
                    <a:pt x="109" y="41"/>
                  </a:lnTo>
                  <a:lnTo>
                    <a:pt x="92" y="48"/>
                  </a:lnTo>
                  <a:lnTo>
                    <a:pt x="66" y="61"/>
                  </a:lnTo>
                  <a:lnTo>
                    <a:pt x="23" y="88"/>
                  </a:lnTo>
                  <a:lnTo>
                    <a:pt x="6" y="104"/>
                  </a:lnTo>
                  <a:lnTo>
                    <a:pt x="0" y="113"/>
                  </a:lnTo>
                  <a:lnTo>
                    <a:pt x="0" y="120"/>
                  </a:lnTo>
                  <a:lnTo>
                    <a:pt x="10" y="124"/>
                  </a:lnTo>
                  <a:lnTo>
                    <a:pt x="21" y="128"/>
                  </a:lnTo>
                  <a:lnTo>
                    <a:pt x="37" y="137"/>
                  </a:lnTo>
                  <a:lnTo>
                    <a:pt x="57" y="144"/>
                  </a:lnTo>
                  <a:lnTo>
                    <a:pt x="78" y="150"/>
                  </a:lnTo>
                  <a:lnTo>
                    <a:pt x="102" y="156"/>
                  </a:lnTo>
                  <a:lnTo>
                    <a:pt x="131" y="162"/>
                  </a:lnTo>
                  <a:lnTo>
                    <a:pt x="160" y="165"/>
                  </a:lnTo>
                  <a:lnTo>
                    <a:pt x="184" y="165"/>
                  </a:lnTo>
                  <a:lnTo>
                    <a:pt x="225" y="161"/>
                  </a:lnTo>
                  <a:lnTo>
                    <a:pt x="263" y="155"/>
                  </a:lnTo>
                  <a:lnTo>
                    <a:pt x="293" y="153"/>
                  </a:lnTo>
                  <a:lnTo>
                    <a:pt x="311" y="154"/>
                  </a:lnTo>
                  <a:lnTo>
                    <a:pt x="328" y="158"/>
                  </a:lnTo>
                  <a:lnTo>
                    <a:pt x="342" y="164"/>
                  </a:lnTo>
                  <a:lnTo>
                    <a:pt x="352" y="172"/>
                  </a:lnTo>
                  <a:lnTo>
                    <a:pt x="360" y="183"/>
                  </a:lnTo>
                  <a:lnTo>
                    <a:pt x="372" y="193"/>
                  </a:lnTo>
                  <a:lnTo>
                    <a:pt x="385" y="205"/>
                  </a:lnTo>
                  <a:lnTo>
                    <a:pt x="395" y="220"/>
                  </a:lnTo>
                  <a:lnTo>
                    <a:pt x="404" y="235"/>
                  </a:lnTo>
                  <a:lnTo>
                    <a:pt x="407" y="249"/>
                  </a:lnTo>
                  <a:lnTo>
                    <a:pt x="408" y="263"/>
                  </a:lnTo>
                  <a:lnTo>
                    <a:pt x="405" y="279"/>
                  </a:lnTo>
                  <a:lnTo>
                    <a:pt x="396" y="295"/>
                  </a:lnTo>
                  <a:lnTo>
                    <a:pt x="386" y="312"/>
                  </a:lnTo>
                  <a:lnTo>
                    <a:pt x="378" y="332"/>
                  </a:lnTo>
                  <a:lnTo>
                    <a:pt x="372" y="351"/>
                  </a:lnTo>
                  <a:lnTo>
                    <a:pt x="364" y="378"/>
                  </a:lnTo>
                  <a:lnTo>
                    <a:pt x="358" y="391"/>
                  </a:lnTo>
                  <a:lnTo>
                    <a:pt x="346" y="408"/>
                  </a:lnTo>
                  <a:lnTo>
                    <a:pt x="333" y="420"/>
                  </a:lnTo>
                  <a:lnTo>
                    <a:pt x="316" y="431"/>
                  </a:lnTo>
                  <a:lnTo>
                    <a:pt x="299" y="437"/>
                  </a:lnTo>
                  <a:lnTo>
                    <a:pt x="282" y="442"/>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9" name="Freeform 23"/>
            <p:cNvSpPr>
              <a:spLocks/>
            </p:cNvSpPr>
            <p:nvPr/>
          </p:nvSpPr>
          <p:spPr bwMode="auto">
            <a:xfrm>
              <a:off x="3030" y="3609"/>
              <a:ext cx="159" cy="104"/>
            </a:xfrm>
            <a:custGeom>
              <a:avLst/>
              <a:gdLst>
                <a:gd name="T0" fmla="*/ 172 w 478"/>
                <a:gd name="T1" fmla="*/ 8 h 310"/>
                <a:gd name="T2" fmla="*/ 200 w 478"/>
                <a:gd name="T3" fmla="*/ 1 h 310"/>
                <a:gd name="T4" fmla="*/ 230 w 478"/>
                <a:gd name="T5" fmla="*/ 1 h 310"/>
                <a:gd name="T6" fmla="*/ 259 w 478"/>
                <a:gd name="T7" fmla="*/ 6 h 310"/>
                <a:gd name="T8" fmla="*/ 291 w 478"/>
                <a:gd name="T9" fmla="*/ 23 h 310"/>
                <a:gd name="T10" fmla="*/ 316 w 478"/>
                <a:gd name="T11" fmla="*/ 47 h 310"/>
                <a:gd name="T12" fmla="*/ 336 w 478"/>
                <a:gd name="T13" fmla="*/ 71 h 310"/>
                <a:gd name="T14" fmla="*/ 372 w 478"/>
                <a:gd name="T15" fmla="*/ 79 h 310"/>
                <a:gd name="T16" fmla="*/ 426 w 478"/>
                <a:gd name="T17" fmla="*/ 84 h 310"/>
                <a:gd name="T18" fmla="*/ 445 w 478"/>
                <a:gd name="T19" fmla="*/ 94 h 310"/>
                <a:gd name="T20" fmla="*/ 453 w 478"/>
                <a:gd name="T21" fmla="*/ 113 h 310"/>
                <a:gd name="T22" fmla="*/ 458 w 478"/>
                <a:gd name="T23" fmla="*/ 137 h 310"/>
                <a:gd name="T24" fmla="*/ 472 w 478"/>
                <a:gd name="T25" fmla="*/ 166 h 310"/>
                <a:gd name="T26" fmla="*/ 478 w 478"/>
                <a:gd name="T27" fmla="*/ 192 h 310"/>
                <a:gd name="T28" fmla="*/ 470 w 478"/>
                <a:gd name="T29" fmla="*/ 212 h 310"/>
                <a:gd name="T30" fmla="*/ 444 w 478"/>
                <a:gd name="T31" fmla="*/ 228 h 310"/>
                <a:gd name="T32" fmla="*/ 411 w 478"/>
                <a:gd name="T33" fmla="*/ 247 h 310"/>
                <a:gd name="T34" fmla="*/ 394 w 478"/>
                <a:gd name="T35" fmla="*/ 267 h 310"/>
                <a:gd name="T36" fmla="*/ 376 w 478"/>
                <a:gd name="T37" fmla="*/ 298 h 310"/>
                <a:gd name="T38" fmla="*/ 355 w 478"/>
                <a:gd name="T39" fmla="*/ 309 h 310"/>
                <a:gd name="T40" fmla="*/ 317 w 478"/>
                <a:gd name="T41" fmla="*/ 309 h 310"/>
                <a:gd name="T42" fmla="*/ 276 w 478"/>
                <a:gd name="T43" fmla="*/ 296 h 310"/>
                <a:gd name="T44" fmla="*/ 268 w 478"/>
                <a:gd name="T45" fmla="*/ 294 h 310"/>
                <a:gd name="T46" fmla="*/ 238 w 478"/>
                <a:gd name="T47" fmla="*/ 285 h 310"/>
                <a:gd name="T48" fmla="*/ 210 w 478"/>
                <a:gd name="T49" fmla="*/ 270 h 310"/>
                <a:gd name="T50" fmla="*/ 184 w 478"/>
                <a:gd name="T51" fmla="*/ 263 h 310"/>
                <a:gd name="T52" fmla="*/ 177 w 478"/>
                <a:gd name="T53" fmla="*/ 263 h 310"/>
                <a:gd name="T54" fmla="*/ 142 w 478"/>
                <a:gd name="T55" fmla="*/ 265 h 310"/>
                <a:gd name="T56" fmla="*/ 134 w 478"/>
                <a:gd name="T57" fmla="*/ 265 h 310"/>
                <a:gd name="T58" fmla="*/ 112 w 478"/>
                <a:gd name="T59" fmla="*/ 268 h 310"/>
                <a:gd name="T60" fmla="*/ 72 w 478"/>
                <a:gd name="T61" fmla="*/ 265 h 310"/>
                <a:gd name="T62" fmla="*/ 50 w 478"/>
                <a:gd name="T63" fmla="*/ 254 h 310"/>
                <a:gd name="T64" fmla="*/ 31 w 478"/>
                <a:gd name="T65" fmla="*/ 247 h 310"/>
                <a:gd name="T66" fmla="*/ 20 w 478"/>
                <a:gd name="T67" fmla="*/ 243 h 310"/>
                <a:gd name="T68" fmla="*/ 12 w 478"/>
                <a:gd name="T69" fmla="*/ 242 h 310"/>
                <a:gd name="T70" fmla="*/ 1 w 478"/>
                <a:gd name="T71" fmla="*/ 234 h 310"/>
                <a:gd name="T72" fmla="*/ 14 w 478"/>
                <a:gd name="T73" fmla="*/ 220 h 310"/>
                <a:gd name="T74" fmla="*/ 44 w 478"/>
                <a:gd name="T75" fmla="*/ 193 h 310"/>
                <a:gd name="T76" fmla="*/ 82 w 478"/>
                <a:gd name="T77" fmla="*/ 168 h 310"/>
                <a:gd name="T78" fmla="*/ 127 w 478"/>
                <a:gd name="T79" fmla="*/ 149 h 310"/>
                <a:gd name="T80" fmla="*/ 154 w 478"/>
                <a:gd name="T81" fmla="*/ 125 h 310"/>
                <a:gd name="T82" fmla="*/ 167 w 478"/>
                <a:gd name="T83" fmla="*/ 85 h 310"/>
                <a:gd name="T84" fmla="*/ 164 w 478"/>
                <a:gd name="T85" fmla="*/ 36 h 3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8"/>
                <a:gd name="T130" fmla="*/ 0 h 310"/>
                <a:gd name="T131" fmla="*/ 478 w 478"/>
                <a:gd name="T132" fmla="*/ 310 h 3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8" h="310">
                  <a:moveTo>
                    <a:pt x="156" y="15"/>
                  </a:moveTo>
                  <a:lnTo>
                    <a:pt x="172" y="8"/>
                  </a:lnTo>
                  <a:lnTo>
                    <a:pt x="185" y="3"/>
                  </a:lnTo>
                  <a:lnTo>
                    <a:pt x="200" y="1"/>
                  </a:lnTo>
                  <a:lnTo>
                    <a:pt x="213" y="0"/>
                  </a:lnTo>
                  <a:lnTo>
                    <a:pt x="230" y="1"/>
                  </a:lnTo>
                  <a:lnTo>
                    <a:pt x="244" y="2"/>
                  </a:lnTo>
                  <a:lnTo>
                    <a:pt x="259" y="6"/>
                  </a:lnTo>
                  <a:lnTo>
                    <a:pt x="277" y="14"/>
                  </a:lnTo>
                  <a:lnTo>
                    <a:pt x="291" y="23"/>
                  </a:lnTo>
                  <a:lnTo>
                    <a:pt x="305" y="35"/>
                  </a:lnTo>
                  <a:lnTo>
                    <a:pt x="316" y="47"/>
                  </a:lnTo>
                  <a:lnTo>
                    <a:pt x="328" y="63"/>
                  </a:lnTo>
                  <a:lnTo>
                    <a:pt x="336" y="71"/>
                  </a:lnTo>
                  <a:lnTo>
                    <a:pt x="348" y="76"/>
                  </a:lnTo>
                  <a:lnTo>
                    <a:pt x="372" y="79"/>
                  </a:lnTo>
                  <a:lnTo>
                    <a:pt x="414" y="82"/>
                  </a:lnTo>
                  <a:lnTo>
                    <a:pt x="426" y="84"/>
                  </a:lnTo>
                  <a:lnTo>
                    <a:pt x="437" y="89"/>
                  </a:lnTo>
                  <a:lnTo>
                    <a:pt x="445" y="94"/>
                  </a:lnTo>
                  <a:lnTo>
                    <a:pt x="450" y="102"/>
                  </a:lnTo>
                  <a:lnTo>
                    <a:pt x="453" y="113"/>
                  </a:lnTo>
                  <a:lnTo>
                    <a:pt x="456" y="125"/>
                  </a:lnTo>
                  <a:lnTo>
                    <a:pt x="458" y="137"/>
                  </a:lnTo>
                  <a:lnTo>
                    <a:pt x="463" y="148"/>
                  </a:lnTo>
                  <a:lnTo>
                    <a:pt x="472" y="166"/>
                  </a:lnTo>
                  <a:lnTo>
                    <a:pt x="476" y="179"/>
                  </a:lnTo>
                  <a:lnTo>
                    <a:pt x="478" y="192"/>
                  </a:lnTo>
                  <a:lnTo>
                    <a:pt x="475" y="202"/>
                  </a:lnTo>
                  <a:lnTo>
                    <a:pt x="470" y="212"/>
                  </a:lnTo>
                  <a:lnTo>
                    <a:pt x="463" y="218"/>
                  </a:lnTo>
                  <a:lnTo>
                    <a:pt x="444" y="228"/>
                  </a:lnTo>
                  <a:lnTo>
                    <a:pt x="424" y="237"/>
                  </a:lnTo>
                  <a:lnTo>
                    <a:pt x="411" y="247"/>
                  </a:lnTo>
                  <a:lnTo>
                    <a:pt x="401" y="256"/>
                  </a:lnTo>
                  <a:lnTo>
                    <a:pt x="394" y="267"/>
                  </a:lnTo>
                  <a:lnTo>
                    <a:pt x="384" y="287"/>
                  </a:lnTo>
                  <a:lnTo>
                    <a:pt x="376" y="298"/>
                  </a:lnTo>
                  <a:lnTo>
                    <a:pt x="366" y="305"/>
                  </a:lnTo>
                  <a:lnTo>
                    <a:pt x="355" y="309"/>
                  </a:lnTo>
                  <a:lnTo>
                    <a:pt x="337" y="310"/>
                  </a:lnTo>
                  <a:lnTo>
                    <a:pt x="317" y="309"/>
                  </a:lnTo>
                  <a:lnTo>
                    <a:pt x="298" y="305"/>
                  </a:lnTo>
                  <a:lnTo>
                    <a:pt x="276" y="296"/>
                  </a:lnTo>
                  <a:lnTo>
                    <a:pt x="268" y="294"/>
                  </a:lnTo>
                  <a:lnTo>
                    <a:pt x="254" y="290"/>
                  </a:lnTo>
                  <a:lnTo>
                    <a:pt x="238" y="285"/>
                  </a:lnTo>
                  <a:lnTo>
                    <a:pt x="227" y="280"/>
                  </a:lnTo>
                  <a:lnTo>
                    <a:pt x="210" y="270"/>
                  </a:lnTo>
                  <a:lnTo>
                    <a:pt x="199" y="265"/>
                  </a:lnTo>
                  <a:lnTo>
                    <a:pt x="184" y="263"/>
                  </a:lnTo>
                  <a:lnTo>
                    <a:pt x="177" y="263"/>
                  </a:lnTo>
                  <a:lnTo>
                    <a:pt x="161" y="263"/>
                  </a:lnTo>
                  <a:lnTo>
                    <a:pt x="142" y="265"/>
                  </a:lnTo>
                  <a:lnTo>
                    <a:pt x="134" y="265"/>
                  </a:lnTo>
                  <a:lnTo>
                    <a:pt x="112" y="268"/>
                  </a:lnTo>
                  <a:lnTo>
                    <a:pt x="84" y="267"/>
                  </a:lnTo>
                  <a:lnTo>
                    <a:pt x="72" y="265"/>
                  </a:lnTo>
                  <a:lnTo>
                    <a:pt x="60" y="261"/>
                  </a:lnTo>
                  <a:lnTo>
                    <a:pt x="50" y="254"/>
                  </a:lnTo>
                  <a:lnTo>
                    <a:pt x="41" y="250"/>
                  </a:lnTo>
                  <a:lnTo>
                    <a:pt x="31" y="247"/>
                  </a:lnTo>
                  <a:lnTo>
                    <a:pt x="26" y="246"/>
                  </a:lnTo>
                  <a:lnTo>
                    <a:pt x="20" y="243"/>
                  </a:lnTo>
                  <a:lnTo>
                    <a:pt x="12" y="242"/>
                  </a:lnTo>
                  <a:lnTo>
                    <a:pt x="6" y="239"/>
                  </a:lnTo>
                  <a:lnTo>
                    <a:pt x="1" y="234"/>
                  </a:lnTo>
                  <a:lnTo>
                    <a:pt x="0" y="229"/>
                  </a:lnTo>
                  <a:lnTo>
                    <a:pt x="14" y="220"/>
                  </a:lnTo>
                  <a:lnTo>
                    <a:pt x="27" y="209"/>
                  </a:lnTo>
                  <a:lnTo>
                    <a:pt x="44" y="193"/>
                  </a:lnTo>
                  <a:lnTo>
                    <a:pt x="61" y="179"/>
                  </a:lnTo>
                  <a:lnTo>
                    <a:pt x="82" y="168"/>
                  </a:lnTo>
                  <a:lnTo>
                    <a:pt x="103" y="159"/>
                  </a:lnTo>
                  <a:lnTo>
                    <a:pt x="127" y="149"/>
                  </a:lnTo>
                  <a:lnTo>
                    <a:pt x="143" y="139"/>
                  </a:lnTo>
                  <a:lnTo>
                    <a:pt x="154" y="125"/>
                  </a:lnTo>
                  <a:lnTo>
                    <a:pt x="163" y="108"/>
                  </a:lnTo>
                  <a:lnTo>
                    <a:pt x="167" y="85"/>
                  </a:lnTo>
                  <a:lnTo>
                    <a:pt x="167" y="59"/>
                  </a:lnTo>
                  <a:lnTo>
                    <a:pt x="164" y="36"/>
                  </a:lnTo>
                  <a:lnTo>
                    <a:pt x="156"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0" name="Freeform 24"/>
            <p:cNvSpPr>
              <a:spLocks/>
            </p:cNvSpPr>
            <p:nvPr/>
          </p:nvSpPr>
          <p:spPr bwMode="auto">
            <a:xfrm>
              <a:off x="2822" y="3686"/>
              <a:ext cx="55" cy="33"/>
            </a:xfrm>
            <a:custGeom>
              <a:avLst/>
              <a:gdLst>
                <a:gd name="T0" fmla="*/ 0 w 165"/>
                <a:gd name="T1" fmla="*/ 13 h 100"/>
                <a:gd name="T2" fmla="*/ 7 w 165"/>
                <a:gd name="T3" fmla="*/ 17 h 100"/>
                <a:gd name="T4" fmla="*/ 19 w 165"/>
                <a:gd name="T5" fmla="*/ 19 h 100"/>
                <a:gd name="T6" fmla="*/ 31 w 165"/>
                <a:gd name="T7" fmla="*/ 26 h 100"/>
                <a:gd name="T8" fmla="*/ 49 w 165"/>
                <a:gd name="T9" fmla="*/ 38 h 100"/>
                <a:gd name="T10" fmla="*/ 72 w 165"/>
                <a:gd name="T11" fmla="*/ 58 h 100"/>
                <a:gd name="T12" fmla="*/ 92 w 165"/>
                <a:gd name="T13" fmla="*/ 78 h 100"/>
                <a:gd name="T14" fmla="*/ 111 w 165"/>
                <a:gd name="T15" fmla="*/ 92 h 100"/>
                <a:gd name="T16" fmla="*/ 124 w 165"/>
                <a:gd name="T17" fmla="*/ 98 h 100"/>
                <a:gd name="T18" fmla="*/ 124 w 165"/>
                <a:gd name="T19" fmla="*/ 98 h 100"/>
                <a:gd name="T20" fmla="*/ 132 w 165"/>
                <a:gd name="T21" fmla="*/ 100 h 100"/>
                <a:gd name="T22" fmla="*/ 132 w 165"/>
                <a:gd name="T23" fmla="*/ 100 h 100"/>
                <a:gd name="T24" fmla="*/ 140 w 165"/>
                <a:gd name="T25" fmla="*/ 99 h 100"/>
                <a:gd name="T26" fmla="*/ 147 w 165"/>
                <a:gd name="T27" fmla="*/ 98 h 100"/>
                <a:gd name="T28" fmla="*/ 155 w 165"/>
                <a:gd name="T29" fmla="*/ 95 h 100"/>
                <a:gd name="T30" fmla="*/ 165 w 165"/>
                <a:gd name="T31" fmla="*/ 91 h 100"/>
                <a:gd name="T32" fmla="*/ 165 w 165"/>
                <a:gd name="T33" fmla="*/ 88 h 100"/>
                <a:gd name="T34" fmla="*/ 163 w 165"/>
                <a:gd name="T35" fmla="*/ 66 h 100"/>
                <a:gd name="T36" fmla="*/ 159 w 165"/>
                <a:gd name="T37" fmla="*/ 54 h 100"/>
                <a:gd name="T38" fmla="*/ 155 w 165"/>
                <a:gd name="T39" fmla="*/ 43 h 100"/>
                <a:gd name="T40" fmla="*/ 148 w 165"/>
                <a:gd name="T41" fmla="*/ 35 h 100"/>
                <a:gd name="T42" fmla="*/ 137 w 165"/>
                <a:gd name="T43" fmla="*/ 31 h 100"/>
                <a:gd name="T44" fmla="*/ 123 w 165"/>
                <a:gd name="T45" fmla="*/ 26 h 100"/>
                <a:gd name="T46" fmla="*/ 107 w 165"/>
                <a:gd name="T47" fmla="*/ 18 h 100"/>
                <a:gd name="T48" fmla="*/ 90 w 165"/>
                <a:gd name="T49" fmla="*/ 10 h 100"/>
                <a:gd name="T50" fmla="*/ 76 w 165"/>
                <a:gd name="T51" fmla="*/ 4 h 100"/>
                <a:gd name="T52" fmla="*/ 63 w 165"/>
                <a:gd name="T53" fmla="*/ 0 h 100"/>
                <a:gd name="T54" fmla="*/ 45 w 165"/>
                <a:gd name="T55" fmla="*/ 0 h 100"/>
                <a:gd name="T56" fmla="*/ 31 w 165"/>
                <a:gd name="T57" fmla="*/ 5 h 100"/>
                <a:gd name="T58" fmla="*/ 12 w 165"/>
                <a:gd name="T59" fmla="*/ 11 h 100"/>
                <a:gd name="T60" fmla="*/ 0 w 165"/>
                <a:gd name="T61" fmla="*/ 13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5"/>
                <a:gd name="T94" fmla="*/ 0 h 100"/>
                <a:gd name="T95" fmla="*/ 165 w 165"/>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5" h="100">
                  <a:moveTo>
                    <a:pt x="0" y="13"/>
                  </a:moveTo>
                  <a:lnTo>
                    <a:pt x="7" y="17"/>
                  </a:lnTo>
                  <a:lnTo>
                    <a:pt x="19" y="19"/>
                  </a:lnTo>
                  <a:lnTo>
                    <a:pt x="31" y="26"/>
                  </a:lnTo>
                  <a:lnTo>
                    <a:pt x="49" y="38"/>
                  </a:lnTo>
                  <a:lnTo>
                    <a:pt x="72" y="58"/>
                  </a:lnTo>
                  <a:lnTo>
                    <a:pt x="92" y="78"/>
                  </a:lnTo>
                  <a:lnTo>
                    <a:pt x="111" y="92"/>
                  </a:lnTo>
                  <a:lnTo>
                    <a:pt x="124" y="98"/>
                  </a:lnTo>
                  <a:lnTo>
                    <a:pt x="132" y="100"/>
                  </a:lnTo>
                  <a:lnTo>
                    <a:pt x="140" y="99"/>
                  </a:lnTo>
                  <a:lnTo>
                    <a:pt x="147" y="98"/>
                  </a:lnTo>
                  <a:lnTo>
                    <a:pt x="155" y="95"/>
                  </a:lnTo>
                  <a:lnTo>
                    <a:pt x="165" y="91"/>
                  </a:lnTo>
                  <a:lnTo>
                    <a:pt x="165" y="88"/>
                  </a:lnTo>
                  <a:lnTo>
                    <a:pt x="163" y="66"/>
                  </a:lnTo>
                  <a:lnTo>
                    <a:pt x="159" y="54"/>
                  </a:lnTo>
                  <a:lnTo>
                    <a:pt x="155" y="43"/>
                  </a:lnTo>
                  <a:lnTo>
                    <a:pt x="148" y="35"/>
                  </a:lnTo>
                  <a:lnTo>
                    <a:pt x="137" y="31"/>
                  </a:lnTo>
                  <a:lnTo>
                    <a:pt x="123" y="26"/>
                  </a:lnTo>
                  <a:lnTo>
                    <a:pt x="107" y="18"/>
                  </a:lnTo>
                  <a:lnTo>
                    <a:pt x="90" y="10"/>
                  </a:lnTo>
                  <a:lnTo>
                    <a:pt x="76" y="4"/>
                  </a:lnTo>
                  <a:lnTo>
                    <a:pt x="63" y="0"/>
                  </a:lnTo>
                  <a:lnTo>
                    <a:pt x="45" y="0"/>
                  </a:lnTo>
                  <a:lnTo>
                    <a:pt x="31" y="5"/>
                  </a:lnTo>
                  <a:lnTo>
                    <a:pt x="12" y="11"/>
                  </a:lnTo>
                  <a:lnTo>
                    <a:pt x="0" y="1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1" name="Freeform 25"/>
            <p:cNvSpPr>
              <a:spLocks/>
            </p:cNvSpPr>
            <p:nvPr/>
          </p:nvSpPr>
          <p:spPr bwMode="auto">
            <a:xfrm>
              <a:off x="3030" y="3615"/>
              <a:ext cx="56" cy="71"/>
            </a:xfrm>
            <a:custGeom>
              <a:avLst/>
              <a:gdLst>
                <a:gd name="T0" fmla="*/ 0 w 166"/>
                <a:gd name="T1" fmla="*/ 213 h 213"/>
                <a:gd name="T2" fmla="*/ 14 w 166"/>
                <a:gd name="T3" fmla="*/ 204 h 213"/>
                <a:gd name="T4" fmla="*/ 27 w 166"/>
                <a:gd name="T5" fmla="*/ 193 h 213"/>
                <a:gd name="T6" fmla="*/ 44 w 166"/>
                <a:gd name="T7" fmla="*/ 177 h 213"/>
                <a:gd name="T8" fmla="*/ 60 w 166"/>
                <a:gd name="T9" fmla="*/ 163 h 213"/>
                <a:gd name="T10" fmla="*/ 81 w 166"/>
                <a:gd name="T11" fmla="*/ 152 h 213"/>
                <a:gd name="T12" fmla="*/ 102 w 166"/>
                <a:gd name="T13" fmla="*/ 143 h 213"/>
                <a:gd name="T14" fmla="*/ 126 w 166"/>
                <a:gd name="T15" fmla="*/ 133 h 213"/>
                <a:gd name="T16" fmla="*/ 142 w 166"/>
                <a:gd name="T17" fmla="*/ 123 h 213"/>
                <a:gd name="T18" fmla="*/ 153 w 166"/>
                <a:gd name="T19" fmla="*/ 109 h 213"/>
                <a:gd name="T20" fmla="*/ 162 w 166"/>
                <a:gd name="T21" fmla="*/ 94 h 213"/>
                <a:gd name="T22" fmla="*/ 166 w 166"/>
                <a:gd name="T23" fmla="*/ 71 h 213"/>
                <a:gd name="T24" fmla="*/ 166 w 166"/>
                <a:gd name="T25" fmla="*/ 44 h 213"/>
                <a:gd name="T26" fmla="*/ 163 w 166"/>
                <a:gd name="T27" fmla="*/ 21 h 213"/>
                <a:gd name="T28" fmla="*/ 155 w 166"/>
                <a:gd name="T29" fmla="*/ 0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3"/>
                <a:gd name="T47" fmla="*/ 166 w 166"/>
                <a:gd name="T48" fmla="*/ 213 h 2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3">
                  <a:moveTo>
                    <a:pt x="0" y="213"/>
                  </a:moveTo>
                  <a:lnTo>
                    <a:pt x="14" y="204"/>
                  </a:lnTo>
                  <a:lnTo>
                    <a:pt x="27" y="193"/>
                  </a:lnTo>
                  <a:lnTo>
                    <a:pt x="44" y="177"/>
                  </a:lnTo>
                  <a:lnTo>
                    <a:pt x="60" y="163"/>
                  </a:lnTo>
                  <a:lnTo>
                    <a:pt x="81" y="152"/>
                  </a:lnTo>
                  <a:lnTo>
                    <a:pt x="102" y="143"/>
                  </a:lnTo>
                  <a:lnTo>
                    <a:pt x="126" y="133"/>
                  </a:lnTo>
                  <a:lnTo>
                    <a:pt x="142" y="123"/>
                  </a:lnTo>
                  <a:lnTo>
                    <a:pt x="153" y="109"/>
                  </a:lnTo>
                  <a:lnTo>
                    <a:pt x="162" y="94"/>
                  </a:lnTo>
                  <a:lnTo>
                    <a:pt x="166" y="71"/>
                  </a:lnTo>
                  <a:lnTo>
                    <a:pt x="166" y="44"/>
                  </a:lnTo>
                  <a:lnTo>
                    <a:pt x="163" y="21"/>
                  </a:lnTo>
                  <a:lnTo>
                    <a:pt x="15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2" name="Freeform 26"/>
            <p:cNvSpPr>
              <a:spLocks/>
            </p:cNvSpPr>
            <p:nvPr/>
          </p:nvSpPr>
          <p:spPr bwMode="auto">
            <a:xfrm>
              <a:off x="3009" y="2533"/>
              <a:ext cx="116" cy="105"/>
            </a:xfrm>
            <a:custGeom>
              <a:avLst/>
              <a:gdLst>
                <a:gd name="T0" fmla="*/ 102 w 348"/>
                <a:gd name="T1" fmla="*/ 278 h 315"/>
                <a:gd name="T2" fmla="*/ 149 w 348"/>
                <a:gd name="T3" fmla="*/ 249 h 315"/>
                <a:gd name="T4" fmla="*/ 173 w 348"/>
                <a:gd name="T5" fmla="*/ 220 h 315"/>
                <a:gd name="T6" fmla="*/ 180 w 348"/>
                <a:gd name="T7" fmla="*/ 180 h 315"/>
                <a:gd name="T8" fmla="*/ 220 w 348"/>
                <a:gd name="T9" fmla="*/ 150 h 315"/>
                <a:gd name="T10" fmla="*/ 281 w 348"/>
                <a:gd name="T11" fmla="*/ 123 h 315"/>
                <a:gd name="T12" fmla="*/ 307 w 348"/>
                <a:gd name="T13" fmla="*/ 81 h 315"/>
                <a:gd name="T14" fmla="*/ 332 w 348"/>
                <a:gd name="T15" fmla="*/ 31 h 315"/>
                <a:gd name="T16" fmla="*/ 333 w 348"/>
                <a:gd name="T17" fmla="*/ 17 h 315"/>
                <a:gd name="T18" fmla="*/ 309 w 348"/>
                <a:gd name="T19" fmla="*/ 47 h 315"/>
                <a:gd name="T20" fmla="*/ 286 w 348"/>
                <a:gd name="T21" fmla="*/ 98 h 315"/>
                <a:gd name="T22" fmla="*/ 263 w 348"/>
                <a:gd name="T23" fmla="*/ 99 h 315"/>
                <a:gd name="T24" fmla="*/ 243 w 348"/>
                <a:gd name="T25" fmla="*/ 63 h 315"/>
                <a:gd name="T26" fmla="*/ 232 w 348"/>
                <a:gd name="T27" fmla="*/ 21 h 315"/>
                <a:gd name="T28" fmla="*/ 236 w 348"/>
                <a:gd name="T29" fmla="*/ 2 h 315"/>
                <a:gd name="T30" fmla="*/ 224 w 348"/>
                <a:gd name="T31" fmla="*/ 8 h 315"/>
                <a:gd name="T32" fmla="*/ 227 w 348"/>
                <a:gd name="T33" fmla="*/ 34 h 315"/>
                <a:gd name="T34" fmla="*/ 238 w 348"/>
                <a:gd name="T35" fmla="*/ 79 h 315"/>
                <a:gd name="T36" fmla="*/ 249 w 348"/>
                <a:gd name="T37" fmla="*/ 108 h 315"/>
                <a:gd name="T38" fmla="*/ 230 w 348"/>
                <a:gd name="T39" fmla="*/ 116 h 315"/>
                <a:gd name="T40" fmla="*/ 195 w 348"/>
                <a:gd name="T41" fmla="*/ 119 h 315"/>
                <a:gd name="T42" fmla="*/ 165 w 348"/>
                <a:gd name="T43" fmla="*/ 137 h 315"/>
                <a:gd name="T44" fmla="*/ 148 w 348"/>
                <a:gd name="T45" fmla="*/ 129 h 315"/>
                <a:gd name="T46" fmla="*/ 123 w 348"/>
                <a:gd name="T47" fmla="*/ 113 h 315"/>
                <a:gd name="T48" fmla="*/ 97 w 348"/>
                <a:gd name="T49" fmla="*/ 90 h 315"/>
                <a:gd name="T50" fmla="*/ 87 w 348"/>
                <a:gd name="T51" fmla="*/ 84 h 315"/>
                <a:gd name="T52" fmla="*/ 104 w 348"/>
                <a:gd name="T53" fmla="*/ 112 h 315"/>
                <a:gd name="T54" fmla="*/ 135 w 348"/>
                <a:gd name="T55" fmla="*/ 132 h 315"/>
                <a:gd name="T56" fmla="*/ 139 w 348"/>
                <a:gd name="T57" fmla="*/ 147 h 315"/>
                <a:gd name="T58" fmla="*/ 101 w 348"/>
                <a:gd name="T59" fmla="*/ 156 h 315"/>
                <a:gd name="T60" fmla="*/ 81 w 348"/>
                <a:gd name="T61" fmla="*/ 177 h 315"/>
                <a:gd name="T62" fmla="*/ 76 w 348"/>
                <a:gd name="T63" fmla="*/ 161 h 315"/>
                <a:gd name="T64" fmla="*/ 58 w 348"/>
                <a:gd name="T65" fmla="*/ 130 h 315"/>
                <a:gd name="T66" fmla="*/ 54 w 348"/>
                <a:gd name="T67" fmla="*/ 74 h 315"/>
                <a:gd name="T68" fmla="*/ 59 w 348"/>
                <a:gd name="T69" fmla="*/ 36 h 315"/>
                <a:gd name="T70" fmla="*/ 58 w 348"/>
                <a:gd name="T71" fmla="*/ 21 h 315"/>
                <a:gd name="T72" fmla="*/ 48 w 348"/>
                <a:gd name="T73" fmla="*/ 40 h 315"/>
                <a:gd name="T74" fmla="*/ 44 w 348"/>
                <a:gd name="T75" fmla="*/ 71 h 315"/>
                <a:gd name="T76" fmla="*/ 42 w 348"/>
                <a:gd name="T77" fmla="*/ 113 h 315"/>
                <a:gd name="T78" fmla="*/ 28 w 348"/>
                <a:gd name="T79" fmla="*/ 131 h 315"/>
                <a:gd name="T80" fmla="*/ 16 w 348"/>
                <a:gd name="T81" fmla="*/ 92 h 315"/>
                <a:gd name="T82" fmla="*/ 17 w 348"/>
                <a:gd name="T83" fmla="*/ 59 h 315"/>
                <a:gd name="T84" fmla="*/ 5 w 348"/>
                <a:gd name="T85" fmla="*/ 34 h 315"/>
                <a:gd name="T86" fmla="*/ 2 w 348"/>
                <a:gd name="T87" fmla="*/ 63 h 315"/>
                <a:gd name="T88" fmla="*/ 2 w 348"/>
                <a:gd name="T89" fmla="*/ 116 h 315"/>
                <a:gd name="T90" fmla="*/ 22 w 348"/>
                <a:gd name="T91" fmla="*/ 170 h 315"/>
                <a:gd name="T92" fmla="*/ 24 w 348"/>
                <a:gd name="T93" fmla="*/ 228 h 315"/>
                <a:gd name="T94" fmla="*/ 3 w 348"/>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8"/>
                <a:gd name="T145" fmla="*/ 0 h 315"/>
                <a:gd name="T146" fmla="*/ 348 w 348"/>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8" h="315">
                  <a:moveTo>
                    <a:pt x="90" y="315"/>
                  </a:moveTo>
                  <a:lnTo>
                    <a:pt x="94" y="290"/>
                  </a:lnTo>
                  <a:lnTo>
                    <a:pt x="102" y="278"/>
                  </a:lnTo>
                  <a:lnTo>
                    <a:pt x="115" y="267"/>
                  </a:lnTo>
                  <a:lnTo>
                    <a:pt x="133" y="258"/>
                  </a:lnTo>
                  <a:lnTo>
                    <a:pt x="149" y="249"/>
                  </a:lnTo>
                  <a:lnTo>
                    <a:pt x="163" y="239"/>
                  </a:lnTo>
                  <a:lnTo>
                    <a:pt x="170" y="232"/>
                  </a:lnTo>
                  <a:lnTo>
                    <a:pt x="173" y="220"/>
                  </a:lnTo>
                  <a:lnTo>
                    <a:pt x="174" y="200"/>
                  </a:lnTo>
                  <a:lnTo>
                    <a:pt x="176" y="190"/>
                  </a:lnTo>
                  <a:lnTo>
                    <a:pt x="180" y="180"/>
                  </a:lnTo>
                  <a:lnTo>
                    <a:pt x="189" y="169"/>
                  </a:lnTo>
                  <a:lnTo>
                    <a:pt x="204" y="158"/>
                  </a:lnTo>
                  <a:lnTo>
                    <a:pt x="220" y="150"/>
                  </a:lnTo>
                  <a:lnTo>
                    <a:pt x="241" y="142"/>
                  </a:lnTo>
                  <a:lnTo>
                    <a:pt x="262" y="133"/>
                  </a:lnTo>
                  <a:lnTo>
                    <a:pt x="281" y="123"/>
                  </a:lnTo>
                  <a:lnTo>
                    <a:pt x="291" y="112"/>
                  </a:lnTo>
                  <a:lnTo>
                    <a:pt x="299" y="100"/>
                  </a:lnTo>
                  <a:lnTo>
                    <a:pt x="307" y="81"/>
                  </a:lnTo>
                  <a:lnTo>
                    <a:pt x="316" y="58"/>
                  </a:lnTo>
                  <a:lnTo>
                    <a:pt x="323" y="42"/>
                  </a:lnTo>
                  <a:lnTo>
                    <a:pt x="332" y="31"/>
                  </a:lnTo>
                  <a:lnTo>
                    <a:pt x="341" y="23"/>
                  </a:lnTo>
                  <a:lnTo>
                    <a:pt x="348" y="19"/>
                  </a:lnTo>
                  <a:lnTo>
                    <a:pt x="333" y="17"/>
                  </a:lnTo>
                  <a:lnTo>
                    <a:pt x="326" y="23"/>
                  </a:lnTo>
                  <a:lnTo>
                    <a:pt x="317" y="34"/>
                  </a:lnTo>
                  <a:lnTo>
                    <a:pt x="309" y="47"/>
                  </a:lnTo>
                  <a:lnTo>
                    <a:pt x="303" y="66"/>
                  </a:lnTo>
                  <a:lnTo>
                    <a:pt x="294" y="84"/>
                  </a:lnTo>
                  <a:lnTo>
                    <a:pt x="286" y="98"/>
                  </a:lnTo>
                  <a:lnTo>
                    <a:pt x="274" y="108"/>
                  </a:lnTo>
                  <a:lnTo>
                    <a:pt x="266" y="112"/>
                  </a:lnTo>
                  <a:lnTo>
                    <a:pt x="263" y="99"/>
                  </a:lnTo>
                  <a:lnTo>
                    <a:pt x="258" y="88"/>
                  </a:lnTo>
                  <a:lnTo>
                    <a:pt x="250" y="75"/>
                  </a:lnTo>
                  <a:lnTo>
                    <a:pt x="243" y="63"/>
                  </a:lnTo>
                  <a:lnTo>
                    <a:pt x="239" y="48"/>
                  </a:lnTo>
                  <a:lnTo>
                    <a:pt x="237" y="34"/>
                  </a:lnTo>
                  <a:lnTo>
                    <a:pt x="232" y="21"/>
                  </a:lnTo>
                  <a:lnTo>
                    <a:pt x="231" y="14"/>
                  </a:lnTo>
                  <a:lnTo>
                    <a:pt x="232" y="8"/>
                  </a:lnTo>
                  <a:lnTo>
                    <a:pt x="236" y="2"/>
                  </a:lnTo>
                  <a:lnTo>
                    <a:pt x="228" y="0"/>
                  </a:lnTo>
                  <a:lnTo>
                    <a:pt x="224" y="8"/>
                  </a:lnTo>
                  <a:lnTo>
                    <a:pt x="224" y="14"/>
                  </a:lnTo>
                  <a:lnTo>
                    <a:pt x="224" y="21"/>
                  </a:lnTo>
                  <a:lnTo>
                    <a:pt x="227" y="34"/>
                  </a:lnTo>
                  <a:lnTo>
                    <a:pt x="230" y="51"/>
                  </a:lnTo>
                  <a:lnTo>
                    <a:pt x="232" y="66"/>
                  </a:lnTo>
                  <a:lnTo>
                    <a:pt x="238" y="79"/>
                  </a:lnTo>
                  <a:lnTo>
                    <a:pt x="244" y="91"/>
                  </a:lnTo>
                  <a:lnTo>
                    <a:pt x="249" y="102"/>
                  </a:lnTo>
                  <a:lnTo>
                    <a:pt x="249" y="108"/>
                  </a:lnTo>
                  <a:lnTo>
                    <a:pt x="247" y="111"/>
                  </a:lnTo>
                  <a:lnTo>
                    <a:pt x="241" y="114"/>
                  </a:lnTo>
                  <a:lnTo>
                    <a:pt x="230" y="116"/>
                  </a:lnTo>
                  <a:lnTo>
                    <a:pt x="216" y="115"/>
                  </a:lnTo>
                  <a:lnTo>
                    <a:pt x="203" y="116"/>
                  </a:lnTo>
                  <a:lnTo>
                    <a:pt x="195" y="119"/>
                  </a:lnTo>
                  <a:lnTo>
                    <a:pt x="186" y="124"/>
                  </a:lnTo>
                  <a:lnTo>
                    <a:pt x="178" y="131"/>
                  </a:lnTo>
                  <a:lnTo>
                    <a:pt x="165" y="137"/>
                  </a:lnTo>
                  <a:lnTo>
                    <a:pt x="152" y="145"/>
                  </a:lnTo>
                  <a:lnTo>
                    <a:pt x="151" y="136"/>
                  </a:lnTo>
                  <a:lnTo>
                    <a:pt x="148" y="129"/>
                  </a:lnTo>
                  <a:lnTo>
                    <a:pt x="141" y="123"/>
                  </a:lnTo>
                  <a:lnTo>
                    <a:pt x="133" y="116"/>
                  </a:lnTo>
                  <a:lnTo>
                    <a:pt x="123" y="113"/>
                  </a:lnTo>
                  <a:lnTo>
                    <a:pt x="112" y="108"/>
                  </a:lnTo>
                  <a:lnTo>
                    <a:pt x="104" y="99"/>
                  </a:lnTo>
                  <a:lnTo>
                    <a:pt x="97" y="90"/>
                  </a:lnTo>
                  <a:lnTo>
                    <a:pt x="94" y="81"/>
                  </a:lnTo>
                  <a:lnTo>
                    <a:pt x="87" y="84"/>
                  </a:lnTo>
                  <a:lnTo>
                    <a:pt x="90" y="91"/>
                  </a:lnTo>
                  <a:lnTo>
                    <a:pt x="95" y="102"/>
                  </a:lnTo>
                  <a:lnTo>
                    <a:pt x="104" y="112"/>
                  </a:lnTo>
                  <a:lnTo>
                    <a:pt x="115" y="120"/>
                  </a:lnTo>
                  <a:lnTo>
                    <a:pt x="128" y="126"/>
                  </a:lnTo>
                  <a:lnTo>
                    <a:pt x="135" y="132"/>
                  </a:lnTo>
                  <a:lnTo>
                    <a:pt x="141" y="142"/>
                  </a:lnTo>
                  <a:lnTo>
                    <a:pt x="141" y="144"/>
                  </a:lnTo>
                  <a:lnTo>
                    <a:pt x="139" y="147"/>
                  </a:lnTo>
                  <a:lnTo>
                    <a:pt x="128" y="150"/>
                  </a:lnTo>
                  <a:lnTo>
                    <a:pt x="113" y="153"/>
                  </a:lnTo>
                  <a:lnTo>
                    <a:pt x="101" y="156"/>
                  </a:lnTo>
                  <a:lnTo>
                    <a:pt x="92" y="160"/>
                  </a:lnTo>
                  <a:lnTo>
                    <a:pt x="85" y="168"/>
                  </a:lnTo>
                  <a:lnTo>
                    <a:pt x="81" y="177"/>
                  </a:lnTo>
                  <a:lnTo>
                    <a:pt x="78" y="191"/>
                  </a:lnTo>
                  <a:lnTo>
                    <a:pt x="77" y="167"/>
                  </a:lnTo>
                  <a:lnTo>
                    <a:pt x="76" y="161"/>
                  </a:lnTo>
                  <a:lnTo>
                    <a:pt x="73" y="156"/>
                  </a:lnTo>
                  <a:lnTo>
                    <a:pt x="66" y="146"/>
                  </a:lnTo>
                  <a:lnTo>
                    <a:pt x="58" y="130"/>
                  </a:lnTo>
                  <a:lnTo>
                    <a:pt x="52" y="110"/>
                  </a:lnTo>
                  <a:lnTo>
                    <a:pt x="52" y="90"/>
                  </a:lnTo>
                  <a:lnTo>
                    <a:pt x="54" y="74"/>
                  </a:lnTo>
                  <a:lnTo>
                    <a:pt x="54" y="70"/>
                  </a:lnTo>
                  <a:lnTo>
                    <a:pt x="56" y="48"/>
                  </a:lnTo>
                  <a:lnTo>
                    <a:pt x="59" y="36"/>
                  </a:lnTo>
                  <a:lnTo>
                    <a:pt x="63" y="25"/>
                  </a:lnTo>
                  <a:lnTo>
                    <a:pt x="70" y="17"/>
                  </a:lnTo>
                  <a:lnTo>
                    <a:pt x="58" y="21"/>
                  </a:lnTo>
                  <a:lnTo>
                    <a:pt x="54" y="29"/>
                  </a:lnTo>
                  <a:lnTo>
                    <a:pt x="48" y="40"/>
                  </a:lnTo>
                  <a:lnTo>
                    <a:pt x="46" y="54"/>
                  </a:lnTo>
                  <a:lnTo>
                    <a:pt x="44" y="71"/>
                  </a:lnTo>
                  <a:lnTo>
                    <a:pt x="44" y="81"/>
                  </a:lnTo>
                  <a:lnTo>
                    <a:pt x="42" y="98"/>
                  </a:lnTo>
                  <a:lnTo>
                    <a:pt x="42" y="113"/>
                  </a:lnTo>
                  <a:lnTo>
                    <a:pt x="40" y="125"/>
                  </a:lnTo>
                  <a:lnTo>
                    <a:pt x="37" y="142"/>
                  </a:lnTo>
                  <a:lnTo>
                    <a:pt x="28" y="131"/>
                  </a:lnTo>
                  <a:lnTo>
                    <a:pt x="23" y="119"/>
                  </a:lnTo>
                  <a:lnTo>
                    <a:pt x="18" y="108"/>
                  </a:lnTo>
                  <a:lnTo>
                    <a:pt x="16" y="92"/>
                  </a:lnTo>
                  <a:lnTo>
                    <a:pt x="16" y="78"/>
                  </a:lnTo>
                  <a:lnTo>
                    <a:pt x="16" y="66"/>
                  </a:lnTo>
                  <a:lnTo>
                    <a:pt x="17" y="59"/>
                  </a:lnTo>
                  <a:lnTo>
                    <a:pt x="20" y="43"/>
                  </a:lnTo>
                  <a:lnTo>
                    <a:pt x="22" y="34"/>
                  </a:lnTo>
                  <a:lnTo>
                    <a:pt x="5" y="34"/>
                  </a:lnTo>
                  <a:lnTo>
                    <a:pt x="4" y="47"/>
                  </a:lnTo>
                  <a:lnTo>
                    <a:pt x="2" y="63"/>
                  </a:lnTo>
                  <a:lnTo>
                    <a:pt x="0" y="79"/>
                  </a:lnTo>
                  <a:lnTo>
                    <a:pt x="0" y="96"/>
                  </a:lnTo>
                  <a:lnTo>
                    <a:pt x="2" y="116"/>
                  </a:lnTo>
                  <a:lnTo>
                    <a:pt x="8" y="134"/>
                  </a:lnTo>
                  <a:lnTo>
                    <a:pt x="16" y="154"/>
                  </a:lnTo>
                  <a:lnTo>
                    <a:pt x="22" y="170"/>
                  </a:lnTo>
                  <a:lnTo>
                    <a:pt x="25" y="188"/>
                  </a:lnTo>
                  <a:lnTo>
                    <a:pt x="26" y="206"/>
                  </a:lnTo>
                  <a:lnTo>
                    <a:pt x="24" y="228"/>
                  </a:lnTo>
                  <a:lnTo>
                    <a:pt x="20" y="246"/>
                  </a:lnTo>
                  <a:lnTo>
                    <a:pt x="12" y="262"/>
                  </a:lnTo>
                  <a:lnTo>
                    <a:pt x="3" y="271"/>
                  </a:lnTo>
                  <a:lnTo>
                    <a:pt x="90"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3" name="Freeform 27"/>
            <p:cNvSpPr>
              <a:spLocks/>
            </p:cNvSpPr>
            <p:nvPr/>
          </p:nvSpPr>
          <p:spPr bwMode="auto">
            <a:xfrm>
              <a:off x="2970" y="2623"/>
              <a:ext cx="101" cy="160"/>
            </a:xfrm>
            <a:custGeom>
              <a:avLst/>
              <a:gdLst>
                <a:gd name="T0" fmla="*/ 94 w 304"/>
                <a:gd name="T1" fmla="*/ 42 h 479"/>
                <a:gd name="T2" fmla="*/ 92 w 304"/>
                <a:gd name="T3" fmla="*/ 66 h 479"/>
                <a:gd name="T4" fmla="*/ 75 w 304"/>
                <a:gd name="T5" fmla="*/ 93 h 479"/>
                <a:gd name="T6" fmla="*/ 66 w 304"/>
                <a:gd name="T7" fmla="*/ 128 h 479"/>
                <a:gd name="T8" fmla="*/ 72 w 304"/>
                <a:gd name="T9" fmla="*/ 163 h 479"/>
                <a:gd name="T10" fmla="*/ 74 w 304"/>
                <a:gd name="T11" fmla="*/ 183 h 479"/>
                <a:gd name="T12" fmla="*/ 65 w 304"/>
                <a:gd name="T13" fmla="*/ 213 h 479"/>
                <a:gd name="T14" fmla="*/ 64 w 304"/>
                <a:gd name="T15" fmla="*/ 255 h 479"/>
                <a:gd name="T16" fmla="*/ 63 w 304"/>
                <a:gd name="T17" fmla="*/ 292 h 479"/>
                <a:gd name="T18" fmla="*/ 70 w 304"/>
                <a:gd name="T19" fmla="*/ 329 h 479"/>
                <a:gd name="T20" fmla="*/ 71 w 304"/>
                <a:gd name="T21" fmla="*/ 380 h 479"/>
                <a:gd name="T22" fmla="*/ 61 w 304"/>
                <a:gd name="T23" fmla="*/ 416 h 479"/>
                <a:gd name="T24" fmla="*/ 36 w 304"/>
                <a:gd name="T25" fmla="*/ 439 h 479"/>
                <a:gd name="T26" fmla="*/ 19 w 304"/>
                <a:gd name="T27" fmla="*/ 453 h 479"/>
                <a:gd name="T28" fmla="*/ 59 w 304"/>
                <a:gd name="T29" fmla="*/ 453 h 479"/>
                <a:gd name="T30" fmla="*/ 96 w 304"/>
                <a:gd name="T31" fmla="*/ 462 h 479"/>
                <a:gd name="T32" fmla="*/ 121 w 304"/>
                <a:gd name="T33" fmla="*/ 462 h 479"/>
                <a:gd name="T34" fmla="*/ 138 w 304"/>
                <a:gd name="T35" fmla="*/ 446 h 479"/>
                <a:gd name="T36" fmla="*/ 142 w 304"/>
                <a:gd name="T37" fmla="*/ 446 h 479"/>
                <a:gd name="T38" fmla="*/ 138 w 304"/>
                <a:gd name="T39" fmla="*/ 475 h 479"/>
                <a:gd name="T40" fmla="*/ 145 w 304"/>
                <a:gd name="T41" fmla="*/ 471 h 479"/>
                <a:gd name="T42" fmla="*/ 164 w 304"/>
                <a:gd name="T43" fmla="*/ 448 h 479"/>
                <a:gd name="T44" fmla="*/ 192 w 304"/>
                <a:gd name="T45" fmla="*/ 434 h 479"/>
                <a:gd name="T46" fmla="*/ 231 w 304"/>
                <a:gd name="T47" fmla="*/ 432 h 479"/>
                <a:gd name="T48" fmla="*/ 267 w 304"/>
                <a:gd name="T49" fmla="*/ 438 h 479"/>
                <a:gd name="T50" fmla="*/ 304 w 304"/>
                <a:gd name="T51" fmla="*/ 446 h 479"/>
                <a:gd name="T52" fmla="*/ 274 w 304"/>
                <a:gd name="T53" fmla="*/ 427 h 479"/>
                <a:gd name="T54" fmla="*/ 262 w 304"/>
                <a:gd name="T55" fmla="*/ 412 h 479"/>
                <a:gd name="T56" fmla="*/ 241 w 304"/>
                <a:gd name="T57" fmla="*/ 368 h 479"/>
                <a:gd name="T58" fmla="*/ 226 w 304"/>
                <a:gd name="T59" fmla="*/ 324 h 479"/>
                <a:gd name="T60" fmla="*/ 200 w 304"/>
                <a:gd name="T61" fmla="*/ 279 h 479"/>
                <a:gd name="T62" fmla="*/ 161 w 304"/>
                <a:gd name="T63" fmla="*/ 217 h 479"/>
                <a:gd name="T64" fmla="*/ 158 w 304"/>
                <a:gd name="T65" fmla="*/ 179 h 479"/>
                <a:gd name="T66" fmla="*/ 165 w 304"/>
                <a:gd name="T67" fmla="*/ 144 h 479"/>
                <a:gd name="T68" fmla="*/ 184 w 304"/>
                <a:gd name="T69" fmla="*/ 111 h 479"/>
                <a:gd name="T70" fmla="*/ 196 w 304"/>
                <a:gd name="T71" fmla="*/ 88 h 479"/>
                <a:gd name="T72" fmla="*/ 208 w 304"/>
                <a:gd name="T73" fmla="*/ 44 h 479"/>
                <a:gd name="T74" fmla="*/ 88 w 304"/>
                <a:gd name="T75" fmla="*/ 29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88" y="29"/>
                  </a:moveTo>
                  <a:lnTo>
                    <a:pt x="94" y="42"/>
                  </a:lnTo>
                  <a:lnTo>
                    <a:pt x="96" y="55"/>
                  </a:lnTo>
                  <a:lnTo>
                    <a:pt x="92" y="66"/>
                  </a:lnTo>
                  <a:lnTo>
                    <a:pt x="84" y="79"/>
                  </a:lnTo>
                  <a:lnTo>
                    <a:pt x="75" y="93"/>
                  </a:lnTo>
                  <a:lnTo>
                    <a:pt x="68" y="110"/>
                  </a:lnTo>
                  <a:lnTo>
                    <a:pt x="66" y="128"/>
                  </a:lnTo>
                  <a:lnTo>
                    <a:pt x="67" y="146"/>
                  </a:lnTo>
                  <a:lnTo>
                    <a:pt x="72" y="163"/>
                  </a:lnTo>
                  <a:lnTo>
                    <a:pt x="75" y="175"/>
                  </a:lnTo>
                  <a:lnTo>
                    <a:pt x="74" y="183"/>
                  </a:lnTo>
                  <a:lnTo>
                    <a:pt x="68" y="199"/>
                  </a:lnTo>
                  <a:lnTo>
                    <a:pt x="65" y="213"/>
                  </a:lnTo>
                  <a:lnTo>
                    <a:pt x="63" y="231"/>
                  </a:lnTo>
                  <a:lnTo>
                    <a:pt x="64" y="255"/>
                  </a:lnTo>
                  <a:lnTo>
                    <a:pt x="63" y="274"/>
                  </a:lnTo>
                  <a:lnTo>
                    <a:pt x="63" y="292"/>
                  </a:lnTo>
                  <a:lnTo>
                    <a:pt x="67" y="313"/>
                  </a:lnTo>
                  <a:lnTo>
                    <a:pt x="70" y="329"/>
                  </a:lnTo>
                  <a:lnTo>
                    <a:pt x="72" y="350"/>
                  </a:lnTo>
                  <a:lnTo>
                    <a:pt x="71" y="380"/>
                  </a:lnTo>
                  <a:lnTo>
                    <a:pt x="66" y="400"/>
                  </a:lnTo>
                  <a:lnTo>
                    <a:pt x="61" y="416"/>
                  </a:lnTo>
                  <a:lnTo>
                    <a:pt x="50" y="428"/>
                  </a:lnTo>
                  <a:lnTo>
                    <a:pt x="36" y="439"/>
                  </a:lnTo>
                  <a:lnTo>
                    <a:pt x="0" y="458"/>
                  </a:lnTo>
                  <a:lnTo>
                    <a:pt x="19" y="453"/>
                  </a:lnTo>
                  <a:lnTo>
                    <a:pt x="38" y="451"/>
                  </a:lnTo>
                  <a:lnTo>
                    <a:pt x="59" y="453"/>
                  </a:lnTo>
                  <a:lnTo>
                    <a:pt x="78" y="458"/>
                  </a:lnTo>
                  <a:lnTo>
                    <a:pt x="96" y="462"/>
                  </a:lnTo>
                  <a:lnTo>
                    <a:pt x="110" y="464"/>
                  </a:lnTo>
                  <a:lnTo>
                    <a:pt x="121" y="462"/>
                  </a:lnTo>
                  <a:lnTo>
                    <a:pt x="130" y="456"/>
                  </a:lnTo>
                  <a:lnTo>
                    <a:pt x="138" y="446"/>
                  </a:lnTo>
                  <a:lnTo>
                    <a:pt x="146" y="426"/>
                  </a:lnTo>
                  <a:lnTo>
                    <a:pt x="142" y="446"/>
                  </a:lnTo>
                  <a:lnTo>
                    <a:pt x="141" y="459"/>
                  </a:lnTo>
                  <a:lnTo>
                    <a:pt x="138" y="475"/>
                  </a:lnTo>
                  <a:lnTo>
                    <a:pt x="138" y="479"/>
                  </a:lnTo>
                  <a:lnTo>
                    <a:pt x="145" y="471"/>
                  </a:lnTo>
                  <a:lnTo>
                    <a:pt x="154" y="459"/>
                  </a:lnTo>
                  <a:lnTo>
                    <a:pt x="164" y="448"/>
                  </a:lnTo>
                  <a:lnTo>
                    <a:pt x="178" y="438"/>
                  </a:lnTo>
                  <a:lnTo>
                    <a:pt x="192" y="434"/>
                  </a:lnTo>
                  <a:lnTo>
                    <a:pt x="212" y="432"/>
                  </a:lnTo>
                  <a:lnTo>
                    <a:pt x="231" y="432"/>
                  </a:lnTo>
                  <a:lnTo>
                    <a:pt x="251" y="435"/>
                  </a:lnTo>
                  <a:lnTo>
                    <a:pt x="267" y="438"/>
                  </a:lnTo>
                  <a:lnTo>
                    <a:pt x="288" y="441"/>
                  </a:lnTo>
                  <a:lnTo>
                    <a:pt x="304" y="446"/>
                  </a:lnTo>
                  <a:lnTo>
                    <a:pt x="288" y="438"/>
                  </a:lnTo>
                  <a:lnTo>
                    <a:pt x="274" y="427"/>
                  </a:lnTo>
                  <a:lnTo>
                    <a:pt x="266" y="419"/>
                  </a:lnTo>
                  <a:lnTo>
                    <a:pt x="262" y="412"/>
                  </a:lnTo>
                  <a:lnTo>
                    <a:pt x="248" y="390"/>
                  </a:lnTo>
                  <a:lnTo>
                    <a:pt x="241" y="368"/>
                  </a:lnTo>
                  <a:lnTo>
                    <a:pt x="234" y="346"/>
                  </a:lnTo>
                  <a:lnTo>
                    <a:pt x="226" y="324"/>
                  </a:lnTo>
                  <a:lnTo>
                    <a:pt x="215" y="304"/>
                  </a:lnTo>
                  <a:lnTo>
                    <a:pt x="200" y="279"/>
                  </a:lnTo>
                  <a:lnTo>
                    <a:pt x="179" y="250"/>
                  </a:lnTo>
                  <a:lnTo>
                    <a:pt x="161" y="217"/>
                  </a:lnTo>
                  <a:lnTo>
                    <a:pt x="158" y="198"/>
                  </a:lnTo>
                  <a:lnTo>
                    <a:pt x="158" y="179"/>
                  </a:lnTo>
                  <a:lnTo>
                    <a:pt x="161" y="159"/>
                  </a:lnTo>
                  <a:lnTo>
                    <a:pt x="165" y="144"/>
                  </a:lnTo>
                  <a:lnTo>
                    <a:pt x="174" y="125"/>
                  </a:lnTo>
                  <a:lnTo>
                    <a:pt x="184" y="111"/>
                  </a:lnTo>
                  <a:lnTo>
                    <a:pt x="191" y="99"/>
                  </a:lnTo>
                  <a:lnTo>
                    <a:pt x="196" y="88"/>
                  </a:lnTo>
                  <a:lnTo>
                    <a:pt x="201" y="62"/>
                  </a:lnTo>
                  <a:lnTo>
                    <a:pt x="208" y="44"/>
                  </a:lnTo>
                  <a:lnTo>
                    <a:pt x="121" y="0"/>
                  </a:lnTo>
                  <a:lnTo>
                    <a:pt x="88" y="29"/>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4" name="Freeform 28"/>
            <p:cNvSpPr>
              <a:spLocks/>
            </p:cNvSpPr>
            <p:nvPr/>
          </p:nvSpPr>
          <p:spPr bwMode="auto">
            <a:xfrm>
              <a:off x="2783" y="2532"/>
              <a:ext cx="228" cy="101"/>
            </a:xfrm>
            <a:custGeom>
              <a:avLst/>
              <a:gdLst>
                <a:gd name="T0" fmla="*/ 594 w 683"/>
                <a:gd name="T1" fmla="*/ 261 h 303"/>
                <a:gd name="T2" fmla="*/ 504 w 683"/>
                <a:gd name="T3" fmla="*/ 235 h 303"/>
                <a:gd name="T4" fmla="*/ 437 w 683"/>
                <a:gd name="T5" fmla="*/ 194 h 303"/>
                <a:gd name="T6" fmla="*/ 375 w 683"/>
                <a:gd name="T7" fmla="*/ 145 h 303"/>
                <a:gd name="T8" fmla="*/ 296 w 683"/>
                <a:gd name="T9" fmla="*/ 135 h 303"/>
                <a:gd name="T10" fmla="*/ 199 w 683"/>
                <a:gd name="T11" fmla="*/ 149 h 303"/>
                <a:gd name="T12" fmla="*/ 124 w 683"/>
                <a:gd name="T13" fmla="*/ 129 h 303"/>
                <a:gd name="T14" fmla="*/ 64 w 683"/>
                <a:gd name="T15" fmla="*/ 92 h 303"/>
                <a:gd name="T16" fmla="*/ 9 w 683"/>
                <a:gd name="T17" fmla="*/ 70 h 303"/>
                <a:gd name="T18" fmla="*/ 11 w 683"/>
                <a:gd name="T19" fmla="*/ 59 h 303"/>
                <a:gd name="T20" fmla="*/ 70 w 683"/>
                <a:gd name="T21" fmla="*/ 84 h 303"/>
                <a:gd name="T22" fmla="*/ 91 w 683"/>
                <a:gd name="T23" fmla="*/ 66 h 303"/>
                <a:gd name="T24" fmla="*/ 98 w 683"/>
                <a:gd name="T25" fmla="*/ 18 h 303"/>
                <a:gd name="T26" fmla="*/ 104 w 683"/>
                <a:gd name="T27" fmla="*/ 82 h 303"/>
                <a:gd name="T28" fmla="*/ 142 w 683"/>
                <a:gd name="T29" fmla="*/ 108 h 303"/>
                <a:gd name="T30" fmla="*/ 175 w 683"/>
                <a:gd name="T31" fmla="*/ 106 h 303"/>
                <a:gd name="T32" fmla="*/ 137 w 683"/>
                <a:gd name="T33" fmla="*/ 58 h 303"/>
                <a:gd name="T34" fmla="*/ 141 w 683"/>
                <a:gd name="T35" fmla="*/ 22 h 303"/>
                <a:gd name="T36" fmla="*/ 151 w 683"/>
                <a:gd name="T37" fmla="*/ 70 h 303"/>
                <a:gd name="T38" fmla="*/ 205 w 683"/>
                <a:gd name="T39" fmla="*/ 110 h 303"/>
                <a:gd name="T40" fmla="*/ 275 w 683"/>
                <a:gd name="T41" fmla="*/ 94 h 303"/>
                <a:gd name="T42" fmla="*/ 350 w 683"/>
                <a:gd name="T43" fmla="*/ 94 h 303"/>
                <a:gd name="T44" fmla="*/ 287 w 683"/>
                <a:gd name="T45" fmla="*/ 56 h 303"/>
                <a:gd name="T46" fmla="*/ 266 w 683"/>
                <a:gd name="T47" fmla="*/ 33 h 303"/>
                <a:gd name="T48" fmla="*/ 250 w 683"/>
                <a:gd name="T49" fmla="*/ 1 h 303"/>
                <a:gd name="T50" fmla="*/ 267 w 683"/>
                <a:gd name="T51" fmla="*/ 18 h 303"/>
                <a:gd name="T52" fmla="*/ 293 w 683"/>
                <a:gd name="T53" fmla="*/ 49 h 303"/>
                <a:gd name="T54" fmla="*/ 354 w 683"/>
                <a:gd name="T55" fmla="*/ 82 h 303"/>
                <a:gd name="T56" fmla="*/ 366 w 683"/>
                <a:gd name="T57" fmla="*/ 54 h 303"/>
                <a:gd name="T58" fmla="*/ 369 w 683"/>
                <a:gd name="T59" fmla="*/ 18 h 303"/>
                <a:gd name="T60" fmla="*/ 380 w 683"/>
                <a:gd name="T61" fmla="*/ 40 h 303"/>
                <a:gd name="T62" fmla="*/ 389 w 683"/>
                <a:gd name="T63" fmla="*/ 102 h 303"/>
                <a:gd name="T64" fmla="*/ 455 w 683"/>
                <a:gd name="T65" fmla="*/ 135 h 303"/>
                <a:gd name="T66" fmla="*/ 501 w 683"/>
                <a:gd name="T67" fmla="*/ 162 h 303"/>
                <a:gd name="T68" fmla="*/ 584 w 683"/>
                <a:gd name="T69" fmla="*/ 194 h 303"/>
                <a:gd name="T70" fmla="*/ 621 w 683"/>
                <a:gd name="T71" fmla="*/ 212 h 303"/>
                <a:gd name="T72" fmla="*/ 583 w 683"/>
                <a:gd name="T73" fmla="*/ 168 h 303"/>
                <a:gd name="T74" fmla="*/ 559 w 683"/>
                <a:gd name="T75" fmla="*/ 118 h 303"/>
                <a:gd name="T76" fmla="*/ 568 w 683"/>
                <a:gd name="T77" fmla="*/ 74 h 303"/>
                <a:gd name="T78" fmla="*/ 531 w 683"/>
                <a:gd name="T79" fmla="*/ 34 h 303"/>
                <a:gd name="T80" fmla="*/ 561 w 683"/>
                <a:gd name="T81" fmla="*/ 49 h 303"/>
                <a:gd name="T82" fmla="*/ 578 w 683"/>
                <a:gd name="T83" fmla="*/ 94 h 303"/>
                <a:gd name="T84" fmla="*/ 602 w 683"/>
                <a:gd name="T85" fmla="*/ 42 h 303"/>
                <a:gd name="T86" fmla="*/ 614 w 683"/>
                <a:gd name="T87" fmla="*/ 48 h 303"/>
                <a:gd name="T88" fmla="*/ 587 w 683"/>
                <a:gd name="T89" fmla="*/ 111 h 303"/>
                <a:gd name="T90" fmla="*/ 595 w 683"/>
                <a:gd name="T91" fmla="*/ 159 h 303"/>
                <a:gd name="T92" fmla="*/ 646 w 683"/>
                <a:gd name="T93" fmla="*/ 211 h 303"/>
                <a:gd name="T94" fmla="*/ 679 w 683"/>
                <a:gd name="T95" fmla="*/ 261 h 3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3"/>
                <a:gd name="T145" fmla="*/ 0 h 303"/>
                <a:gd name="T146" fmla="*/ 683 w 683"/>
                <a:gd name="T147" fmla="*/ 303 h 3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3" h="303">
                  <a:moveTo>
                    <a:pt x="650" y="303"/>
                  </a:moveTo>
                  <a:lnTo>
                    <a:pt x="640" y="292"/>
                  </a:lnTo>
                  <a:lnTo>
                    <a:pt x="618" y="275"/>
                  </a:lnTo>
                  <a:lnTo>
                    <a:pt x="594" y="261"/>
                  </a:lnTo>
                  <a:lnTo>
                    <a:pt x="567" y="249"/>
                  </a:lnTo>
                  <a:lnTo>
                    <a:pt x="544" y="243"/>
                  </a:lnTo>
                  <a:lnTo>
                    <a:pt x="524" y="239"/>
                  </a:lnTo>
                  <a:lnTo>
                    <a:pt x="504" y="235"/>
                  </a:lnTo>
                  <a:lnTo>
                    <a:pt x="485" y="227"/>
                  </a:lnTo>
                  <a:lnTo>
                    <a:pt x="466" y="217"/>
                  </a:lnTo>
                  <a:lnTo>
                    <a:pt x="454" y="208"/>
                  </a:lnTo>
                  <a:lnTo>
                    <a:pt x="437" y="194"/>
                  </a:lnTo>
                  <a:lnTo>
                    <a:pt x="421" y="178"/>
                  </a:lnTo>
                  <a:lnTo>
                    <a:pt x="403" y="161"/>
                  </a:lnTo>
                  <a:lnTo>
                    <a:pt x="390" y="151"/>
                  </a:lnTo>
                  <a:lnTo>
                    <a:pt x="375" y="145"/>
                  </a:lnTo>
                  <a:lnTo>
                    <a:pt x="357" y="139"/>
                  </a:lnTo>
                  <a:lnTo>
                    <a:pt x="338" y="136"/>
                  </a:lnTo>
                  <a:lnTo>
                    <a:pt x="317" y="135"/>
                  </a:lnTo>
                  <a:lnTo>
                    <a:pt x="296" y="135"/>
                  </a:lnTo>
                  <a:lnTo>
                    <a:pt x="271" y="137"/>
                  </a:lnTo>
                  <a:lnTo>
                    <a:pt x="247" y="140"/>
                  </a:lnTo>
                  <a:lnTo>
                    <a:pt x="224" y="146"/>
                  </a:lnTo>
                  <a:lnTo>
                    <a:pt x="199" y="149"/>
                  </a:lnTo>
                  <a:lnTo>
                    <a:pt x="179" y="148"/>
                  </a:lnTo>
                  <a:lnTo>
                    <a:pt x="158" y="145"/>
                  </a:lnTo>
                  <a:lnTo>
                    <a:pt x="140" y="139"/>
                  </a:lnTo>
                  <a:lnTo>
                    <a:pt x="124" y="129"/>
                  </a:lnTo>
                  <a:lnTo>
                    <a:pt x="108" y="116"/>
                  </a:lnTo>
                  <a:lnTo>
                    <a:pt x="94" y="105"/>
                  </a:lnTo>
                  <a:lnTo>
                    <a:pt x="80" y="97"/>
                  </a:lnTo>
                  <a:lnTo>
                    <a:pt x="64" y="92"/>
                  </a:lnTo>
                  <a:lnTo>
                    <a:pt x="46" y="87"/>
                  </a:lnTo>
                  <a:lnTo>
                    <a:pt x="26" y="80"/>
                  </a:lnTo>
                  <a:lnTo>
                    <a:pt x="15" y="76"/>
                  </a:lnTo>
                  <a:lnTo>
                    <a:pt x="9" y="70"/>
                  </a:lnTo>
                  <a:lnTo>
                    <a:pt x="4" y="66"/>
                  </a:lnTo>
                  <a:lnTo>
                    <a:pt x="0" y="51"/>
                  </a:lnTo>
                  <a:lnTo>
                    <a:pt x="7" y="49"/>
                  </a:lnTo>
                  <a:lnTo>
                    <a:pt x="11" y="59"/>
                  </a:lnTo>
                  <a:lnTo>
                    <a:pt x="15" y="67"/>
                  </a:lnTo>
                  <a:lnTo>
                    <a:pt x="24" y="70"/>
                  </a:lnTo>
                  <a:lnTo>
                    <a:pt x="46" y="77"/>
                  </a:lnTo>
                  <a:lnTo>
                    <a:pt x="70" y="84"/>
                  </a:lnTo>
                  <a:lnTo>
                    <a:pt x="86" y="88"/>
                  </a:lnTo>
                  <a:lnTo>
                    <a:pt x="92" y="90"/>
                  </a:lnTo>
                  <a:lnTo>
                    <a:pt x="91" y="79"/>
                  </a:lnTo>
                  <a:lnTo>
                    <a:pt x="91" y="66"/>
                  </a:lnTo>
                  <a:lnTo>
                    <a:pt x="91" y="49"/>
                  </a:lnTo>
                  <a:lnTo>
                    <a:pt x="92" y="32"/>
                  </a:lnTo>
                  <a:lnTo>
                    <a:pt x="92" y="18"/>
                  </a:lnTo>
                  <a:lnTo>
                    <a:pt x="98" y="18"/>
                  </a:lnTo>
                  <a:lnTo>
                    <a:pt x="97" y="31"/>
                  </a:lnTo>
                  <a:lnTo>
                    <a:pt x="97" y="49"/>
                  </a:lnTo>
                  <a:lnTo>
                    <a:pt x="100" y="67"/>
                  </a:lnTo>
                  <a:lnTo>
                    <a:pt x="104" y="82"/>
                  </a:lnTo>
                  <a:lnTo>
                    <a:pt x="111" y="91"/>
                  </a:lnTo>
                  <a:lnTo>
                    <a:pt x="118" y="96"/>
                  </a:lnTo>
                  <a:lnTo>
                    <a:pt x="129" y="103"/>
                  </a:lnTo>
                  <a:lnTo>
                    <a:pt x="142" y="108"/>
                  </a:lnTo>
                  <a:lnTo>
                    <a:pt x="158" y="112"/>
                  </a:lnTo>
                  <a:lnTo>
                    <a:pt x="175" y="115"/>
                  </a:lnTo>
                  <a:lnTo>
                    <a:pt x="187" y="115"/>
                  </a:lnTo>
                  <a:lnTo>
                    <a:pt x="175" y="106"/>
                  </a:lnTo>
                  <a:lnTo>
                    <a:pt x="161" y="95"/>
                  </a:lnTo>
                  <a:lnTo>
                    <a:pt x="150" y="84"/>
                  </a:lnTo>
                  <a:lnTo>
                    <a:pt x="141" y="70"/>
                  </a:lnTo>
                  <a:lnTo>
                    <a:pt x="137" y="58"/>
                  </a:lnTo>
                  <a:lnTo>
                    <a:pt x="134" y="43"/>
                  </a:lnTo>
                  <a:lnTo>
                    <a:pt x="132" y="32"/>
                  </a:lnTo>
                  <a:lnTo>
                    <a:pt x="134" y="21"/>
                  </a:lnTo>
                  <a:lnTo>
                    <a:pt x="141" y="22"/>
                  </a:lnTo>
                  <a:lnTo>
                    <a:pt x="141" y="28"/>
                  </a:lnTo>
                  <a:lnTo>
                    <a:pt x="141" y="44"/>
                  </a:lnTo>
                  <a:lnTo>
                    <a:pt x="145" y="58"/>
                  </a:lnTo>
                  <a:lnTo>
                    <a:pt x="151" y="70"/>
                  </a:lnTo>
                  <a:lnTo>
                    <a:pt x="162" y="82"/>
                  </a:lnTo>
                  <a:lnTo>
                    <a:pt x="174" y="93"/>
                  </a:lnTo>
                  <a:lnTo>
                    <a:pt x="190" y="102"/>
                  </a:lnTo>
                  <a:lnTo>
                    <a:pt x="205" y="110"/>
                  </a:lnTo>
                  <a:lnTo>
                    <a:pt x="219" y="112"/>
                  </a:lnTo>
                  <a:lnTo>
                    <a:pt x="236" y="106"/>
                  </a:lnTo>
                  <a:lnTo>
                    <a:pt x="254" y="100"/>
                  </a:lnTo>
                  <a:lnTo>
                    <a:pt x="275" y="94"/>
                  </a:lnTo>
                  <a:lnTo>
                    <a:pt x="298" y="90"/>
                  </a:lnTo>
                  <a:lnTo>
                    <a:pt x="312" y="90"/>
                  </a:lnTo>
                  <a:lnTo>
                    <a:pt x="329" y="91"/>
                  </a:lnTo>
                  <a:lnTo>
                    <a:pt x="350" y="94"/>
                  </a:lnTo>
                  <a:lnTo>
                    <a:pt x="329" y="78"/>
                  </a:lnTo>
                  <a:lnTo>
                    <a:pt x="317" y="69"/>
                  </a:lnTo>
                  <a:lnTo>
                    <a:pt x="301" y="61"/>
                  </a:lnTo>
                  <a:lnTo>
                    <a:pt x="287" y="56"/>
                  </a:lnTo>
                  <a:lnTo>
                    <a:pt x="279" y="50"/>
                  </a:lnTo>
                  <a:lnTo>
                    <a:pt x="274" y="47"/>
                  </a:lnTo>
                  <a:lnTo>
                    <a:pt x="272" y="43"/>
                  </a:lnTo>
                  <a:lnTo>
                    <a:pt x="266" y="33"/>
                  </a:lnTo>
                  <a:lnTo>
                    <a:pt x="262" y="22"/>
                  </a:lnTo>
                  <a:lnTo>
                    <a:pt x="258" y="13"/>
                  </a:lnTo>
                  <a:lnTo>
                    <a:pt x="250" y="1"/>
                  </a:lnTo>
                  <a:lnTo>
                    <a:pt x="255" y="0"/>
                  </a:lnTo>
                  <a:lnTo>
                    <a:pt x="263" y="10"/>
                  </a:lnTo>
                  <a:lnTo>
                    <a:pt x="267" y="18"/>
                  </a:lnTo>
                  <a:lnTo>
                    <a:pt x="272" y="27"/>
                  </a:lnTo>
                  <a:lnTo>
                    <a:pt x="275" y="35"/>
                  </a:lnTo>
                  <a:lnTo>
                    <a:pt x="283" y="43"/>
                  </a:lnTo>
                  <a:lnTo>
                    <a:pt x="293" y="49"/>
                  </a:lnTo>
                  <a:lnTo>
                    <a:pt x="308" y="57"/>
                  </a:lnTo>
                  <a:lnTo>
                    <a:pt x="326" y="63"/>
                  </a:lnTo>
                  <a:lnTo>
                    <a:pt x="342" y="74"/>
                  </a:lnTo>
                  <a:lnTo>
                    <a:pt x="354" y="82"/>
                  </a:lnTo>
                  <a:lnTo>
                    <a:pt x="371" y="94"/>
                  </a:lnTo>
                  <a:lnTo>
                    <a:pt x="366" y="78"/>
                  </a:lnTo>
                  <a:lnTo>
                    <a:pt x="364" y="65"/>
                  </a:lnTo>
                  <a:lnTo>
                    <a:pt x="366" y="54"/>
                  </a:lnTo>
                  <a:lnTo>
                    <a:pt x="369" y="40"/>
                  </a:lnTo>
                  <a:lnTo>
                    <a:pt x="371" y="28"/>
                  </a:lnTo>
                  <a:lnTo>
                    <a:pt x="369" y="18"/>
                  </a:lnTo>
                  <a:lnTo>
                    <a:pt x="382" y="23"/>
                  </a:lnTo>
                  <a:lnTo>
                    <a:pt x="382" y="27"/>
                  </a:lnTo>
                  <a:lnTo>
                    <a:pt x="380" y="40"/>
                  </a:lnTo>
                  <a:lnTo>
                    <a:pt x="377" y="57"/>
                  </a:lnTo>
                  <a:lnTo>
                    <a:pt x="377" y="70"/>
                  </a:lnTo>
                  <a:lnTo>
                    <a:pt x="382" y="85"/>
                  </a:lnTo>
                  <a:lnTo>
                    <a:pt x="389" y="102"/>
                  </a:lnTo>
                  <a:lnTo>
                    <a:pt x="397" y="112"/>
                  </a:lnTo>
                  <a:lnTo>
                    <a:pt x="409" y="119"/>
                  </a:lnTo>
                  <a:lnTo>
                    <a:pt x="424" y="126"/>
                  </a:lnTo>
                  <a:lnTo>
                    <a:pt x="455" y="135"/>
                  </a:lnTo>
                  <a:lnTo>
                    <a:pt x="478" y="145"/>
                  </a:lnTo>
                  <a:lnTo>
                    <a:pt x="486" y="150"/>
                  </a:lnTo>
                  <a:lnTo>
                    <a:pt x="493" y="158"/>
                  </a:lnTo>
                  <a:lnTo>
                    <a:pt x="501" y="162"/>
                  </a:lnTo>
                  <a:lnTo>
                    <a:pt x="509" y="166"/>
                  </a:lnTo>
                  <a:lnTo>
                    <a:pt x="540" y="175"/>
                  </a:lnTo>
                  <a:lnTo>
                    <a:pt x="565" y="185"/>
                  </a:lnTo>
                  <a:lnTo>
                    <a:pt x="584" y="194"/>
                  </a:lnTo>
                  <a:lnTo>
                    <a:pt x="609" y="206"/>
                  </a:lnTo>
                  <a:lnTo>
                    <a:pt x="621" y="216"/>
                  </a:lnTo>
                  <a:lnTo>
                    <a:pt x="621" y="212"/>
                  </a:lnTo>
                  <a:lnTo>
                    <a:pt x="616" y="203"/>
                  </a:lnTo>
                  <a:lnTo>
                    <a:pt x="609" y="191"/>
                  </a:lnTo>
                  <a:lnTo>
                    <a:pt x="595" y="178"/>
                  </a:lnTo>
                  <a:lnTo>
                    <a:pt x="583" y="168"/>
                  </a:lnTo>
                  <a:lnTo>
                    <a:pt x="574" y="159"/>
                  </a:lnTo>
                  <a:lnTo>
                    <a:pt x="566" y="148"/>
                  </a:lnTo>
                  <a:lnTo>
                    <a:pt x="560" y="135"/>
                  </a:lnTo>
                  <a:lnTo>
                    <a:pt x="559" y="118"/>
                  </a:lnTo>
                  <a:lnTo>
                    <a:pt x="561" y="102"/>
                  </a:lnTo>
                  <a:lnTo>
                    <a:pt x="566" y="90"/>
                  </a:lnTo>
                  <a:lnTo>
                    <a:pt x="567" y="82"/>
                  </a:lnTo>
                  <a:lnTo>
                    <a:pt x="568" y="74"/>
                  </a:lnTo>
                  <a:lnTo>
                    <a:pt x="565" y="67"/>
                  </a:lnTo>
                  <a:lnTo>
                    <a:pt x="560" y="60"/>
                  </a:lnTo>
                  <a:lnTo>
                    <a:pt x="546" y="49"/>
                  </a:lnTo>
                  <a:lnTo>
                    <a:pt x="531" y="34"/>
                  </a:lnTo>
                  <a:lnTo>
                    <a:pt x="541" y="32"/>
                  </a:lnTo>
                  <a:lnTo>
                    <a:pt x="550" y="42"/>
                  </a:lnTo>
                  <a:lnTo>
                    <a:pt x="561" y="49"/>
                  </a:lnTo>
                  <a:lnTo>
                    <a:pt x="568" y="57"/>
                  </a:lnTo>
                  <a:lnTo>
                    <a:pt x="576" y="67"/>
                  </a:lnTo>
                  <a:lnTo>
                    <a:pt x="578" y="77"/>
                  </a:lnTo>
                  <a:lnTo>
                    <a:pt x="578" y="94"/>
                  </a:lnTo>
                  <a:lnTo>
                    <a:pt x="584" y="82"/>
                  </a:lnTo>
                  <a:lnTo>
                    <a:pt x="592" y="68"/>
                  </a:lnTo>
                  <a:lnTo>
                    <a:pt x="598" y="52"/>
                  </a:lnTo>
                  <a:lnTo>
                    <a:pt x="602" y="42"/>
                  </a:lnTo>
                  <a:lnTo>
                    <a:pt x="608" y="32"/>
                  </a:lnTo>
                  <a:lnTo>
                    <a:pt x="614" y="34"/>
                  </a:lnTo>
                  <a:lnTo>
                    <a:pt x="620" y="39"/>
                  </a:lnTo>
                  <a:lnTo>
                    <a:pt x="614" y="48"/>
                  </a:lnTo>
                  <a:lnTo>
                    <a:pt x="608" y="63"/>
                  </a:lnTo>
                  <a:lnTo>
                    <a:pt x="601" y="80"/>
                  </a:lnTo>
                  <a:lnTo>
                    <a:pt x="593" y="97"/>
                  </a:lnTo>
                  <a:lnTo>
                    <a:pt x="587" y="111"/>
                  </a:lnTo>
                  <a:lnTo>
                    <a:pt x="583" y="123"/>
                  </a:lnTo>
                  <a:lnTo>
                    <a:pt x="583" y="136"/>
                  </a:lnTo>
                  <a:lnTo>
                    <a:pt x="588" y="149"/>
                  </a:lnTo>
                  <a:lnTo>
                    <a:pt x="595" y="159"/>
                  </a:lnTo>
                  <a:lnTo>
                    <a:pt x="608" y="170"/>
                  </a:lnTo>
                  <a:lnTo>
                    <a:pt x="620" y="183"/>
                  </a:lnTo>
                  <a:lnTo>
                    <a:pt x="634" y="198"/>
                  </a:lnTo>
                  <a:lnTo>
                    <a:pt x="646" y="211"/>
                  </a:lnTo>
                  <a:lnTo>
                    <a:pt x="659" y="226"/>
                  </a:lnTo>
                  <a:lnTo>
                    <a:pt x="667" y="238"/>
                  </a:lnTo>
                  <a:lnTo>
                    <a:pt x="673" y="249"/>
                  </a:lnTo>
                  <a:lnTo>
                    <a:pt x="679" y="261"/>
                  </a:lnTo>
                  <a:lnTo>
                    <a:pt x="683" y="274"/>
                  </a:lnTo>
                  <a:lnTo>
                    <a:pt x="650" y="303"/>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5" name="Freeform 29"/>
            <p:cNvSpPr>
              <a:spLocks/>
            </p:cNvSpPr>
            <p:nvPr/>
          </p:nvSpPr>
          <p:spPr bwMode="auto">
            <a:xfrm>
              <a:off x="3019" y="2683"/>
              <a:ext cx="5" cy="12"/>
            </a:xfrm>
            <a:custGeom>
              <a:avLst/>
              <a:gdLst>
                <a:gd name="T0" fmla="*/ 15 w 15"/>
                <a:gd name="T1" fmla="*/ 38 h 38"/>
                <a:gd name="T2" fmla="*/ 9 w 15"/>
                <a:gd name="T3" fmla="*/ 25 h 38"/>
                <a:gd name="T4" fmla="*/ 3 w 15"/>
                <a:gd name="T5" fmla="*/ 16 h 38"/>
                <a:gd name="T6" fmla="*/ 0 w 15"/>
                <a:gd name="T7" fmla="*/ 9 h 38"/>
                <a:gd name="T8" fmla="*/ 0 w 15"/>
                <a:gd name="T9" fmla="*/ 0 h 38"/>
                <a:gd name="T10" fmla="*/ 0 60000 65536"/>
                <a:gd name="T11" fmla="*/ 0 60000 65536"/>
                <a:gd name="T12" fmla="*/ 0 60000 65536"/>
                <a:gd name="T13" fmla="*/ 0 60000 65536"/>
                <a:gd name="T14" fmla="*/ 0 60000 65536"/>
                <a:gd name="T15" fmla="*/ 0 w 15"/>
                <a:gd name="T16" fmla="*/ 0 h 38"/>
                <a:gd name="T17" fmla="*/ 15 w 15"/>
                <a:gd name="T18" fmla="*/ 38 h 38"/>
              </a:gdLst>
              <a:ahLst/>
              <a:cxnLst>
                <a:cxn ang="T10">
                  <a:pos x="T0" y="T1"/>
                </a:cxn>
                <a:cxn ang="T11">
                  <a:pos x="T2" y="T3"/>
                </a:cxn>
                <a:cxn ang="T12">
                  <a:pos x="T4" y="T5"/>
                </a:cxn>
                <a:cxn ang="T13">
                  <a:pos x="T6" y="T7"/>
                </a:cxn>
                <a:cxn ang="T14">
                  <a:pos x="T8" y="T9"/>
                </a:cxn>
              </a:cxnLst>
              <a:rect l="T15" t="T16" r="T17" b="T18"/>
              <a:pathLst>
                <a:path w="15" h="38">
                  <a:moveTo>
                    <a:pt x="15" y="38"/>
                  </a:moveTo>
                  <a:lnTo>
                    <a:pt x="9" y="25"/>
                  </a:lnTo>
                  <a:lnTo>
                    <a:pt x="3" y="16"/>
                  </a:lnTo>
                  <a:lnTo>
                    <a:pt x="0" y="9"/>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6" name="Freeform 30"/>
            <p:cNvSpPr>
              <a:spLocks/>
            </p:cNvSpPr>
            <p:nvPr/>
          </p:nvSpPr>
          <p:spPr bwMode="auto">
            <a:xfrm>
              <a:off x="2830" y="2533"/>
              <a:ext cx="69" cy="36"/>
            </a:xfrm>
            <a:custGeom>
              <a:avLst/>
              <a:gdLst>
                <a:gd name="T0" fmla="*/ 0 w 208"/>
                <a:gd name="T1" fmla="*/ 20 h 110"/>
                <a:gd name="T2" fmla="*/ 0 w 208"/>
                <a:gd name="T3" fmla="*/ 27 h 110"/>
                <a:gd name="T4" fmla="*/ 0 w 208"/>
                <a:gd name="T5" fmla="*/ 42 h 110"/>
                <a:gd name="T6" fmla="*/ 4 w 208"/>
                <a:gd name="T7" fmla="*/ 56 h 110"/>
                <a:gd name="T8" fmla="*/ 10 w 208"/>
                <a:gd name="T9" fmla="*/ 68 h 110"/>
                <a:gd name="T10" fmla="*/ 21 w 208"/>
                <a:gd name="T11" fmla="*/ 80 h 110"/>
                <a:gd name="T12" fmla="*/ 33 w 208"/>
                <a:gd name="T13" fmla="*/ 91 h 110"/>
                <a:gd name="T14" fmla="*/ 49 w 208"/>
                <a:gd name="T15" fmla="*/ 100 h 110"/>
                <a:gd name="T16" fmla="*/ 64 w 208"/>
                <a:gd name="T17" fmla="*/ 108 h 110"/>
                <a:gd name="T18" fmla="*/ 78 w 208"/>
                <a:gd name="T19" fmla="*/ 110 h 110"/>
                <a:gd name="T20" fmla="*/ 95 w 208"/>
                <a:gd name="T21" fmla="*/ 104 h 110"/>
                <a:gd name="T22" fmla="*/ 112 w 208"/>
                <a:gd name="T23" fmla="*/ 98 h 110"/>
                <a:gd name="T24" fmla="*/ 133 w 208"/>
                <a:gd name="T25" fmla="*/ 92 h 110"/>
                <a:gd name="T26" fmla="*/ 157 w 208"/>
                <a:gd name="T27" fmla="*/ 88 h 110"/>
                <a:gd name="T28" fmla="*/ 170 w 208"/>
                <a:gd name="T29" fmla="*/ 88 h 110"/>
                <a:gd name="T30" fmla="*/ 187 w 208"/>
                <a:gd name="T31" fmla="*/ 89 h 110"/>
                <a:gd name="T32" fmla="*/ 208 w 208"/>
                <a:gd name="T33" fmla="*/ 92 h 110"/>
                <a:gd name="T34" fmla="*/ 187 w 208"/>
                <a:gd name="T35" fmla="*/ 76 h 110"/>
                <a:gd name="T36" fmla="*/ 175 w 208"/>
                <a:gd name="T37" fmla="*/ 67 h 110"/>
                <a:gd name="T38" fmla="*/ 159 w 208"/>
                <a:gd name="T39" fmla="*/ 59 h 110"/>
                <a:gd name="T40" fmla="*/ 145 w 208"/>
                <a:gd name="T41" fmla="*/ 54 h 110"/>
                <a:gd name="T42" fmla="*/ 137 w 208"/>
                <a:gd name="T43" fmla="*/ 48 h 110"/>
                <a:gd name="T44" fmla="*/ 132 w 208"/>
                <a:gd name="T45" fmla="*/ 45 h 110"/>
                <a:gd name="T46" fmla="*/ 130 w 208"/>
                <a:gd name="T47" fmla="*/ 41 h 110"/>
                <a:gd name="T48" fmla="*/ 124 w 208"/>
                <a:gd name="T49" fmla="*/ 32 h 110"/>
                <a:gd name="T50" fmla="*/ 120 w 208"/>
                <a:gd name="T51" fmla="*/ 20 h 110"/>
                <a:gd name="T52" fmla="*/ 115 w 208"/>
                <a:gd name="T53" fmla="*/ 12 h 110"/>
                <a:gd name="T54" fmla="*/ 108 w 208"/>
                <a:gd name="T55" fmla="*/ 0 h 1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8"/>
                <a:gd name="T85" fmla="*/ 0 h 110"/>
                <a:gd name="T86" fmla="*/ 208 w 208"/>
                <a:gd name="T87" fmla="*/ 110 h 1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8" h="110">
                  <a:moveTo>
                    <a:pt x="0" y="20"/>
                  </a:moveTo>
                  <a:lnTo>
                    <a:pt x="0" y="27"/>
                  </a:lnTo>
                  <a:lnTo>
                    <a:pt x="0" y="42"/>
                  </a:lnTo>
                  <a:lnTo>
                    <a:pt x="4" y="56"/>
                  </a:lnTo>
                  <a:lnTo>
                    <a:pt x="10" y="68"/>
                  </a:lnTo>
                  <a:lnTo>
                    <a:pt x="21" y="80"/>
                  </a:lnTo>
                  <a:lnTo>
                    <a:pt x="33" y="91"/>
                  </a:lnTo>
                  <a:lnTo>
                    <a:pt x="49" y="100"/>
                  </a:lnTo>
                  <a:lnTo>
                    <a:pt x="64" y="108"/>
                  </a:lnTo>
                  <a:lnTo>
                    <a:pt x="78" y="110"/>
                  </a:lnTo>
                  <a:lnTo>
                    <a:pt x="95" y="104"/>
                  </a:lnTo>
                  <a:lnTo>
                    <a:pt x="112" y="98"/>
                  </a:lnTo>
                  <a:lnTo>
                    <a:pt x="133" y="92"/>
                  </a:lnTo>
                  <a:lnTo>
                    <a:pt x="157" y="88"/>
                  </a:lnTo>
                  <a:lnTo>
                    <a:pt x="170" y="88"/>
                  </a:lnTo>
                  <a:lnTo>
                    <a:pt x="187" y="89"/>
                  </a:lnTo>
                  <a:lnTo>
                    <a:pt x="208" y="92"/>
                  </a:lnTo>
                  <a:lnTo>
                    <a:pt x="187" y="76"/>
                  </a:lnTo>
                  <a:lnTo>
                    <a:pt x="175" y="67"/>
                  </a:lnTo>
                  <a:lnTo>
                    <a:pt x="159" y="59"/>
                  </a:lnTo>
                  <a:lnTo>
                    <a:pt x="145" y="54"/>
                  </a:lnTo>
                  <a:lnTo>
                    <a:pt x="137" y="48"/>
                  </a:lnTo>
                  <a:lnTo>
                    <a:pt x="132" y="45"/>
                  </a:lnTo>
                  <a:lnTo>
                    <a:pt x="130" y="41"/>
                  </a:lnTo>
                  <a:lnTo>
                    <a:pt x="124" y="32"/>
                  </a:lnTo>
                  <a:lnTo>
                    <a:pt x="120" y="20"/>
                  </a:lnTo>
                  <a:lnTo>
                    <a:pt x="115" y="12"/>
                  </a:lnTo>
                  <a:lnTo>
                    <a:pt x="10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7" name="Freeform 31"/>
            <p:cNvSpPr>
              <a:spLocks/>
            </p:cNvSpPr>
            <p:nvPr/>
          </p:nvSpPr>
          <p:spPr bwMode="auto">
            <a:xfrm>
              <a:off x="2815" y="2538"/>
              <a:ext cx="30" cy="32"/>
            </a:xfrm>
            <a:custGeom>
              <a:avLst/>
              <a:gdLst>
                <a:gd name="T0" fmla="*/ 37 w 90"/>
                <a:gd name="T1" fmla="*/ 4 h 97"/>
                <a:gd name="T2" fmla="*/ 35 w 90"/>
                <a:gd name="T3" fmla="*/ 14 h 97"/>
                <a:gd name="T4" fmla="*/ 37 w 90"/>
                <a:gd name="T5" fmla="*/ 25 h 97"/>
                <a:gd name="T6" fmla="*/ 40 w 90"/>
                <a:gd name="T7" fmla="*/ 41 h 97"/>
                <a:gd name="T8" fmla="*/ 44 w 90"/>
                <a:gd name="T9" fmla="*/ 52 h 97"/>
                <a:gd name="T10" fmla="*/ 53 w 90"/>
                <a:gd name="T11" fmla="*/ 66 h 97"/>
                <a:gd name="T12" fmla="*/ 63 w 90"/>
                <a:gd name="T13" fmla="*/ 77 h 97"/>
                <a:gd name="T14" fmla="*/ 78 w 90"/>
                <a:gd name="T15" fmla="*/ 88 h 97"/>
                <a:gd name="T16" fmla="*/ 90 w 90"/>
                <a:gd name="T17" fmla="*/ 97 h 97"/>
                <a:gd name="T18" fmla="*/ 78 w 90"/>
                <a:gd name="T19" fmla="*/ 97 h 97"/>
                <a:gd name="T20" fmla="*/ 61 w 90"/>
                <a:gd name="T21" fmla="*/ 94 h 97"/>
                <a:gd name="T22" fmla="*/ 45 w 90"/>
                <a:gd name="T23" fmla="*/ 90 h 97"/>
                <a:gd name="T24" fmla="*/ 32 w 90"/>
                <a:gd name="T25" fmla="*/ 85 h 97"/>
                <a:gd name="T26" fmla="*/ 21 w 90"/>
                <a:gd name="T27" fmla="*/ 78 h 97"/>
                <a:gd name="T28" fmla="*/ 14 w 90"/>
                <a:gd name="T29" fmla="*/ 73 h 97"/>
                <a:gd name="T30" fmla="*/ 7 w 90"/>
                <a:gd name="T31" fmla="*/ 64 h 97"/>
                <a:gd name="T32" fmla="*/ 3 w 90"/>
                <a:gd name="T33" fmla="*/ 49 h 97"/>
                <a:gd name="T34" fmla="*/ 0 w 90"/>
                <a:gd name="T35" fmla="*/ 32 h 97"/>
                <a:gd name="T36" fmla="*/ 0 w 90"/>
                <a:gd name="T37" fmla="*/ 13 h 97"/>
                <a:gd name="T38" fmla="*/ 1 w 90"/>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
                <a:gd name="T61" fmla="*/ 0 h 97"/>
                <a:gd name="T62" fmla="*/ 90 w 90"/>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 h="97">
                  <a:moveTo>
                    <a:pt x="37" y="4"/>
                  </a:moveTo>
                  <a:lnTo>
                    <a:pt x="35" y="14"/>
                  </a:lnTo>
                  <a:lnTo>
                    <a:pt x="37" y="25"/>
                  </a:lnTo>
                  <a:lnTo>
                    <a:pt x="40" y="41"/>
                  </a:lnTo>
                  <a:lnTo>
                    <a:pt x="44" y="52"/>
                  </a:lnTo>
                  <a:lnTo>
                    <a:pt x="53" y="66"/>
                  </a:lnTo>
                  <a:lnTo>
                    <a:pt x="63" y="77"/>
                  </a:lnTo>
                  <a:lnTo>
                    <a:pt x="78" y="88"/>
                  </a:lnTo>
                  <a:lnTo>
                    <a:pt x="90" y="97"/>
                  </a:lnTo>
                  <a:lnTo>
                    <a:pt x="78" y="97"/>
                  </a:lnTo>
                  <a:lnTo>
                    <a:pt x="61" y="94"/>
                  </a:lnTo>
                  <a:lnTo>
                    <a:pt x="45" y="90"/>
                  </a:lnTo>
                  <a:lnTo>
                    <a:pt x="32" y="85"/>
                  </a:lnTo>
                  <a:lnTo>
                    <a:pt x="21" y="78"/>
                  </a:lnTo>
                  <a:lnTo>
                    <a:pt x="14" y="73"/>
                  </a:lnTo>
                  <a:lnTo>
                    <a:pt x="7" y="64"/>
                  </a:lnTo>
                  <a:lnTo>
                    <a:pt x="3" y="49"/>
                  </a:lnTo>
                  <a:lnTo>
                    <a:pt x="0" y="32"/>
                  </a:lnTo>
                  <a:lnTo>
                    <a:pt x="0" y="13"/>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8" name="Freeform 32"/>
            <p:cNvSpPr>
              <a:spLocks/>
            </p:cNvSpPr>
            <p:nvPr/>
          </p:nvSpPr>
          <p:spPr bwMode="auto">
            <a:xfrm>
              <a:off x="2785" y="2538"/>
              <a:ext cx="28" cy="24"/>
            </a:xfrm>
            <a:custGeom>
              <a:avLst/>
              <a:gdLst>
                <a:gd name="T0" fmla="*/ 84 w 84"/>
                <a:gd name="T1" fmla="*/ 0 h 72"/>
                <a:gd name="T2" fmla="*/ 84 w 84"/>
                <a:gd name="T3" fmla="*/ 14 h 72"/>
                <a:gd name="T4" fmla="*/ 84 w 84"/>
                <a:gd name="T5" fmla="*/ 31 h 72"/>
                <a:gd name="T6" fmla="*/ 84 w 84"/>
                <a:gd name="T7" fmla="*/ 48 h 72"/>
                <a:gd name="T8" fmla="*/ 84 w 84"/>
                <a:gd name="T9" fmla="*/ 61 h 72"/>
                <a:gd name="T10" fmla="*/ 84 w 84"/>
                <a:gd name="T11" fmla="*/ 72 h 72"/>
                <a:gd name="T12" fmla="*/ 79 w 84"/>
                <a:gd name="T13" fmla="*/ 70 h 72"/>
                <a:gd name="T14" fmla="*/ 63 w 84"/>
                <a:gd name="T15" fmla="*/ 66 h 72"/>
                <a:gd name="T16" fmla="*/ 39 w 84"/>
                <a:gd name="T17" fmla="*/ 59 h 72"/>
                <a:gd name="T18" fmla="*/ 17 w 84"/>
                <a:gd name="T19" fmla="*/ 52 h 72"/>
                <a:gd name="T20" fmla="*/ 8 w 84"/>
                <a:gd name="T21" fmla="*/ 49 h 72"/>
                <a:gd name="T22" fmla="*/ 4 w 84"/>
                <a:gd name="T23" fmla="*/ 41 h 72"/>
                <a:gd name="T24" fmla="*/ 0 w 84"/>
                <a:gd name="T25" fmla="*/ 3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2"/>
                <a:gd name="T41" fmla="*/ 84 w 8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2">
                  <a:moveTo>
                    <a:pt x="84" y="0"/>
                  </a:moveTo>
                  <a:lnTo>
                    <a:pt x="84" y="14"/>
                  </a:lnTo>
                  <a:lnTo>
                    <a:pt x="84" y="31"/>
                  </a:lnTo>
                  <a:lnTo>
                    <a:pt x="84" y="48"/>
                  </a:lnTo>
                  <a:lnTo>
                    <a:pt x="84" y="61"/>
                  </a:lnTo>
                  <a:lnTo>
                    <a:pt x="84" y="72"/>
                  </a:lnTo>
                  <a:lnTo>
                    <a:pt x="79" y="70"/>
                  </a:lnTo>
                  <a:lnTo>
                    <a:pt x="63" y="66"/>
                  </a:lnTo>
                  <a:lnTo>
                    <a:pt x="39" y="59"/>
                  </a:lnTo>
                  <a:lnTo>
                    <a:pt x="17" y="52"/>
                  </a:lnTo>
                  <a:lnTo>
                    <a:pt x="8" y="49"/>
                  </a:lnTo>
                  <a:lnTo>
                    <a:pt x="4" y="41"/>
                  </a:lnTo>
                  <a:lnTo>
                    <a:pt x="0"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9" name="Freeform 33"/>
            <p:cNvSpPr>
              <a:spLocks/>
            </p:cNvSpPr>
            <p:nvPr/>
          </p:nvSpPr>
          <p:spPr bwMode="auto">
            <a:xfrm>
              <a:off x="2868" y="2532"/>
              <a:ext cx="38" cy="31"/>
            </a:xfrm>
            <a:custGeom>
              <a:avLst/>
              <a:gdLst>
                <a:gd name="T0" fmla="*/ 0 w 114"/>
                <a:gd name="T1" fmla="*/ 0 h 94"/>
                <a:gd name="T2" fmla="*/ 8 w 114"/>
                <a:gd name="T3" fmla="*/ 10 h 94"/>
                <a:gd name="T4" fmla="*/ 12 w 114"/>
                <a:gd name="T5" fmla="*/ 20 h 94"/>
                <a:gd name="T6" fmla="*/ 17 w 114"/>
                <a:gd name="T7" fmla="*/ 27 h 94"/>
                <a:gd name="T8" fmla="*/ 20 w 114"/>
                <a:gd name="T9" fmla="*/ 35 h 94"/>
                <a:gd name="T10" fmla="*/ 28 w 114"/>
                <a:gd name="T11" fmla="*/ 44 h 94"/>
                <a:gd name="T12" fmla="*/ 38 w 114"/>
                <a:gd name="T13" fmla="*/ 49 h 94"/>
                <a:gd name="T14" fmla="*/ 53 w 114"/>
                <a:gd name="T15" fmla="*/ 57 h 94"/>
                <a:gd name="T16" fmla="*/ 71 w 114"/>
                <a:gd name="T17" fmla="*/ 63 h 94"/>
                <a:gd name="T18" fmla="*/ 86 w 114"/>
                <a:gd name="T19" fmla="*/ 74 h 94"/>
                <a:gd name="T20" fmla="*/ 99 w 114"/>
                <a:gd name="T21" fmla="*/ 82 h 94"/>
                <a:gd name="T22" fmla="*/ 114 w 114"/>
                <a:gd name="T23" fmla="*/ 94 h 94"/>
                <a:gd name="T24" fmla="*/ 111 w 114"/>
                <a:gd name="T25" fmla="*/ 78 h 94"/>
                <a:gd name="T26" fmla="*/ 109 w 114"/>
                <a:gd name="T27" fmla="*/ 65 h 94"/>
                <a:gd name="T28" fmla="*/ 111 w 114"/>
                <a:gd name="T29" fmla="*/ 54 h 94"/>
                <a:gd name="T30" fmla="*/ 113 w 114"/>
                <a:gd name="T31" fmla="*/ 40 h 94"/>
                <a:gd name="T32" fmla="*/ 114 w 114"/>
                <a:gd name="T33" fmla="*/ 28 h 94"/>
                <a:gd name="T34" fmla="*/ 113 w 114"/>
                <a:gd name="T35" fmla="*/ 2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4"/>
                <a:gd name="T55" fmla="*/ 0 h 94"/>
                <a:gd name="T56" fmla="*/ 114 w 114"/>
                <a:gd name="T57" fmla="*/ 94 h 9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4" h="94">
                  <a:moveTo>
                    <a:pt x="0" y="0"/>
                  </a:moveTo>
                  <a:lnTo>
                    <a:pt x="8" y="10"/>
                  </a:lnTo>
                  <a:lnTo>
                    <a:pt x="12" y="20"/>
                  </a:lnTo>
                  <a:lnTo>
                    <a:pt x="17" y="27"/>
                  </a:lnTo>
                  <a:lnTo>
                    <a:pt x="20" y="35"/>
                  </a:lnTo>
                  <a:lnTo>
                    <a:pt x="28" y="44"/>
                  </a:lnTo>
                  <a:lnTo>
                    <a:pt x="38" y="49"/>
                  </a:lnTo>
                  <a:lnTo>
                    <a:pt x="53" y="57"/>
                  </a:lnTo>
                  <a:lnTo>
                    <a:pt x="71" y="63"/>
                  </a:lnTo>
                  <a:lnTo>
                    <a:pt x="86" y="74"/>
                  </a:lnTo>
                  <a:lnTo>
                    <a:pt x="99" y="82"/>
                  </a:lnTo>
                  <a:lnTo>
                    <a:pt x="114" y="94"/>
                  </a:lnTo>
                  <a:lnTo>
                    <a:pt x="111" y="78"/>
                  </a:lnTo>
                  <a:lnTo>
                    <a:pt x="109" y="65"/>
                  </a:lnTo>
                  <a:lnTo>
                    <a:pt x="111" y="54"/>
                  </a:lnTo>
                  <a:lnTo>
                    <a:pt x="113" y="40"/>
                  </a:lnTo>
                  <a:lnTo>
                    <a:pt x="114" y="28"/>
                  </a:lnTo>
                  <a:lnTo>
                    <a:pt x="113"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0" name="Freeform 34"/>
            <p:cNvSpPr>
              <a:spLocks/>
            </p:cNvSpPr>
            <p:nvPr/>
          </p:nvSpPr>
          <p:spPr bwMode="auto">
            <a:xfrm>
              <a:off x="2963" y="2543"/>
              <a:ext cx="22" cy="20"/>
            </a:xfrm>
            <a:custGeom>
              <a:avLst/>
              <a:gdLst>
                <a:gd name="T0" fmla="*/ 66 w 66"/>
                <a:gd name="T1" fmla="*/ 0 h 62"/>
                <a:gd name="T2" fmla="*/ 61 w 66"/>
                <a:gd name="T3" fmla="*/ 10 h 62"/>
                <a:gd name="T4" fmla="*/ 57 w 66"/>
                <a:gd name="T5" fmla="*/ 20 h 62"/>
                <a:gd name="T6" fmla="*/ 51 w 66"/>
                <a:gd name="T7" fmla="*/ 36 h 62"/>
                <a:gd name="T8" fmla="*/ 43 w 66"/>
                <a:gd name="T9" fmla="*/ 50 h 62"/>
                <a:gd name="T10" fmla="*/ 37 w 66"/>
                <a:gd name="T11" fmla="*/ 62 h 62"/>
                <a:gd name="T12" fmla="*/ 37 w 66"/>
                <a:gd name="T13" fmla="*/ 45 h 62"/>
                <a:gd name="T14" fmla="*/ 35 w 66"/>
                <a:gd name="T15" fmla="*/ 35 h 62"/>
                <a:gd name="T16" fmla="*/ 27 w 66"/>
                <a:gd name="T17" fmla="*/ 25 h 62"/>
                <a:gd name="T18" fmla="*/ 20 w 66"/>
                <a:gd name="T19" fmla="*/ 17 h 62"/>
                <a:gd name="T20" fmla="*/ 9 w 66"/>
                <a:gd name="T21" fmla="*/ 10 h 62"/>
                <a:gd name="T22" fmla="*/ 0 w 66"/>
                <a:gd name="T23" fmla="*/ 0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
                <a:gd name="T37" fmla="*/ 0 h 62"/>
                <a:gd name="T38" fmla="*/ 66 w 66"/>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 h="62">
                  <a:moveTo>
                    <a:pt x="66" y="0"/>
                  </a:moveTo>
                  <a:lnTo>
                    <a:pt x="61" y="10"/>
                  </a:lnTo>
                  <a:lnTo>
                    <a:pt x="57" y="20"/>
                  </a:lnTo>
                  <a:lnTo>
                    <a:pt x="51" y="36"/>
                  </a:lnTo>
                  <a:lnTo>
                    <a:pt x="43" y="50"/>
                  </a:lnTo>
                  <a:lnTo>
                    <a:pt x="37" y="62"/>
                  </a:lnTo>
                  <a:lnTo>
                    <a:pt x="37" y="45"/>
                  </a:lnTo>
                  <a:lnTo>
                    <a:pt x="35" y="35"/>
                  </a:lnTo>
                  <a:lnTo>
                    <a:pt x="27" y="25"/>
                  </a:lnTo>
                  <a:lnTo>
                    <a:pt x="20" y="17"/>
                  </a:lnTo>
                  <a:lnTo>
                    <a:pt x="9" y="1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1" name="Freeform 35"/>
            <p:cNvSpPr>
              <a:spLocks/>
            </p:cNvSpPr>
            <p:nvPr/>
          </p:nvSpPr>
          <p:spPr bwMode="auto">
            <a:xfrm>
              <a:off x="2909" y="2540"/>
              <a:ext cx="81" cy="64"/>
            </a:xfrm>
            <a:custGeom>
              <a:avLst/>
              <a:gdLst>
                <a:gd name="T0" fmla="*/ 154 w 244"/>
                <a:gd name="T1" fmla="*/ 11 h 192"/>
                <a:gd name="T2" fmla="*/ 169 w 244"/>
                <a:gd name="T3" fmla="*/ 26 h 192"/>
                <a:gd name="T4" fmla="*/ 183 w 244"/>
                <a:gd name="T5" fmla="*/ 37 h 192"/>
                <a:gd name="T6" fmla="*/ 188 w 244"/>
                <a:gd name="T7" fmla="*/ 43 h 192"/>
                <a:gd name="T8" fmla="*/ 191 w 244"/>
                <a:gd name="T9" fmla="*/ 52 h 192"/>
                <a:gd name="T10" fmla="*/ 190 w 244"/>
                <a:gd name="T11" fmla="*/ 59 h 192"/>
                <a:gd name="T12" fmla="*/ 189 w 244"/>
                <a:gd name="T13" fmla="*/ 67 h 192"/>
                <a:gd name="T14" fmla="*/ 184 w 244"/>
                <a:gd name="T15" fmla="*/ 79 h 192"/>
                <a:gd name="T16" fmla="*/ 182 w 244"/>
                <a:gd name="T17" fmla="*/ 95 h 192"/>
                <a:gd name="T18" fmla="*/ 183 w 244"/>
                <a:gd name="T19" fmla="*/ 111 h 192"/>
                <a:gd name="T20" fmla="*/ 189 w 244"/>
                <a:gd name="T21" fmla="*/ 124 h 192"/>
                <a:gd name="T22" fmla="*/ 197 w 244"/>
                <a:gd name="T23" fmla="*/ 135 h 192"/>
                <a:gd name="T24" fmla="*/ 206 w 244"/>
                <a:gd name="T25" fmla="*/ 144 h 192"/>
                <a:gd name="T26" fmla="*/ 218 w 244"/>
                <a:gd name="T27" fmla="*/ 154 h 192"/>
                <a:gd name="T28" fmla="*/ 232 w 244"/>
                <a:gd name="T29" fmla="*/ 167 h 192"/>
                <a:gd name="T30" fmla="*/ 239 w 244"/>
                <a:gd name="T31" fmla="*/ 179 h 192"/>
                <a:gd name="T32" fmla="*/ 244 w 244"/>
                <a:gd name="T33" fmla="*/ 188 h 192"/>
                <a:gd name="T34" fmla="*/ 244 w 244"/>
                <a:gd name="T35" fmla="*/ 192 h 192"/>
                <a:gd name="T36" fmla="*/ 232 w 244"/>
                <a:gd name="T37" fmla="*/ 182 h 192"/>
                <a:gd name="T38" fmla="*/ 207 w 244"/>
                <a:gd name="T39" fmla="*/ 170 h 192"/>
                <a:gd name="T40" fmla="*/ 188 w 244"/>
                <a:gd name="T41" fmla="*/ 161 h 192"/>
                <a:gd name="T42" fmla="*/ 163 w 244"/>
                <a:gd name="T43" fmla="*/ 151 h 192"/>
                <a:gd name="T44" fmla="*/ 132 w 244"/>
                <a:gd name="T45" fmla="*/ 142 h 192"/>
                <a:gd name="T46" fmla="*/ 124 w 244"/>
                <a:gd name="T47" fmla="*/ 138 h 192"/>
                <a:gd name="T48" fmla="*/ 116 w 244"/>
                <a:gd name="T49" fmla="*/ 134 h 192"/>
                <a:gd name="T50" fmla="*/ 109 w 244"/>
                <a:gd name="T51" fmla="*/ 126 h 192"/>
                <a:gd name="T52" fmla="*/ 101 w 244"/>
                <a:gd name="T53" fmla="*/ 121 h 192"/>
                <a:gd name="T54" fmla="*/ 78 w 244"/>
                <a:gd name="T55" fmla="*/ 111 h 192"/>
                <a:gd name="T56" fmla="*/ 47 w 244"/>
                <a:gd name="T57" fmla="*/ 102 h 192"/>
                <a:gd name="T58" fmla="*/ 32 w 244"/>
                <a:gd name="T59" fmla="*/ 95 h 192"/>
                <a:gd name="T60" fmla="*/ 20 w 244"/>
                <a:gd name="T61" fmla="*/ 89 h 192"/>
                <a:gd name="T62" fmla="*/ 12 w 244"/>
                <a:gd name="T63" fmla="*/ 79 h 192"/>
                <a:gd name="T64" fmla="*/ 5 w 244"/>
                <a:gd name="T65" fmla="*/ 63 h 192"/>
                <a:gd name="T66" fmla="*/ 0 w 244"/>
                <a:gd name="T67" fmla="*/ 47 h 192"/>
                <a:gd name="T68" fmla="*/ 0 w 244"/>
                <a:gd name="T69" fmla="*/ 34 h 192"/>
                <a:gd name="T70" fmla="*/ 3 w 244"/>
                <a:gd name="T71" fmla="*/ 18 h 192"/>
                <a:gd name="T72" fmla="*/ 5 w 244"/>
                <a:gd name="T73" fmla="*/ 4 h 192"/>
                <a:gd name="T74" fmla="*/ 5 w 244"/>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4"/>
                <a:gd name="T115" fmla="*/ 0 h 192"/>
                <a:gd name="T116" fmla="*/ 244 w 244"/>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4" h="192">
                  <a:moveTo>
                    <a:pt x="154" y="11"/>
                  </a:moveTo>
                  <a:lnTo>
                    <a:pt x="169" y="26"/>
                  </a:lnTo>
                  <a:lnTo>
                    <a:pt x="183" y="37"/>
                  </a:lnTo>
                  <a:lnTo>
                    <a:pt x="188" y="43"/>
                  </a:lnTo>
                  <a:lnTo>
                    <a:pt x="191" y="52"/>
                  </a:lnTo>
                  <a:lnTo>
                    <a:pt x="190" y="59"/>
                  </a:lnTo>
                  <a:lnTo>
                    <a:pt x="189" y="67"/>
                  </a:lnTo>
                  <a:lnTo>
                    <a:pt x="184" y="79"/>
                  </a:lnTo>
                  <a:lnTo>
                    <a:pt x="182" y="95"/>
                  </a:lnTo>
                  <a:lnTo>
                    <a:pt x="183" y="111"/>
                  </a:lnTo>
                  <a:lnTo>
                    <a:pt x="189" y="124"/>
                  </a:lnTo>
                  <a:lnTo>
                    <a:pt x="197" y="135"/>
                  </a:lnTo>
                  <a:lnTo>
                    <a:pt x="206" y="144"/>
                  </a:lnTo>
                  <a:lnTo>
                    <a:pt x="218" y="154"/>
                  </a:lnTo>
                  <a:lnTo>
                    <a:pt x="232" y="167"/>
                  </a:lnTo>
                  <a:lnTo>
                    <a:pt x="239" y="179"/>
                  </a:lnTo>
                  <a:lnTo>
                    <a:pt x="244" y="188"/>
                  </a:lnTo>
                  <a:lnTo>
                    <a:pt x="244" y="192"/>
                  </a:lnTo>
                  <a:lnTo>
                    <a:pt x="232" y="182"/>
                  </a:lnTo>
                  <a:lnTo>
                    <a:pt x="207" y="170"/>
                  </a:lnTo>
                  <a:lnTo>
                    <a:pt x="188" y="161"/>
                  </a:lnTo>
                  <a:lnTo>
                    <a:pt x="163" y="151"/>
                  </a:lnTo>
                  <a:lnTo>
                    <a:pt x="132" y="142"/>
                  </a:lnTo>
                  <a:lnTo>
                    <a:pt x="124" y="138"/>
                  </a:lnTo>
                  <a:lnTo>
                    <a:pt x="116" y="134"/>
                  </a:lnTo>
                  <a:lnTo>
                    <a:pt x="109" y="126"/>
                  </a:lnTo>
                  <a:lnTo>
                    <a:pt x="101" y="121"/>
                  </a:lnTo>
                  <a:lnTo>
                    <a:pt x="78" y="111"/>
                  </a:lnTo>
                  <a:lnTo>
                    <a:pt x="47" y="102"/>
                  </a:lnTo>
                  <a:lnTo>
                    <a:pt x="32" y="95"/>
                  </a:lnTo>
                  <a:lnTo>
                    <a:pt x="20" y="89"/>
                  </a:lnTo>
                  <a:lnTo>
                    <a:pt x="12" y="79"/>
                  </a:lnTo>
                  <a:lnTo>
                    <a:pt x="5" y="63"/>
                  </a:lnTo>
                  <a:lnTo>
                    <a:pt x="0" y="47"/>
                  </a:lnTo>
                  <a:lnTo>
                    <a:pt x="0" y="34"/>
                  </a:lnTo>
                  <a:lnTo>
                    <a:pt x="3" y="18"/>
                  </a:lnTo>
                  <a:lnTo>
                    <a:pt x="5" y="4"/>
                  </a:lnTo>
                  <a:lnTo>
                    <a:pt x="5"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2" name="Freeform 36"/>
            <p:cNvSpPr>
              <a:spLocks/>
            </p:cNvSpPr>
            <p:nvPr/>
          </p:nvSpPr>
          <p:spPr bwMode="auto">
            <a:xfrm>
              <a:off x="3041" y="2533"/>
              <a:ext cx="51" cy="48"/>
            </a:xfrm>
            <a:custGeom>
              <a:avLst/>
              <a:gdLst>
                <a:gd name="T0" fmla="*/ 133 w 155"/>
                <a:gd name="T1" fmla="*/ 0 h 144"/>
                <a:gd name="T2" fmla="*/ 129 w 155"/>
                <a:gd name="T3" fmla="*/ 8 h 144"/>
                <a:gd name="T4" fmla="*/ 129 w 155"/>
                <a:gd name="T5" fmla="*/ 14 h 144"/>
                <a:gd name="T6" fmla="*/ 129 w 155"/>
                <a:gd name="T7" fmla="*/ 21 h 144"/>
                <a:gd name="T8" fmla="*/ 132 w 155"/>
                <a:gd name="T9" fmla="*/ 34 h 144"/>
                <a:gd name="T10" fmla="*/ 136 w 155"/>
                <a:gd name="T11" fmla="*/ 51 h 144"/>
                <a:gd name="T12" fmla="*/ 137 w 155"/>
                <a:gd name="T13" fmla="*/ 66 h 144"/>
                <a:gd name="T14" fmla="*/ 144 w 155"/>
                <a:gd name="T15" fmla="*/ 78 h 144"/>
                <a:gd name="T16" fmla="*/ 149 w 155"/>
                <a:gd name="T17" fmla="*/ 90 h 144"/>
                <a:gd name="T18" fmla="*/ 155 w 155"/>
                <a:gd name="T19" fmla="*/ 101 h 144"/>
                <a:gd name="T20" fmla="*/ 155 w 155"/>
                <a:gd name="T21" fmla="*/ 107 h 144"/>
                <a:gd name="T22" fmla="*/ 152 w 155"/>
                <a:gd name="T23" fmla="*/ 110 h 144"/>
                <a:gd name="T24" fmla="*/ 146 w 155"/>
                <a:gd name="T25" fmla="*/ 113 h 144"/>
                <a:gd name="T26" fmla="*/ 136 w 155"/>
                <a:gd name="T27" fmla="*/ 115 h 144"/>
                <a:gd name="T28" fmla="*/ 121 w 155"/>
                <a:gd name="T29" fmla="*/ 114 h 144"/>
                <a:gd name="T30" fmla="*/ 108 w 155"/>
                <a:gd name="T31" fmla="*/ 115 h 144"/>
                <a:gd name="T32" fmla="*/ 101 w 155"/>
                <a:gd name="T33" fmla="*/ 118 h 144"/>
                <a:gd name="T34" fmla="*/ 91 w 155"/>
                <a:gd name="T35" fmla="*/ 123 h 144"/>
                <a:gd name="T36" fmla="*/ 82 w 155"/>
                <a:gd name="T37" fmla="*/ 130 h 144"/>
                <a:gd name="T38" fmla="*/ 71 w 155"/>
                <a:gd name="T39" fmla="*/ 136 h 144"/>
                <a:gd name="T40" fmla="*/ 58 w 155"/>
                <a:gd name="T41" fmla="*/ 144 h 144"/>
                <a:gd name="T42" fmla="*/ 57 w 155"/>
                <a:gd name="T43" fmla="*/ 135 h 144"/>
                <a:gd name="T44" fmla="*/ 54 w 155"/>
                <a:gd name="T45" fmla="*/ 128 h 144"/>
                <a:gd name="T46" fmla="*/ 47 w 155"/>
                <a:gd name="T47" fmla="*/ 122 h 144"/>
                <a:gd name="T48" fmla="*/ 39 w 155"/>
                <a:gd name="T49" fmla="*/ 115 h 144"/>
                <a:gd name="T50" fmla="*/ 29 w 155"/>
                <a:gd name="T51" fmla="*/ 112 h 144"/>
                <a:gd name="T52" fmla="*/ 18 w 155"/>
                <a:gd name="T53" fmla="*/ 107 h 144"/>
                <a:gd name="T54" fmla="*/ 10 w 155"/>
                <a:gd name="T55" fmla="*/ 98 h 144"/>
                <a:gd name="T56" fmla="*/ 3 w 155"/>
                <a:gd name="T57" fmla="*/ 89 h 144"/>
                <a:gd name="T58" fmla="*/ 0 w 155"/>
                <a:gd name="T59" fmla="*/ 80 h 1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5"/>
                <a:gd name="T91" fmla="*/ 0 h 144"/>
                <a:gd name="T92" fmla="*/ 155 w 155"/>
                <a:gd name="T93" fmla="*/ 144 h 1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5" h="144">
                  <a:moveTo>
                    <a:pt x="133" y="0"/>
                  </a:moveTo>
                  <a:lnTo>
                    <a:pt x="129" y="8"/>
                  </a:lnTo>
                  <a:lnTo>
                    <a:pt x="129" y="14"/>
                  </a:lnTo>
                  <a:lnTo>
                    <a:pt x="129" y="21"/>
                  </a:lnTo>
                  <a:lnTo>
                    <a:pt x="132" y="34"/>
                  </a:lnTo>
                  <a:lnTo>
                    <a:pt x="136" y="51"/>
                  </a:lnTo>
                  <a:lnTo>
                    <a:pt x="137" y="66"/>
                  </a:lnTo>
                  <a:lnTo>
                    <a:pt x="144" y="78"/>
                  </a:lnTo>
                  <a:lnTo>
                    <a:pt x="149" y="90"/>
                  </a:lnTo>
                  <a:lnTo>
                    <a:pt x="155" y="101"/>
                  </a:lnTo>
                  <a:lnTo>
                    <a:pt x="155" y="107"/>
                  </a:lnTo>
                  <a:lnTo>
                    <a:pt x="152" y="110"/>
                  </a:lnTo>
                  <a:lnTo>
                    <a:pt x="146" y="113"/>
                  </a:lnTo>
                  <a:lnTo>
                    <a:pt x="136" y="115"/>
                  </a:lnTo>
                  <a:lnTo>
                    <a:pt x="121" y="114"/>
                  </a:lnTo>
                  <a:lnTo>
                    <a:pt x="108" y="115"/>
                  </a:lnTo>
                  <a:lnTo>
                    <a:pt x="101" y="118"/>
                  </a:lnTo>
                  <a:lnTo>
                    <a:pt x="91" y="123"/>
                  </a:lnTo>
                  <a:lnTo>
                    <a:pt x="82" y="130"/>
                  </a:lnTo>
                  <a:lnTo>
                    <a:pt x="71" y="136"/>
                  </a:lnTo>
                  <a:lnTo>
                    <a:pt x="58" y="144"/>
                  </a:lnTo>
                  <a:lnTo>
                    <a:pt x="57" y="135"/>
                  </a:lnTo>
                  <a:lnTo>
                    <a:pt x="54" y="128"/>
                  </a:lnTo>
                  <a:lnTo>
                    <a:pt x="47" y="122"/>
                  </a:lnTo>
                  <a:lnTo>
                    <a:pt x="39" y="115"/>
                  </a:lnTo>
                  <a:lnTo>
                    <a:pt x="29" y="112"/>
                  </a:lnTo>
                  <a:lnTo>
                    <a:pt x="18" y="107"/>
                  </a:lnTo>
                  <a:lnTo>
                    <a:pt x="10" y="98"/>
                  </a:lnTo>
                  <a:lnTo>
                    <a:pt x="3" y="89"/>
                  </a:lnTo>
                  <a:lnTo>
                    <a:pt x="0" y="8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3" name="Freeform 37"/>
            <p:cNvSpPr>
              <a:spLocks/>
            </p:cNvSpPr>
            <p:nvPr/>
          </p:nvSpPr>
          <p:spPr bwMode="auto">
            <a:xfrm>
              <a:off x="3086" y="2534"/>
              <a:ext cx="34" cy="36"/>
            </a:xfrm>
            <a:custGeom>
              <a:avLst/>
              <a:gdLst>
                <a:gd name="T0" fmla="*/ 102 w 102"/>
                <a:gd name="T1" fmla="*/ 15 h 109"/>
                <a:gd name="T2" fmla="*/ 95 w 102"/>
                <a:gd name="T3" fmla="*/ 21 h 109"/>
                <a:gd name="T4" fmla="*/ 86 w 102"/>
                <a:gd name="T5" fmla="*/ 32 h 109"/>
                <a:gd name="T6" fmla="*/ 77 w 102"/>
                <a:gd name="T7" fmla="*/ 45 h 109"/>
                <a:gd name="T8" fmla="*/ 71 w 102"/>
                <a:gd name="T9" fmla="*/ 63 h 109"/>
                <a:gd name="T10" fmla="*/ 62 w 102"/>
                <a:gd name="T11" fmla="*/ 81 h 109"/>
                <a:gd name="T12" fmla="*/ 54 w 102"/>
                <a:gd name="T13" fmla="*/ 95 h 109"/>
                <a:gd name="T14" fmla="*/ 43 w 102"/>
                <a:gd name="T15" fmla="*/ 105 h 109"/>
                <a:gd name="T16" fmla="*/ 35 w 102"/>
                <a:gd name="T17" fmla="*/ 109 h 109"/>
                <a:gd name="T18" fmla="*/ 32 w 102"/>
                <a:gd name="T19" fmla="*/ 96 h 109"/>
                <a:gd name="T20" fmla="*/ 27 w 102"/>
                <a:gd name="T21" fmla="*/ 85 h 109"/>
                <a:gd name="T22" fmla="*/ 19 w 102"/>
                <a:gd name="T23" fmla="*/ 72 h 109"/>
                <a:gd name="T24" fmla="*/ 12 w 102"/>
                <a:gd name="T25" fmla="*/ 60 h 109"/>
                <a:gd name="T26" fmla="*/ 8 w 102"/>
                <a:gd name="T27" fmla="*/ 46 h 109"/>
                <a:gd name="T28" fmla="*/ 6 w 102"/>
                <a:gd name="T29" fmla="*/ 32 h 109"/>
                <a:gd name="T30" fmla="*/ 1 w 102"/>
                <a:gd name="T31" fmla="*/ 19 h 109"/>
                <a:gd name="T32" fmla="*/ 0 w 102"/>
                <a:gd name="T33" fmla="*/ 12 h 109"/>
                <a:gd name="T34" fmla="*/ 1 w 102"/>
                <a:gd name="T35" fmla="*/ 6 h 109"/>
                <a:gd name="T36" fmla="*/ 5 w 102"/>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09"/>
                <a:gd name="T59" fmla="*/ 102 w 102"/>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09">
                  <a:moveTo>
                    <a:pt x="102" y="15"/>
                  </a:moveTo>
                  <a:lnTo>
                    <a:pt x="95" y="21"/>
                  </a:lnTo>
                  <a:lnTo>
                    <a:pt x="86" y="32"/>
                  </a:lnTo>
                  <a:lnTo>
                    <a:pt x="77" y="45"/>
                  </a:lnTo>
                  <a:lnTo>
                    <a:pt x="71" y="63"/>
                  </a:lnTo>
                  <a:lnTo>
                    <a:pt x="62" y="81"/>
                  </a:lnTo>
                  <a:lnTo>
                    <a:pt x="54" y="95"/>
                  </a:lnTo>
                  <a:lnTo>
                    <a:pt x="43" y="105"/>
                  </a:lnTo>
                  <a:lnTo>
                    <a:pt x="35" y="109"/>
                  </a:lnTo>
                  <a:lnTo>
                    <a:pt x="32" y="96"/>
                  </a:lnTo>
                  <a:lnTo>
                    <a:pt x="27" y="85"/>
                  </a:lnTo>
                  <a:lnTo>
                    <a:pt x="19" y="72"/>
                  </a:lnTo>
                  <a:lnTo>
                    <a:pt x="12" y="60"/>
                  </a:lnTo>
                  <a:lnTo>
                    <a:pt x="8" y="46"/>
                  </a:lnTo>
                  <a:lnTo>
                    <a:pt x="6" y="32"/>
                  </a:lnTo>
                  <a:lnTo>
                    <a:pt x="1" y="19"/>
                  </a:lnTo>
                  <a:lnTo>
                    <a:pt x="0" y="12"/>
                  </a:lnTo>
                  <a:lnTo>
                    <a:pt x="1" y="6"/>
                  </a:lnTo>
                  <a:lnTo>
                    <a:pt x="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4" name="Freeform 38"/>
            <p:cNvSpPr>
              <a:spLocks/>
            </p:cNvSpPr>
            <p:nvPr/>
          </p:nvSpPr>
          <p:spPr bwMode="auto">
            <a:xfrm>
              <a:off x="2783" y="2539"/>
              <a:ext cx="342" cy="244"/>
            </a:xfrm>
            <a:custGeom>
              <a:avLst/>
              <a:gdLst>
                <a:gd name="T0" fmla="*/ 1012 w 1028"/>
                <a:gd name="T1" fmla="*/ 12 h 731"/>
                <a:gd name="T2" fmla="*/ 987 w 1028"/>
                <a:gd name="T3" fmla="*/ 62 h 731"/>
                <a:gd name="T4" fmla="*/ 961 w 1028"/>
                <a:gd name="T5" fmla="*/ 104 h 731"/>
                <a:gd name="T6" fmla="*/ 900 w 1028"/>
                <a:gd name="T7" fmla="*/ 131 h 731"/>
                <a:gd name="T8" fmla="*/ 860 w 1028"/>
                <a:gd name="T9" fmla="*/ 161 h 731"/>
                <a:gd name="T10" fmla="*/ 853 w 1028"/>
                <a:gd name="T11" fmla="*/ 201 h 731"/>
                <a:gd name="T12" fmla="*/ 829 w 1028"/>
                <a:gd name="T13" fmla="*/ 230 h 731"/>
                <a:gd name="T14" fmla="*/ 782 w 1028"/>
                <a:gd name="T15" fmla="*/ 259 h 731"/>
                <a:gd name="T16" fmla="*/ 763 w 1028"/>
                <a:gd name="T17" fmla="*/ 314 h 731"/>
                <a:gd name="T18" fmla="*/ 746 w 1028"/>
                <a:gd name="T19" fmla="*/ 363 h 731"/>
                <a:gd name="T20" fmla="*/ 723 w 1028"/>
                <a:gd name="T21" fmla="*/ 411 h 731"/>
                <a:gd name="T22" fmla="*/ 723 w 1028"/>
                <a:gd name="T23" fmla="*/ 469 h 731"/>
                <a:gd name="T24" fmla="*/ 777 w 1028"/>
                <a:gd name="T25" fmla="*/ 556 h 731"/>
                <a:gd name="T26" fmla="*/ 803 w 1028"/>
                <a:gd name="T27" fmla="*/ 620 h 731"/>
                <a:gd name="T28" fmla="*/ 828 w 1028"/>
                <a:gd name="T29" fmla="*/ 671 h 731"/>
                <a:gd name="T30" fmla="*/ 866 w 1028"/>
                <a:gd name="T31" fmla="*/ 698 h 731"/>
                <a:gd name="T32" fmla="*/ 813 w 1028"/>
                <a:gd name="T33" fmla="*/ 687 h 731"/>
                <a:gd name="T34" fmla="*/ 754 w 1028"/>
                <a:gd name="T35" fmla="*/ 686 h 731"/>
                <a:gd name="T36" fmla="*/ 716 w 1028"/>
                <a:gd name="T37" fmla="*/ 711 h 731"/>
                <a:gd name="T38" fmla="*/ 700 w 1028"/>
                <a:gd name="T39" fmla="*/ 727 h 731"/>
                <a:gd name="T40" fmla="*/ 708 w 1028"/>
                <a:gd name="T41" fmla="*/ 678 h 731"/>
                <a:gd name="T42" fmla="*/ 683 w 1028"/>
                <a:gd name="T43" fmla="*/ 714 h 731"/>
                <a:gd name="T44" fmla="*/ 640 w 1028"/>
                <a:gd name="T45" fmla="*/ 710 h 731"/>
                <a:gd name="T46" fmla="*/ 581 w 1028"/>
                <a:gd name="T47" fmla="*/ 705 h 731"/>
                <a:gd name="T48" fmla="*/ 612 w 1028"/>
                <a:gd name="T49" fmla="*/ 680 h 731"/>
                <a:gd name="T50" fmla="*/ 633 w 1028"/>
                <a:gd name="T51" fmla="*/ 632 h 731"/>
                <a:gd name="T52" fmla="*/ 629 w 1028"/>
                <a:gd name="T53" fmla="*/ 565 h 731"/>
                <a:gd name="T54" fmla="*/ 626 w 1028"/>
                <a:gd name="T55" fmla="*/ 507 h 731"/>
                <a:gd name="T56" fmla="*/ 630 w 1028"/>
                <a:gd name="T57" fmla="*/ 451 h 731"/>
                <a:gd name="T58" fmla="*/ 634 w 1028"/>
                <a:gd name="T59" fmla="*/ 415 h 731"/>
                <a:gd name="T60" fmla="*/ 630 w 1028"/>
                <a:gd name="T61" fmla="*/ 362 h 731"/>
                <a:gd name="T62" fmla="*/ 654 w 1028"/>
                <a:gd name="T63" fmla="*/ 318 h 731"/>
                <a:gd name="T64" fmla="*/ 650 w 1028"/>
                <a:gd name="T65" fmla="*/ 281 h 731"/>
                <a:gd name="T66" fmla="*/ 594 w 1028"/>
                <a:gd name="T67" fmla="*/ 239 h 731"/>
                <a:gd name="T68" fmla="*/ 524 w 1028"/>
                <a:gd name="T69" fmla="*/ 217 h 731"/>
                <a:gd name="T70" fmla="*/ 466 w 1028"/>
                <a:gd name="T71" fmla="*/ 195 h 731"/>
                <a:gd name="T72" fmla="*/ 421 w 1028"/>
                <a:gd name="T73" fmla="*/ 156 h 731"/>
                <a:gd name="T74" fmla="*/ 375 w 1028"/>
                <a:gd name="T75" fmla="*/ 123 h 731"/>
                <a:gd name="T76" fmla="*/ 317 w 1028"/>
                <a:gd name="T77" fmla="*/ 113 h 731"/>
                <a:gd name="T78" fmla="*/ 246 w 1028"/>
                <a:gd name="T79" fmla="*/ 118 h 731"/>
                <a:gd name="T80" fmla="*/ 178 w 1028"/>
                <a:gd name="T81" fmla="*/ 126 h 731"/>
                <a:gd name="T82" fmla="*/ 124 w 1028"/>
                <a:gd name="T83" fmla="*/ 107 h 731"/>
                <a:gd name="T84" fmla="*/ 80 w 1028"/>
                <a:gd name="T85" fmla="*/ 75 h 731"/>
                <a:gd name="T86" fmla="*/ 26 w 1028"/>
                <a:gd name="T87" fmla="*/ 58 h 731"/>
                <a:gd name="T88" fmla="*/ 4 w 1028"/>
                <a:gd name="T89" fmla="*/ 44 h 7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1"/>
                <a:gd name="T137" fmla="*/ 1028 w 1028"/>
                <a:gd name="T138" fmla="*/ 731 h 7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1">
                  <a:moveTo>
                    <a:pt x="1028" y="0"/>
                  </a:moveTo>
                  <a:lnTo>
                    <a:pt x="1021" y="4"/>
                  </a:lnTo>
                  <a:lnTo>
                    <a:pt x="1012" y="12"/>
                  </a:lnTo>
                  <a:lnTo>
                    <a:pt x="1003" y="23"/>
                  </a:lnTo>
                  <a:lnTo>
                    <a:pt x="996" y="39"/>
                  </a:lnTo>
                  <a:lnTo>
                    <a:pt x="987" y="62"/>
                  </a:lnTo>
                  <a:lnTo>
                    <a:pt x="979" y="81"/>
                  </a:lnTo>
                  <a:lnTo>
                    <a:pt x="971" y="93"/>
                  </a:lnTo>
                  <a:lnTo>
                    <a:pt x="961" y="104"/>
                  </a:lnTo>
                  <a:lnTo>
                    <a:pt x="942" y="114"/>
                  </a:lnTo>
                  <a:lnTo>
                    <a:pt x="921" y="123"/>
                  </a:lnTo>
                  <a:lnTo>
                    <a:pt x="900" y="131"/>
                  </a:lnTo>
                  <a:lnTo>
                    <a:pt x="884" y="139"/>
                  </a:lnTo>
                  <a:lnTo>
                    <a:pt x="869" y="150"/>
                  </a:lnTo>
                  <a:lnTo>
                    <a:pt x="860" y="161"/>
                  </a:lnTo>
                  <a:lnTo>
                    <a:pt x="856" y="171"/>
                  </a:lnTo>
                  <a:lnTo>
                    <a:pt x="854" y="181"/>
                  </a:lnTo>
                  <a:lnTo>
                    <a:pt x="853" y="201"/>
                  </a:lnTo>
                  <a:lnTo>
                    <a:pt x="850" y="213"/>
                  </a:lnTo>
                  <a:lnTo>
                    <a:pt x="843" y="220"/>
                  </a:lnTo>
                  <a:lnTo>
                    <a:pt x="829" y="230"/>
                  </a:lnTo>
                  <a:lnTo>
                    <a:pt x="813" y="239"/>
                  </a:lnTo>
                  <a:lnTo>
                    <a:pt x="795" y="248"/>
                  </a:lnTo>
                  <a:lnTo>
                    <a:pt x="782" y="259"/>
                  </a:lnTo>
                  <a:lnTo>
                    <a:pt x="774" y="271"/>
                  </a:lnTo>
                  <a:lnTo>
                    <a:pt x="770" y="296"/>
                  </a:lnTo>
                  <a:lnTo>
                    <a:pt x="763" y="314"/>
                  </a:lnTo>
                  <a:lnTo>
                    <a:pt x="758" y="340"/>
                  </a:lnTo>
                  <a:lnTo>
                    <a:pt x="753" y="351"/>
                  </a:lnTo>
                  <a:lnTo>
                    <a:pt x="746" y="363"/>
                  </a:lnTo>
                  <a:lnTo>
                    <a:pt x="736" y="377"/>
                  </a:lnTo>
                  <a:lnTo>
                    <a:pt x="727" y="396"/>
                  </a:lnTo>
                  <a:lnTo>
                    <a:pt x="723" y="411"/>
                  </a:lnTo>
                  <a:lnTo>
                    <a:pt x="720" y="431"/>
                  </a:lnTo>
                  <a:lnTo>
                    <a:pt x="720" y="450"/>
                  </a:lnTo>
                  <a:lnTo>
                    <a:pt x="723" y="469"/>
                  </a:lnTo>
                  <a:lnTo>
                    <a:pt x="741" y="502"/>
                  </a:lnTo>
                  <a:lnTo>
                    <a:pt x="762" y="531"/>
                  </a:lnTo>
                  <a:lnTo>
                    <a:pt x="777" y="556"/>
                  </a:lnTo>
                  <a:lnTo>
                    <a:pt x="788" y="576"/>
                  </a:lnTo>
                  <a:lnTo>
                    <a:pt x="796" y="598"/>
                  </a:lnTo>
                  <a:lnTo>
                    <a:pt x="803" y="620"/>
                  </a:lnTo>
                  <a:lnTo>
                    <a:pt x="810" y="642"/>
                  </a:lnTo>
                  <a:lnTo>
                    <a:pt x="824" y="664"/>
                  </a:lnTo>
                  <a:lnTo>
                    <a:pt x="828" y="671"/>
                  </a:lnTo>
                  <a:lnTo>
                    <a:pt x="836" y="679"/>
                  </a:lnTo>
                  <a:lnTo>
                    <a:pt x="850" y="690"/>
                  </a:lnTo>
                  <a:lnTo>
                    <a:pt x="866" y="698"/>
                  </a:lnTo>
                  <a:lnTo>
                    <a:pt x="850" y="693"/>
                  </a:lnTo>
                  <a:lnTo>
                    <a:pt x="829" y="690"/>
                  </a:lnTo>
                  <a:lnTo>
                    <a:pt x="813" y="687"/>
                  </a:lnTo>
                  <a:lnTo>
                    <a:pt x="793" y="684"/>
                  </a:lnTo>
                  <a:lnTo>
                    <a:pt x="774" y="684"/>
                  </a:lnTo>
                  <a:lnTo>
                    <a:pt x="754" y="686"/>
                  </a:lnTo>
                  <a:lnTo>
                    <a:pt x="740" y="690"/>
                  </a:lnTo>
                  <a:lnTo>
                    <a:pt x="726" y="700"/>
                  </a:lnTo>
                  <a:lnTo>
                    <a:pt x="716" y="711"/>
                  </a:lnTo>
                  <a:lnTo>
                    <a:pt x="707" y="723"/>
                  </a:lnTo>
                  <a:lnTo>
                    <a:pt x="700" y="731"/>
                  </a:lnTo>
                  <a:lnTo>
                    <a:pt x="700" y="727"/>
                  </a:lnTo>
                  <a:lnTo>
                    <a:pt x="703" y="711"/>
                  </a:lnTo>
                  <a:lnTo>
                    <a:pt x="704" y="698"/>
                  </a:lnTo>
                  <a:lnTo>
                    <a:pt x="708" y="678"/>
                  </a:lnTo>
                  <a:lnTo>
                    <a:pt x="700" y="698"/>
                  </a:lnTo>
                  <a:lnTo>
                    <a:pt x="692" y="708"/>
                  </a:lnTo>
                  <a:lnTo>
                    <a:pt x="683" y="714"/>
                  </a:lnTo>
                  <a:lnTo>
                    <a:pt x="672" y="716"/>
                  </a:lnTo>
                  <a:lnTo>
                    <a:pt x="658" y="714"/>
                  </a:lnTo>
                  <a:lnTo>
                    <a:pt x="640" y="710"/>
                  </a:lnTo>
                  <a:lnTo>
                    <a:pt x="621" y="705"/>
                  </a:lnTo>
                  <a:lnTo>
                    <a:pt x="600" y="703"/>
                  </a:lnTo>
                  <a:lnTo>
                    <a:pt x="581" y="705"/>
                  </a:lnTo>
                  <a:lnTo>
                    <a:pt x="562" y="710"/>
                  </a:lnTo>
                  <a:lnTo>
                    <a:pt x="598" y="691"/>
                  </a:lnTo>
                  <a:lnTo>
                    <a:pt x="612" y="680"/>
                  </a:lnTo>
                  <a:lnTo>
                    <a:pt x="623" y="668"/>
                  </a:lnTo>
                  <a:lnTo>
                    <a:pt x="628" y="652"/>
                  </a:lnTo>
                  <a:lnTo>
                    <a:pt x="633" y="632"/>
                  </a:lnTo>
                  <a:lnTo>
                    <a:pt x="634" y="602"/>
                  </a:lnTo>
                  <a:lnTo>
                    <a:pt x="632" y="581"/>
                  </a:lnTo>
                  <a:lnTo>
                    <a:pt x="629" y="565"/>
                  </a:lnTo>
                  <a:lnTo>
                    <a:pt x="625" y="544"/>
                  </a:lnTo>
                  <a:lnTo>
                    <a:pt x="625" y="526"/>
                  </a:lnTo>
                  <a:lnTo>
                    <a:pt x="626" y="507"/>
                  </a:lnTo>
                  <a:lnTo>
                    <a:pt x="625" y="483"/>
                  </a:lnTo>
                  <a:lnTo>
                    <a:pt x="627" y="465"/>
                  </a:lnTo>
                  <a:lnTo>
                    <a:pt x="630" y="451"/>
                  </a:lnTo>
                  <a:lnTo>
                    <a:pt x="636" y="435"/>
                  </a:lnTo>
                  <a:lnTo>
                    <a:pt x="637" y="427"/>
                  </a:lnTo>
                  <a:lnTo>
                    <a:pt x="634" y="415"/>
                  </a:lnTo>
                  <a:lnTo>
                    <a:pt x="629" y="398"/>
                  </a:lnTo>
                  <a:lnTo>
                    <a:pt x="628" y="380"/>
                  </a:lnTo>
                  <a:lnTo>
                    <a:pt x="630" y="362"/>
                  </a:lnTo>
                  <a:lnTo>
                    <a:pt x="637" y="345"/>
                  </a:lnTo>
                  <a:lnTo>
                    <a:pt x="646" y="331"/>
                  </a:lnTo>
                  <a:lnTo>
                    <a:pt x="654" y="318"/>
                  </a:lnTo>
                  <a:lnTo>
                    <a:pt x="658" y="307"/>
                  </a:lnTo>
                  <a:lnTo>
                    <a:pt x="656" y="294"/>
                  </a:lnTo>
                  <a:lnTo>
                    <a:pt x="650" y="281"/>
                  </a:lnTo>
                  <a:lnTo>
                    <a:pt x="640" y="270"/>
                  </a:lnTo>
                  <a:lnTo>
                    <a:pt x="618" y="253"/>
                  </a:lnTo>
                  <a:lnTo>
                    <a:pt x="594" y="239"/>
                  </a:lnTo>
                  <a:lnTo>
                    <a:pt x="567" y="227"/>
                  </a:lnTo>
                  <a:lnTo>
                    <a:pt x="544" y="221"/>
                  </a:lnTo>
                  <a:lnTo>
                    <a:pt x="524" y="217"/>
                  </a:lnTo>
                  <a:lnTo>
                    <a:pt x="504" y="213"/>
                  </a:lnTo>
                  <a:lnTo>
                    <a:pt x="485" y="205"/>
                  </a:lnTo>
                  <a:lnTo>
                    <a:pt x="466" y="195"/>
                  </a:lnTo>
                  <a:lnTo>
                    <a:pt x="454" y="186"/>
                  </a:lnTo>
                  <a:lnTo>
                    <a:pt x="437" y="172"/>
                  </a:lnTo>
                  <a:lnTo>
                    <a:pt x="421" y="156"/>
                  </a:lnTo>
                  <a:lnTo>
                    <a:pt x="403" y="139"/>
                  </a:lnTo>
                  <a:lnTo>
                    <a:pt x="390" y="129"/>
                  </a:lnTo>
                  <a:lnTo>
                    <a:pt x="375" y="123"/>
                  </a:lnTo>
                  <a:lnTo>
                    <a:pt x="357" y="117"/>
                  </a:lnTo>
                  <a:lnTo>
                    <a:pt x="338" y="114"/>
                  </a:lnTo>
                  <a:lnTo>
                    <a:pt x="317" y="113"/>
                  </a:lnTo>
                  <a:lnTo>
                    <a:pt x="296" y="113"/>
                  </a:lnTo>
                  <a:lnTo>
                    <a:pt x="271" y="115"/>
                  </a:lnTo>
                  <a:lnTo>
                    <a:pt x="246" y="118"/>
                  </a:lnTo>
                  <a:lnTo>
                    <a:pt x="223" y="124"/>
                  </a:lnTo>
                  <a:lnTo>
                    <a:pt x="199" y="127"/>
                  </a:lnTo>
                  <a:lnTo>
                    <a:pt x="178" y="126"/>
                  </a:lnTo>
                  <a:lnTo>
                    <a:pt x="158" y="123"/>
                  </a:lnTo>
                  <a:lnTo>
                    <a:pt x="140" y="117"/>
                  </a:lnTo>
                  <a:lnTo>
                    <a:pt x="124" y="107"/>
                  </a:lnTo>
                  <a:lnTo>
                    <a:pt x="108" y="94"/>
                  </a:lnTo>
                  <a:lnTo>
                    <a:pt x="94" y="83"/>
                  </a:lnTo>
                  <a:lnTo>
                    <a:pt x="80" y="75"/>
                  </a:lnTo>
                  <a:lnTo>
                    <a:pt x="64" y="70"/>
                  </a:lnTo>
                  <a:lnTo>
                    <a:pt x="46" y="64"/>
                  </a:lnTo>
                  <a:lnTo>
                    <a:pt x="26" y="58"/>
                  </a:lnTo>
                  <a:lnTo>
                    <a:pt x="15" y="53"/>
                  </a:lnTo>
                  <a:lnTo>
                    <a:pt x="8" y="48"/>
                  </a:lnTo>
                  <a:lnTo>
                    <a:pt x="4" y="44"/>
                  </a:lnTo>
                  <a:lnTo>
                    <a:pt x="0" y="2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5" name="Freeform 39"/>
            <p:cNvSpPr>
              <a:spLocks/>
            </p:cNvSpPr>
            <p:nvPr/>
          </p:nvSpPr>
          <p:spPr bwMode="auto">
            <a:xfrm>
              <a:off x="3027" y="2539"/>
              <a:ext cx="29" cy="58"/>
            </a:xfrm>
            <a:custGeom>
              <a:avLst/>
              <a:gdLst>
                <a:gd name="T0" fmla="*/ 35 w 89"/>
                <a:gd name="T1" fmla="*/ 66 h 173"/>
                <a:gd name="T2" fmla="*/ 38 w 89"/>
                <a:gd name="T3" fmla="*/ 74 h 173"/>
                <a:gd name="T4" fmla="*/ 43 w 89"/>
                <a:gd name="T5" fmla="*/ 85 h 173"/>
                <a:gd name="T6" fmla="*/ 52 w 89"/>
                <a:gd name="T7" fmla="*/ 94 h 173"/>
                <a:gd name="T8" fmla="*/ 63 w 89"/>
                <a:gd name="T9" fmla="*/ 102 h 173"/>
                <a:gd name="T10" fmla="*/ 75 w 89"/>
                <a:gd name="T11" fmla="*/ 108 h 173"/>
                <a:gd name="T12" fmla="*/ 83 w 89"/>
                <a:gd name="T13" fmla="*/ 114 h 173"/>
                <a:gd name="T14" fmla="*/ 89 w 89"/>
                <a:gd name="T15" fmla="*/ 124 h 173"/>
                <a:gd name="T16" fmla="*/ 89 w 89"/>
                <a:gd name="T17" fmla="*/ 126 h 173"/>
                <a:gd name="T18" fmla="*/ 87 w 89"/>
                <a:gd name="T19" fmla="*/ 129 h 173"/>
                <a:gd name="T20" fmla="*/ 75 w 89"/>
                <a:gd name="T21" fmla="*/ 132 h 173"/>
                <a:gd name="T22" fmla="*/ 61 w 89"/>
                <a:gd name="T23" fmla="*/ 135 h 173"/>
                <a:gd name="T24" fmla="*/ 48 w 89"/>
                <a:gd name="T25" fmla="*/ 138 h 173"/>
                <a:gd name="T26" fmla="*/ 40 w 89"/>
                <a:gd name="T27" fmla="*/ 142 h 173"/>
                <a:gd name="T28" fmla="*/ 33 w 89"/>
                <a:gd name="T29" fmla="*/ 150 h 173"/>
                <a:gd name="T30" fmla="*/ 29 w 89"/>
                <a:gd name="T31" fmla="*/ 159 h 173"/>
                <a:gd name="T32" fmla="*/ 26 w 89"/>
                <a:gd name="T33" fmla="*/ 173 h 173"/>
                <a:gd name="T34" fmla="*/ 25 w 89"/>
                <a:gd name="T35" fmla="*/ 149 h 173"/>
                <a:gd name="T36" fmla="*/ 24 w 89"/>
                <a:gd name="T37" fmla="*/ 143 h 173"/>
                <a:gd name="T38" fmla="*/ 21 w 89"/>
                <a:gd name="T39" fmla="*/ 138 h 173"/>
                <a:gd name="T40" fmla="*/ 14 w 89"/>
                <a:gd name="T41" fmla="*/ 128 h 173"/>
                <a:gd name="T42" fmla="*/ 6 w 89"/>
                <a:gd name="T43" fmla="*/ 112 h 173"/>
                <a:gd name="T44" fmla="*/ 0 w 89"/>
                <a:gd name="T45" fmla="*/ 92 h 173"/>
                <a:gd name="T46" fmla="*/ 0 w 89"/>
                <a:gd name="T47" fmla="*/ 73 h 173"/>
                <a:gd name="T48" fmla="*/ 2 w 89"/>
                <a:gd name="T49" fmla="*/ 57 h 173"/>
                <a:gd name="T50" fmla="*/ 2 w 89"/>
                <a:gd name="T51" fmla="*/ 52 h 173"/>
                <a:gd name="T52" fmla="*/ 4 w 89"/>
                <a:gd name="T53" fmla="*/ 30 h 173"/>
                <a:gd name="T54" fmla="*/ 7 w 89"/>
                <a:gd name="T55" fmla="*/ 19 h 173"/>
                <a:gd name="T56" fmla="*/ 11 w 89"/>
                <a:gd name="T57" fmla="*/ 8 h 173"/>
                <a:gd name="T58" fmla="*/ 18 w 89"/>
                <a:gd name="T59" fmla="*/ 0 h 1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173"/>
                <a:gd name="T92" fmla="*/ 89 w 89"/>
                <a:gd name="T93" fmla="*/ 173 h 1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173">
                  <a:moveTo>
                    <a:pt x="35" y="66"/>
                  </a:moveTo>
                  <a:lnTo>
                    <a:pt x="38" y="74"/>
                  </a:lnTo>
                  <a:lnTo>
                    <a:pt x="43" y="85"/>
                  </a:lnTo>
                  <a:lnTo>
                    <a:pt x="52" y="94"/>
                  </a:lnTo>
                  <a:lnTo>
                    <a:pt x="63" y="102"/>
                  </a:lnTo>
                  <a:lnTo>
                    <a:pt x="75" y="108"/>
                  </a:lnTo>
                  <a:lnTo>
                    <a:pt x="83" y="114"/>
                  </a:lnTo>
                  <a:lnTo>
                    <a:pt x="89" y="124"/>
                  </a:lnTo>
                  <a:lnTo>
                    <a:pt x="89" y="126"/>
                  </a:lnTo>
                  <a:lnTo>
                    <a:pt x="87" y="129"/>
                  </a:lnTo>
                  <a:lnTo>
                    <a:pt x="75" y="132"/>
                  </a:lnTo>
                  <a:lnTo>
                    <a:pt x="61" y="135"/>
                  </a:lnTo>
                  <a:lnTo>
                    <a:pt x="48" y="138"/>
                  </a:lnTo>
                  <a:lnTo>
                    <a:pt x="40" y="142"/>
                  </a:lnTo>
                  <a:lnTo>
                    <a:pt x="33" y="150"/>
                  </a:lnTo>
                  <a:lnTo>
                    <a:pt x="29" y="159"/>
                  </a:lnTo>
                  <a:lnTo>
                    <a:pt x="26" y="173"/>
                  </a:lnTo>
                  <a:lnTo>
                    <a:pt x="25" y="149"/>
                  </a:lnTo>
                  <a:lnTo>
                    <a:pt x="24" y="143"/>
                  </a:lnTo>
                  <a:lnTo>
                    <a:pt x="21" y="138"/>
                  </a:lnTo>
                  <a:lnTo>
                    <a:pt x="14" y="128"/>
                  </a:lnTo>
                  <a:lnTo>
                    <a:pt x="6" y="112"/>
                  </a:lnTo>
                  <a:lnTo>
                    <a:pt x="0" y="92"/>
                  </a:lnTo>
                  <a:lnTo>
                    <a:pt x="0" y="73"/>
                  </a:lnTo>
                  <a:lnTo>
                    <a:pt x="2" y="57"/>
                  </a:lnTo>
                  <a:lnTo>
                    <a:pt x="2" y="52"/>
                  </a:lnTo>
                  <a:lnTo>
                    <a:pt x="4" y="30"/>
                  </a:lnTo>
                  <a:lnTo>
                    <a:pt x="7" y="19"/>
                  </a:lnTo>
                  <a:lnTo>
                    <a:pt x="11" y="8"/>
                  </a:lnTo>
                  <a:lnTo>
                    <a:pt x="18"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6" name="Freeform 40"/>
            <p:cNvSpPr>
              <a:spLocks/>
            </p:cNvSpPr>
            <p:nvPr/>
          </p:nvSpPr>
          <p:spPr bwMode="auto">
            <a:xfrm>
              <a:off x="3015" y="2540"/>
              <a:ext cx="14" cy="40"/>
            </a:xfrm>
            <a:custGeom>
              <a:avLst/>
              <a:gdLst>
                <a:gd name="T0" fmla="*/ 42 w 42"/>
                <a:gd name="T1" fmla="*/ 0 h 120"/>
                <a:gd name="T2" fmla="*/ 38 w 42"/>
                <a:gd name="T3" fmla="*/ 8 h 120"/>
                <a:gd name="T4" fmla="*/ 32 w 42"/>
                <a:gd name="T5" fmla="*/ 19 h 120"/>
                <a:gd name="T6" fmla="*/ 30 w 42"/>
                <a:gd name="T7" fmla="*/ 33 h 120"/>
                <a:gd name="T8" fmla="*/ 28 w 42"/>
                <a:gd name="T9" fmla="*/ 51 h 120"/>
                <a:gd name="T10" fmla="*/ 28 w 42"/>
                <a:gd name="T11" fmla="*/ 51 h 120"/>
                <a:gd name="T12" fmla="*/ 28 w 42"/>
                <a:gd name="T13" fmla="*/ 59 h 120"/>
                <a:gd name="T14" fmla="*/ 26 w 42"/>
                <a:gd name="T15" fmla="*/ 76 h 120"/>
                <a:gd name="T16" fmla="*/ 26 w 42"/>
                <a:gd name="T17" fmla="*/ 91 h 120"/>
                <a:gd name="T18" fmla="*/ 24 w 42"/>
                <a:gd name="T19" fmla="*/ 103 h 120"/>
                <a:gd name="T20" fmla="*/ 21 w 42"/>
                <a:gd name="T21" fmla="*/ 120 h 120"/>
                <a:gd name="T22" fmla="*/ 12 w 42"/>
                <a:gd name="T23" fmla="*/ 109 h 120"/>
                <a:gd name="T24" fmla="*/ 7 w 42"/>
                <a:gd name="T25" fmla="*/ 97 h 120"/>
                <a:gd name="T26" fmla="*/ 2 w 42"/>
                <a:gd name="T27" fmla="*/ 86 h 120"/>
                <a:gd name="T28" fmla="*/ 0 w 42"/>
                <a:gd name="T29" fmla="*/ 70 h 120"/>
                <a:gd name="T30" fmla="*/ 0 w 42"/>
                <a:gd name="T31" fmla="*/ 57 h 120"/>
                <a:gd name="T32" fmla="*/ 0 w 42"/>
                <a:gd name="T33" fmla="*/ 45 h 120"/>
                <a:gd name="T34" fmla="*/ 1 w 42"/>
                <a:gd name="T35" fmla="*/ 38 h 120"/>
                <a:gd name="T36" fmla="*/ 4 w 42"/>
                <a:gd name="T37" fmla="*/ 21 h 120"/>
                <a:gd name="T38" fmla="*/ 6 w 42"/>
                <a:gd name="T39" fmla="*/ 13 h 1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120"/>
                <a:gd name="T62" fmla="*/ 42 w 42"/>
                <a:gd name="T63" fmla="*/ 120 h 1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120">
                  <a:moveTo>
                    <a:pt x="42" y="0"/>
                  </a:moveTo>
                  <a:lnTo>
                    <a:pt x="38" y="8"/>
                  </a:lnTo>
                  <a:lnTo>
                    <a:pt x="32" y="19"/>
                  </a:lnTo>
                  <a:lnTo>
                    <a:pt x="30" y="33"/>
                  </a:lnTo>
                  <a:lnTo>
                    <a:pt x="28" y="51"/>
                  </a:lnTo>
                  <a:lnTo>
                    <a:pt x="28" y="59"/>
                  </a:lnTo>
                  <a:lnTo>
                    <a:pt x="26" y="76"/>
                  </a:lnTo>
                  <a:lnTo>
                    <a:pt x="26" y="91"/>
                  </a:lnTo>
                  <a:lnTo>
                    <a:pt x="24" y="103"/>
                  </a:lnTo>
                  <a:lnTo>
                    <a:pt x="21" y="120"/>
                  </a:lnTo>
                  <a:lnTo>
                    <a:pt x="12" y="109"/>
                  </a:lnTo>
                  <a:lnTo>
                    <a:pt x="7" y="97"/>
                  </a:lnTo>
                  <a:lnTo>
                    <a:pt x="2" y="86"/>
                  </a:lnTo>
                  <a:lnTo>
                    <a:pt x="0" y="70"/>
                  </a:lnTo>
                  <a:lnTo>
                    <a:pt x="0" y="57"/>
                  </a:lnTo>
                  <a:lnTo>
                    <a:pt x="0" y="45"/>
                  </a:lnTo>
                  <a:lnTo>
                    <a:pt x="1" y="38"/>
                  </a:lnTo>
                  <a:lnTo>
                    <a:pt x="4" y="21"/>
                  </a:lnTo>
                  <a:lnTo>
                    <a:pt x="6" y="1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7" name="Freeform 41"/>
            <p:cNvSpPr>
              <a:spLocks/>
            </p:cNvSpPr>
            <p:nvPr/>
          </p:nvSpPr>
          <p:spPr bwMode="auto">
            <a:xfrm>
              <a:off x="2977" y="2544"/>
              <a:ext cx="41" cy="79"/>
            </a:xfrm>
            <a:custGeom>
              <a:avLst/>
              <a:gdLst>
                <a:gd name="T0" fmla="*/ 101 w 122"/>
                <a:gd name="T1" fmla="*/ 0 h 237"/>
                <a:gd name="T2" fmla="*/ 100 w 122"/>
                <a:gd name="T3" fmla="*/ 13 h 237"/>
                <a:gd name="T4" fmla="*/ 99 w 122"/>
                <a:gd name="T5" fmla="*/ 29 h 237"/>
                <a:gd name="T6" fmla="*/ 99 w 122"/>
                <a:gd name="T7" fmla="*/ 29 h 237"/>
                <a:gd name="T8" fmla="*/ 96 w 122"/>
                <a:gd name="T9" fmla="*/ 45 h 237"/>
                <a:gd name="T10" fmla="*/ 96 w 122"/>
                <a:gd name="T11" fmla="*/ 62 h 237"/>
                <a:gd name="T12" fmla="*/ 99 w 122"/>
                <a:gd name="T13" fmla="*/ 82 h 237"/>
                <a:gd name="T14" fmla="*/ 105 w 122"/>
                <a:gd name="T15" fmla="*/ 100 h 237"/>
                <a:gd name="T16" fmla="*/ 112 w 122"/>
                <a:gd name="T17" fmla="*/ 120 h 237"/>
                <a:gd name="T18" fmla="*/ 119 w 122"/>
                <a:gd name="T19" fmla="*/ 136 h 237"/>
                <a:gd name="T20" fmla="*/ 121 w 122"/>
                <a:gd name="T21" fmla="*/ 154 h 237"/>
                <a:gd name="T22" fmla="*/ 122 w 122"/>
                <a:gd name="T23" fmla="*/ 172 h 237"/>
                <a:gd name="T24" fmla="*/ 120 w 122"/>
                <a:gd name="T25" fmla="*/ 194 h 237"/>
                <a:gd name="T26" fmla="*/ 115 w 122"/>
                <a:gd name="T27" fmla="*/ 212 h 237"/>
                <a:gd name="T28" fmla="*/ 109 w 122"/>
                <a:gd name="T29" fmla="*/ 228 h 237"/>
                <a:gd name="T30" fmla="*/ 100 w 122"/>
                <a:gd name="T31" fmla="*/ 237 h 237"/>
                <a:gd name="T32" fmla="*/ 95 w 122"/>
                <a:gd name="T33" fmla="*/ 224 h 237"/>
                <a:gd name="T34" fmla="*/ 89 w 122"/>
                <a:gd name="T35" fmla="*/ 212 h 237"/>
                <a:gd name="T36" fmla="*/ 84 w 122"/>
                <a:gd name="T37" fmla="*/ 201 h 237"/>
                <a:gd name="T38" fmla="*/ 75 w 122"/>
                <a:gd name="T39" fmla="*/ 189 h 237"/>
                <a:gd name="T40" fmla="*/ 63 w 122"/>
                <a:gd name="T41" fmla="*/ 174 h 237"/>
                <a:gd name="T42" fmla="*/ 51 w 122"/>
                <a:gd name="T43" fmla="*/ 161 h 237"/>
                <a:gd name="T44" fmla="*/ 36 w 122"/>
                <a:gd name="T45" fmla="*/ 146 h 237"/>
                <a:gd name="T46" fmla="*/ 24 w 122"/>
                <a:gd name="T47" fmla="*/ 133 h 237"/>
                <a:gd name="T48" fmla="*/ 12 w 122"/>
                <a:gd name="T49" fmla="*/ 122 h 237"/>
                <a:gd name="T50" fmla="*/ 5 w 122"/>
                <a:gd name="T51" fmla="*/ 112 h 237"/>
                <a:gd name="T52" fmla="*/ 0 w 122"/>
                <a:gd name="T53" fmla="*/ 99 h 237"/>
                <a:gd name="T54" fmla="*/ 0 w 122"/>
                <a:gd name="T55" fmla="*/ 86 h 237"/>
                <a:gd name="T56" fmla="*/ 4 w 122"/>
                <a:gd name="T57" fmla="*/ 74 h 237"/>
                <a:gd name="T58" fmla="*/ 10 w 122"/>
                <a:gd name="T59" fmla="*/ 60 h 237"/>
                <a:gd name="T60" fmla="*/ 18 w 122"/>
                <a:gd name="T61" fmla="*/ 43 h 237"/>
                <a:gd name="T62" fmla="*/ 24 w 122"/>
                <a:gd name="T63" fmla="*/ 26 h 237"/>
                <a:gd name="T64" fmla="*/ 31 w 122"/>
                <a:gd name="T65" fmla="*/ 11 h 237"/>
                <a:gd name="T66" fmla="*/ 36 w 122"/>
                <a:gd name="T67" fmla="*/ 2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2"/>
                <a:gd name="T103" fmla="*/ 0 h 237"/>
                <a:gd name="T104" fmla="*/ 122 w 122"/>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2" h="237">
                  <a:moveTo>
                    <a:pt x="101" y="0"/>
                  </a:moveTo>
                  <a:lnTo>
                    <a:pt x="100" y="13"/>
                  </a:lnTo>
                  <a:lnTo>
                    <a:pt x="99" y="29"/>
                  </a:lnTo>
                  <a:lnTo>
                    <a:pt x="96" y="45"/>
                  </a:lnTo>
                  <a:lnTo>
                    <a:pt x="96" y="62"/>
                  </a:lnTo>
                  <a:lnTo>
                    <a:pt x="99" y="82"/>
                  </a:lnTo>
                  <a:lnTo>
                    <a:pt x="105" y="100"/>
                  </a:lnTo>
                  <a:lnTo>
                    <a:pt x="112" y="120"/>
                  </a:lnTo>
                  <a:lnTo>
                    <a:pt x="119" y="136"/>
                  </a:lnTo>
                  <a:lnTo>
                    <a:pt x="121" y="154"/>
                  </a:lnTo>
                  <a:lnTo>
                    <a:pt x="122" y="172"/>
                  </a:lnTo>
                  <a:lnTo>
                    <a:pt x="120" y="194"/>
                  </a:lnTo>
                  <a:lnTo>
                    <a:pt x="115" y="212"/>
                  </a:lnTo>
                  <a:lnTo>
                    <a:pt x="109" y="228"/>
                  </a:lnTo>
                  <a:lnTo>
                    <a:pt x="100" y="237"/>
                  </a:lnTo>
                  <a:lnTo>
                    <a:pt x="95" y="224"/>
                  </a:lnTo>
                  <a:lnTo>
                    <a:pt x="89" y="212"/>
                  </a:lnTo>
                  <a:lnTo>
                    <a:pt x="84" y="201"/>
                  </a:lnTo>
                  <a:lnTo>
                    <a:pt x="75" y="189"/>
                  </a:lnTo>
                  <a:lnTo>
                    <a:pt x="63" y="174"/>
                  </a:lnTo>
                  <a:lnTo>
                    <a:pt x="51" y="161"/>
                  </a:lnTo>
                  <a:lnTo>
                    <a:pt x="36" y="146"/>
                  </a:lnTo>
                  <a:lnTo>
                    <a:pt x="24" y="133"/>
                  </a:lnTo>
                  <a:lnTo>
                    <a:pt x="12" y="122"/>
                  </a:lnTo>
                  <a:lnTo>
                    <a:pt x="5" y="112"/>
                  </a:lnTo>
                  <a:lnTo>
                    <a:pt x="0" y="99"/>
                  </a:lnTo>
                  <a:lnTo>
                    <a:pt x="0" y="86"/>
                  </a:lnTo>
                  <a:lnTo>
                    <a:pt x="4" y="74"/>
                  </a:lnTo>
                  <a:lnTo>
                    <a:pt x="10" y="60"/>
                  </a:lnTo>
                  <a:lnTo>
                    <a:pt x="18" y="43"/>
                  </a:lnTo>
                  <a:lnTo>
                    <a:pt x="24" y="26"/>
                  </a:lnTo>
                  <a:lnTo>
                    <a:pt x="31" y="11"/>
                  </a:lnTo>
                  <a:lnTo>
                    <a:pt x="36" y="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8" name="Freeform 42"/>
            <p:cNvSpPr>
              <a:spLocks/>
            </p:cNvSpPr>
            <p:nvPr/>
          </p:nvSpPr>
          <p:spPr bwMode="auto">
            <a:xfrm>
              <a:off x="2969" y="2432"/>
              <a:ext cx="220" cy="112"/>
            </a:xfrm>
            <a:custGeom>
              <a:avLst/>
              <a:gdLst>
                <a:gd name="T0" fmla="*/ 424 w 659"/>
                <a:gd name="T1" fmla="*/ 14 h 338"/>
                <a:gd name="T2" fmla="*/ 448 w 659"/>
                <a:gd name="T3" fmla="*/ 5 h 338"/>
                <a:gd name="T4" fmla="*/ 470 w 659"/>
                <a:gd name="T5" fmla="*/ 0 h 338"/>
                <a:gd name="T6" fmla="*/ 489 w 659"/>
                <a:gd name="T7" fmla="*/ 10 h 338"/>
                <a:gd name="T8" fmla="*/ 504 w 659"/>
                <a:gd name="T9" fmla="*/ 39 h 338"/>
                <a:gd name="T10" fmla="*/ 521 w 659"/>
                <a:gd name="T11" fmla="*/ 78 h 338"/>
                <a:gd name="T12" fmla="*/ 534 w 659"/>
                <a:gd name="T13" fmla="*/ 94 h 338"/>
                <a:gd name="T14" fmla="*/ 561 w 659"/>
                <a:gd name="T15" fmla="*/ 109 h 338"/>
                <a:gd name="T16" fmla="*/ 605 w 659"/>
                <a:gd name="T17" fmla="*/ 132 h 338"/>
                <a:gd name="T18" fmla="*/ 636 w 659"/>
                <a:gd name="T19" fmla="*/ 164 h 338"/>
                <a:gd name="T20" fmla="*/ 657 w 659"/>
                <a:gd name="T21" fmla="*/ 205 h 338"/>
                <a:gd name="T22" fmla="*/ 658 w 659"/>
                <a:gd name="T23" fmla="*/ 249 h 338"/>
                <a:gd name="T24" fmla="*/ 647 w 659"/>
                <a:gd name="T25" fmla="*/ 281 h 338"/>
                <a:gd name="T26" fmla="*/ 624 w 659"/>
                <a:gd name="T27" fmla="*/ 302 h 338"/>
                <a:gd name="T28" fmla="*/ 591 w 659"/>
                <a:gd name="T29" fmla="*/ 311 h 338"/>
                <a:gd name="T30" fmla="*/ 571 w 659"/>
                <a:gd name="T31" fmla="*/ 321 h 338"/>
                <a:gd name="T32" fmla="*/ 546 w 659"/>
                <a:gd name="T33" fmla="*/ 334 h 338"/>
                <a:gd name="T34" fmla="*/ 519 w 659"/>
                <a:gd name="T35" fmla="*/ 336 h 338"/>
                <a:gd name="T36" fmla="*/ 469 w 659"/>
                <a:gd name="T37" fmla="*/ 323 h 338"/>
                <a:gd name="T38" fmla="*/ 440 w 659"/>
                <a:gd name="T39" fmla="*/ 321 h 338"/>
                <a:gd name="T40" fmla="*/ 409 w 659"/>
                <a:gd name="T41" fmla="*/ 321 h 338"/>
                <a:gd name="T42" fmla="*/ 373 w 659"/>
                <a:gd name="T43" fmla="*/ 310 h 338"/>
                <a:gd name="T44" fmla="*/ 340 w 659"/>
                <a:gd name="T45" fmla="*/ 301 h 338"/>
                <a:gd name="T46" fmla="*/ 310 w 659"/>
                <a:gd name="T47" fmla="*/ 291 h 338"/>
                <a:gd name="T48" fmla="*/ 278 w 659"/>
                <a:gd name="T49" fmla="*/ 288 h 338"/>
                <a:gd name="T50" fmla="*/ 249 w 659"/>
                <a:gd name="T51" fmla="*/ 295 h 338"/>
                <a:gd name="T52" fmla="*/ 216 w 659"/>
                <a:gd name="T53" fmla="*/ 312 h 338"/>
                <a:gd name="T54" fmla="*/ 191 w 659"/>
                <a:gd name="T55" fmla="*/ 321 h 338"/>
                <a:gd name="T56" fmla="*/ 163 w 659"/>
                <a:gd name="T57" fmla="*/ 332 h 338"/>
                <a:gd name="T58" fmla="*/ 143 w 659"/>
                <a:gd name="T59" fmla="*/ 338 h 338"/>
                <a:gd name="T60" fmla="*/ 126 w 659"/>
                <a:gd name="T61" fmla="*/ 338 h 338"/>
                <a:gd name="T62" fmla="*/ 92 w 659"/>
                <a:gd name="T63" fmla="*/ 327 h 338"/>
                <a:gd name="T64" fmla="*/ 63 w 659"/>
                <a:gd name="T65" fmla="*/ 304 h 338"/>
                <a:gd name="T66" fmla="*/ 44 w 659"/>
                <a:gd name="T67" fmla="*/ 273 h 338"/>
                <a:gd name="T68" fmla="*/ 31 w 659"/>
                <a:gd name="T69" fmla="*/ 228 h 338"/>
                <a:gd name="T70" fmla="*/ 12 w 659"/>
                <a:gd name="T71" fmla="*/ 191 h 338"/>
                <a:gd name="T72" fmla="*/ 0 w 659"/>
                <a:gd name="T73" fmla="*/ 159 h 338"/>
                <a:gd name="T74" fmla="*/ 5 w 659"/>
                <a:gd name="T75" fmla="*/ 131 h 338"/>
                <a:gd name="T76" fmla="*/ 23 w 659"/>
                <a:gd name="T77" fmla="*/ 101 h 338"/>
                <a:gd name="T78" fmla="*/ 48 w 659"/>
                <a:gd name="T79" fmla="*/ 78 h 338"/>
                <a:gd name="T80" fmla="*/ 66 w 659"/>
                <a:gd name="T81" fmla="*/ 60 h 338"/>
                <a:gd name="T82" fmla="*/ 98 w 659"/>
                <a:gd name="T83" fmla="*/ 51 h 338"/>
                <a:gd name="T84" fmla="*/ 145 w 659"/>
                <a:gd name="T85" fmla="*/ 52 h 338"/>
                <a:gd name="T86" fmla="*/ 224 w 659"/>
                <a:gd name="T87" fmla="*/ 60 h 338"/>
                <a:gd name="T88" fmla="*/ 278 w 659"/>
                <a:gd name="T89" fmla="*/ 57 h 338"/>
                <a:gd name="T90" fmla="*/ 330 w 659"/>
                <a:gd name="T91" fmla="*/ 46 h 338"/>
                <a:gd name="T92" fmla="*/ 371 w 659"/>
                <a:gd name="T93" fmla="*/ 32 h 338"/>
                <a:gd name="T94" fmla="*/ 398 w 659"/>
                <a:gd name="T95" fmla="*/ 19 h 3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9"/>
                <a:gd name="T145" fmla="*/ 0 h 338"/>
                <a:gd name="T146" fmla="*/ 659 w 659"/>
                <a:gd name="T147" fmla="*/ 338 h 3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9" h="338">
                  <a:moveTo>
                    <a:pt x="408" y="17"/>
                  </a:moveTo>
                  <a:lnTo>
                    <a:pt x="424" y="14"/>
                  </a:lnTo>
                  <a:lnTo>
                    <a:pt x="435" y="11"/>
                  </a:lnTo>
                  <a:lnTo>
                    <a:pt x="448" y="5"/>
                  </a:lnTo>
                  <a:lnTo>
                    <a:pt x="459" y="1"/>
                  </a:lnTo>
                  <a:lnTo>
                    <a:pt x="470" y="0"/>
                  </a:lnTo>
                  <a:lnTo>
                    <a:pt x="482" y="3"/>
                  </a:lnTo>
                  <a:lnTo>
                    <a:pt x="489" y="10"/>
                  </a:lnTo>
                  <a:lnTo>
                    <a:pt x="497" y="22"/>
                  </a:lnTo>
                  <a:lnTo>
                    <a:pt x="504" y="39"/>
                  </a:lnTo>
                  <a:lnTo>
                    <a:pt x="514" y="63"/>
                  </a:lnTo>
                  <a:lnTo>
                    <a:pt x="521" y="78"/>
                  </a:lnTo>
                  <a:lnTo>
                    <a:pt x="528" y="89"/>
                  </a:lnTo>
                  <a:lnTo>
                    <a:pt x="534" y="94"/>
                  </a:lnTo>
                  <a:lnTo>
                    <a:pt x="543" y="100"/>
                  </a:lnTo>
                  <a:lnTo>
                    <a:pt x="561" y="109"/>
                  </a:lnTo>
                  <a:lnTo>
                    <a:pt x="583" y="119"/>
                  </a:lnTo>
                  <a:lnTo>
                    <a:pt x="605" y="132"/>
                  </a:lnTo>
                  <a:lnTo>
                    <a:pt x="620" y="145"/>
                  </a:lnTo>
                  <a:lnTo>
                    <a:pt x="636" y="164"/>
                  </a:lnTo>
                  <a:lnTo>
                    <a:pt x="650" y="182"/>
                  </a:lnTo>
                  <a:lnTo>
                    <a:pt x="657" y="205"/>
                  </a:lnTo>
                  <a:lnTo>
                    <a:pt x="659" y="227"/>
                  </a:lnTo>
                  <a:lnTo>
                    <a:pt x="658" y="249"/>
                  </a:lnTo>
                  <a:lnTo>
                    <a:pt x="655" y="267"/>
                  </a:lnTo>
                  <a:lnTo>
                    <a:pt x="647" y="281"/>
                  </a:lnTo>
                  <a:lnTo>
                    <a:pt x="638" y="293"/>
                  </a:lnTo>
                  <a:lnTo>
                    <a:pt x="624" y="302"/>
                  </a:lnTo>
                  <a:lnTo>
                    <a:pt x="608" y="308"/>
                  </a:lnTo>
                  <a:lnTo>
                    <a:pt x="591" y="311"/>
                  </a:lnTo>
                  <a:lnTo>
                    <a:pt x="579" y="315"/>
                  </a:lnTo>
                  <a:lnTo>
                    <a:pt x="571" y="321"/>
                  </a:lnTo>
                  <a:lnTo>
                    <a:pt x="557" y="329"/>
                  </a:lnTo>
                  <a:lnTo>
                    <a:pt x="546" y="334"/>
                  </a:lnTo>
                  <a:lnTo>
                    <a:pt x="533" y="337"/>
                  </a:lnTo>
                  <a:lnTo>
                    <a:pt x="519" y="336"/>
                  </a:lnTo>
                  <a:lnTo>
                    <a:pt x="497" y="329"/>
                  </a:lnTo>
                  <a:lnTo>
                    <a:pt x="469" y="323"/>
                  </a:lnTo>
                  <a:lnTo>
                    <a:pt x="454" y="321"/>
                  </a:lnTo>
                  <a:lnTo>
                    <a:pt x="440" y="321"/>
                  </a:lnTo>
                  <a:lnTo>
                    <a:pt x="424" y="323"/>
                  </a:lnTo>
                  <a:lnTo>
                    <a:pt x="409" y="321"/>
                  </a:lnTo>
                  <a:lnTo>
                    <a:pt x="395" y="316"/>
                  </a:lnTo>
                  <a:lnTo>
                    <a:pt x="373" y="310"/>
                  </a:lnTo>
                  <a:lnTo>
                    <a:pt x="357" y="306"/>
                  </a:lnTo>
                  <a:lnTo>
                    <a:pt x="340" y="301"/>
                  </a:lnTo>
                  <a:lnTo>
                    <a:pt x="328" y="296"/>
                  </a:lnTo>
                  <a:lnTo>
                    <a:pt x="310" y="291"/>
                  </a:lnTo>
                  <a:lnTo>
                    <a:pt x="295" y="288"/>
                  </a:lnTo>
                  <a:lnTo>
                    <a:pt x="278" y="288"/>
                  </a:lnTo>
                  <a:lnTo>
                    <a:pt x="263" y="290"/>
                  </a:lnTo>
                  <a:lnTo>
                    <a:pt x="249" y="295"/>
                  </a:lnTo>
                  <a:lnTo>
                    <a:pt x="233" y="305"/>
                  </a:lnTo>
                  <a:lnTo>
                    <a:pt x="216" y="312"/>
                  </a:lnTo>
                  <a:lnTo>
                    <a:pt x="202" y="317"/>
                  </a:lnTo>
                  <a:lnTo>
                    <a:pt x="191" y="321"/>
                  </a:lnTo>
                  <a:lnTo>
                    <a:pt x="179" y="325"/>
                  </a:lnTo>
                  <a:lnTo>
                    <a:pt x="163" y="332"/>
                  </a:lnTo>
                  <a:lnTo>
                    <a:pt x="154" y="335"/>
                  </a:lnTo>
                  <a:lnTo>
                    <a:pt x="143" y="338"/>
                  </a:lnTo>
                  <a:lnTo>
                    <a:pt x="126" y="338"/>
                  </a:lnTo>
                  <a:lnTo>
                    <a:pt x="110" y="334"/>
                  </a:lnTo>
                  <a:lnTo>
                    <a:pt x="92" y="327"/>
                  </a:lnTo>
                  <a:lnTo>
                    <a:pt x="76" y="315"/>
                  </a:lnTo>
                  <a:lnTo>
                    <a:pt x="63" y="304"/>
                  </a:lnTo>
                  <a:lnTo>
                    <a:pt x="51" y="288"/>
                  </a:lnTo>
                  <a:lnTo>
                    <a:pt x="44" y="273"/>
                  </a:lnTo>
                  <a:lnTo>
                    <a:pt x="36" y="247"/>
                  </a:lnTo>
                  <a:lnTo>
                    <a:pt x="31" y="228"/>
                  </a:lnTo>
                  <a:lnTo>
                    <a:pt x="22" y="208"/>
                  </a:lnTo>
                  <a:lnTo>
                    <a:pt x="12" y="191"/>
                  </a:lnTo>
                  <a:lnTo>
                    <a:pt x="3" y="176"/>
                  </a:lnTo>
                  <a:lnTo>
                    <a:pt x="0" y="159"/>
                  </a:lnTo>
                  <a:lnTo>
                    <a:pt x="1" y="144"/>
                  </a:lnTo>
                  <a:lnTo>
                    <a:pt x="5" y="131"/>
                  </a:lnTo>
                  <a:lnTo>
                    <a:pt x="13" y="115"/>
                  </a:lnTo>
                  <a:lnTo>
                    <a:pt x="23" y="101"/>
                  </a:lnTo>
                  <a:lnTo>
                    <a:pt x="36" y="88"/>
                  </a:lnTo>
                  <a:lnTo>
                    <a:pt x="48" y="78"/>
                  </a:lnTo>
                  <a:lnTo>
                    <a:pt x="56" y="68"/>
                  </a:lnTo>
                  <a:lnTo>
                    <a:pt x="66" y="60"/>
                  </a:lnTo>
                  <a:lnTo>
                    <a:pt x="80" y="54"/>
                  </a:lnTo>
                  <a:lnTo>
                    <a:pt x="98" y="51"/>
                  </a:lnTo>
                  <a:lnTo>
                    <a:pt x="115" y="49"/>
                  </a:lnTo>
                  <a:lnTo>
                    <a:pt x="145" y="52"/>
                  </a:lnTo>
                  <a:lnTo>
                    <a:pt x="183" y="57"/>
                  </a:lnTo>
                  <a:lnTo>
                    <a:pt x="224" y="60"/>
                  </a:lnTo>
                  <a:lnTo>
                    <a:pt x="248" y="60"/>
                  </a:lnTo>
                  <a:lnTo>
                    <a:pt x="278" y="57"/>
                  </a:lnTo>
                  <a:lnTo>
                    <a:pt x="306" y="52"/>
                  </a:lnTo>
                  <a:lnTo>
                    <a:pt x="330" y="46"/>
                  </a:lnTo>
                  <a:lnTo>
                    <a:pt x="351" y="40"/>
                  </a:lnTo>
                  <a:lnTo>
                    <a:pt x="371" y="32"/>
                  </a:lnTo>
                  <a:lnTo>
                    <a:pt x="387" y="23"/>
                  </a:lnTo>
                  <a:lnTo>
                    <a:pt x="398" y="19"/>
                  </a:lnTo>
                  <a:lnTo>
                    <a:pt x="408" y="17"/>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9" name="Freeform 43"/>
            <p:cNvSpPr>
              <a:spLocks/>
            </p:cNvSpPr>
            <p:nvPr/>
          </p:nvSpPr>
          <p:spPr bwMode="auto">
            <a:xfrm>
              <a:off x="2819" y="2397"/>
              <a:ext cx="286" cy="157"/>
            </a:xfrm>
            <a:custGeom>
              <a:avLst/>
              <a:gdLst>
                <a:gd name="T0" fmla="*/ 576 w 859"/>
                <a:gd name="T1" fmla="*/ 456 h 472"/>
                <a:gd name="T2" fmla="*/ 574 w 859"/>
                <a:gd name="T3" fmla="*/ 472 h 472"/>
                <a:gd name="T4" fmla="*/ 536 w 859"/>
                <a:gd name="T5" fmla="*/ 462 h 472"/>
                <a:gd name="T6" fmla="*/ 511 w 859"/>
                <a:gd name="T7" fmla="*/ 445 h 472"/>
                <a:gd name="T8" fmla="*/ 506 w 859"/>
                <a:gd name="T9" fmla="*/ 440 h 472"/>
                <a:gd name="T10" fmla="*/ 499 w 859"/>
                <a:gd name="T11" fmla="*/ 438 h 472"/>
                <a:gd name="T12" fmla="*/ 471 w 859"/>
                <a:gd name="T13" fmla="*/ 439 h 472"/>
                <a:gd name="T14" fmla="*/ 433 w 859"/>
                <a:gd name="T15" fmla="*/ 438 h 472"/>
                <a:gd name="T16" fmla="*/ 411 w 859"/>
                <a:gd name="T17" fmla="*/ 443 h 472"/>
                <a:gd name="T18" fmla="*/ 375 w 859"/>
                <a:gd name="T19" fmla="*/ 446 h 472"/>
                <a:gd name="T20" fmla="*/ 322 w 859"/>
                <a:gd name="T21" fmla="*/ 439 h 472"/>
                <a:gd name="T22" fmla="*/ 273 w 859"/>
                <a:gd name="T23" fmla="*/ 429 h 472"/>
                <a:gd name="T24" fmla="*/ 246 w 859"/>
                <a:gd name="T25" fmla="*/ 420 h 472"/>
                <a:gd name="T26" fmla="*/ 209 w 859"/>
                <a:gd name="T27" fmla="*/ 407 h 472"/>
                <a:gd name="T28" fmla="*/ 167 w 859"/>
                <a:gd name="T29" fmla="*/ 390 h 472"/>
                <a:gd name="T30" fmla="*/ 141 w 859"/>
                <a:gd name="T31" fmla="*/ 372 h 472"/>
                <a:gd name="T32" fmla="*/ 107 w 859"/>
                <a:gd name="T33" fmla="*/ 341 h 472"/>
                <a:gd name="T34" fmla="*/ 64 w 859"/>
                <a:gd name="T35" fmla="*/ 321 h 472"/>
                <a:gd name="T36" fmla="*/ 24 w 859"/>
                <a:gd name="T37" fmla="*/ 300 h 472"/>
                <a:gd name="T38" fmla="*/ 5 w 859"/>
                <a:gd name="T39" fmla="*/ 271 h 472"/>
                <a:gd name="T40" fmla="*/ 0 w 859"/>
                <a:gd name="T41" fmla="*/ 221 h 472"/>
                <a:gd name="T42" fmla="*/ 11 w 859"/>
                <a:gd name="T43" fmla="*/ 176 h 472"/>
                <a:gd name="T44" fmla="*/ 21 w 859"/>
                <a:gd name="T45" fmla="*/ 159 h 472"/>
                <a:gd name="T46" fmla="*/ 53 w 859"/>
                <a:gd name="T47" fmla="*/ 125 h 472"/>
                <a:gd name="T48" fmla="*/ 97 w 859"/>
                <a:gd name="T49" fmla="*/ 104 h 472"/>
                <a:gd name="T50" fmla="*/ 159 w 859"/>
                <a:gd name="T51" fmla="*/ 88 h 472"/>
                <a:gd name="T52" fmla="*/ 209 w 859"/>
                <a:gd name="T53" fmla="*/ 67 h 472"/>
                <a:gd name="T54" fmla="*/ 255 w 859"/>
                <a:gd name="T55" fmla="*/ 34 h 472"/>
                <a:gd name="T56" fmla="*/ 304 w 859"/>
                <a:gd name="T57" fmla="*/ 10 h 472"/>
                <a:gd name="T58" fmla="*/ 367 w 859"/>
                <a:gd name="T59" fmla="*/ 1 h 472"/>
                <a:gd name="T60" fmla="*/ 434 w 859"/>
                <a:gd name="T61" fmla="*/ 4 h 472"/>
                <a:gd name="T62" fmla="*/ 493 w 859"/>
                <a:gd name="T63" fmla="*/ 12 h 472"/>
                <a:gd name="T64" fmla="*/ 541 w 859"/>
                <a:gd name="T65" fmla="*/ 18 h 472"/>
                <a:gd name="T66" fmla="*/ 611 w 859"/>
                <a:gd name="T67" fmla="*/ 41 h 472"/>
                <a:gd name="T68" fmla="*/ 660 w 859"/>
                <a:gd name="T69" fmla="*/ 46 h 472"/>
                <a:gd name="T70" fmla="*/ 709 w 859"/>
                <a:gd name="T71" fmla="*/ 38 h 472"/>
                <a:gd name="T72" fmla="*/ 751 w 859"/>
                <a:gd name="T73" fmla="*/ 41 h 472"/>
                <a:gd name="T74" fmla="*/ 793 w 859"/>
                <a:gd name="T75" fmla="*/ 62 h 472"/>
                <a:gd name="T76" fmla="*/ 854 w 859"/>
                <a:gd name="T77" fmla="*/ 105 h 472"/>
                <a:gd name="T78" fmla="*/ 859 w 859"/>
                <a:gd name="T79" fmla="*/ 122 h 472"/>
                <a:gd name="T80" fmla="*/ 838 w 859"/>
                <a:gd name="T81" fmla="*/ 128 h 472"/>
                <a:gd name="T82" fmla="*/ 802 w 859"/>
                <a:gd name="T83" fmla="*/ 145 h 472"/>
                <a:gd name="T84" fmla="*/ 757 w 859"/>
                <a:gd name="T85" fmla="*/ 157 h 472"/>
                <a:gd name="T86" fmla="*/ 699 w 859"/>
                <a:gd name="T87" fmla="*/ 165 h 472"/>
                <a:gd name="T88" fmla="*/ 634 w 859"/>
                <a:gd name="T89" fmla="*/ 162 h 472"/>
                <a:gd name="T90" fmla="*/ 566 w 859"/>
                <a:gd name="T91" fmla="*/ 154 h 472"/>
                <a:gd name="T92" fmla="*/ 531 w 859"/>
                <a:gd name="T93" fmla="*/ 159 h 472"/>
                <a:gd name="T94" fmla="*/ 507 w 859"/>
                <a:gd name="T95" fmla="*/ 173 h 472"/>
                <a:gd name="T96" fmla="*/ 487 w 859"/>
                <a:gd name="T97" fmla="*/ 193 h 472"/>
                <a:gd name="T98" fmla="*/ 464 w 859"/>
                <a:gd name="T99" fmla="*/ 220 h 472"/>
                <a:gd name="T100" fmla="*/ 452 w 859"/>
                <a:gd name="T101" fmla="*/ 249 h 472"/>
                <a:gd name="T102" fmla="*/ 454 w 859"/>
                <a:gd name="T103" fmla="*/ 281 h 472"/>
                <a:gd name="T104" fmla="*/ 473 w 859"/>
                <a:gd name="T105" fmla="*/ 313 h 472"/>
                <a:gd name="T106" fmla="*/ 487 w 859"/>
                <a:gd name="T107" fmla="*/ 352 h 472"/>
                <a:gd name="T108" fmla="*/ 502 w 859"/>
                <a:gd name="T109" fmla="*/ 393 h 472"/>
                <a:gd name="T110" fmla="*/ 527 w 859"/>
                <a:gd name="T111" fmla="*/ 420 h 472"/>
                <a:gd name="T112" fmla="*/ 561 w 859"/>
                <a:gd name="T113" fmla="*/ 439 h 4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2"/>
                <a:gd name="T173" fmla="*/ 859 w 859"/>
                <a:gd name="T174" fmla="*/ 472 h 4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2">
                  <a:moveTo>
                    <a:pt x="577" y="443"/>
                  </a:moveTo>
                  <a:lnTo>
                    <a:pt x="576" y="456"/>
                  </a:lnTo>
                  <a:lnTo>
                    <a:pt x="574" y="472"/>
                  </a:lnTo>
                  <a:lnTo>
                    <a:pt x="553" y="467"/>
                  </a:lnTo>
                  <a:lnTo>
                    <a:pt x="536" y="462"/>
                  </a:lnTo>
                  <a:lnTo>
                    <a:pt x="521" y="453"/>
                  </a:lnTo>
                  <a:lnTo>
                    <a:pt x="511" y="445"/>
                  </a:lnTo>
                  <a:lnTo>
                    <a:pt x="506" y="440"/>
                  </a:lnTo>
                  <a:lnTo>
                    <a:pt x="499" y="438"/>
                  </a:lnTo>
                  <a:lnTo>
                    <a:pt x="485" y="437"/>
                  </a:lnTo>
                  <a:lnTo>
                    <a:pt x="471" y="439"/>
                  </a:lnTo>
                  <a:lnTo>
                    <a:pt x="448" y="437"/>
                  </a:lnTo>
                  <a:lnTo>
                    <a:pt x="433" y="438"/>
                  </a:lnTo>
                  <a:lnTo>
                    <a:pt x="423" y="440"/>
                  </a:lnTo>
                  <a:lnTo>
                    <a:pt x="411" y="443"/>
                  </a:lnTo>
                  <a:lnTo>
                    <a:pt x="394" y="445"/>
                  </a:lnTo>
                  <a:lnTo>
                    <a:pt x="375" y="446"/>
                  </a:lnTo>
                  <a:lnTo>
                    <a:pt x="348" y="444"/>
                  </a:lnTo>
                  <a:lnTo>
                    <a:pt x="322" y="439"/>
                  </a:lnTo>
                  <a:lnTo>
                    <a:pt x="296" y="433"/>
                  </a:lnTo>
                  <a:lnTo>
                    <a:pt x="273" y="429"/>
                  </a:lnTo>
                  <a:lnTo>
                    <a:pt x="261" y="424"/>
                  </a:lnTo>
                  <a:lnTo>
                    <a:pt x="246" y="420"/>
                  </a:lnTo>
                  <a:lnTo>
                    <a:pt x="227" y="412"/>
                  </a:lnTo>
                  <a:lnTo>
                    <a:pt x="209" y="407"/>
                  </a:lnTo>
                  <a:lnTo>
                    <a:pt x="188" y="400"/>
                  </a:lnTo>
                  <a:lnTo>
                    <a:pt x="167" y="390"/>
                  </a:lnTo>
                  <a:lnTo>
                    <a:pt x="154" y="382"/>
                  </a:lnTo>
                  <a:lnTo>
                    <a:pt x="141" y="372"/>
                  </a:lnTo>
                  <a:lnTo>
                    <a:pt x="123" y="355"/>
                  </a:lnTo>
                  <a:lnTo>
                    <a:pt x="107" y="341"/>
                  </a:lnTo>
                  <a:lnTo>
                    <a:pt x="86" y="329"/>
                  </a:lnTo>
                  <a:lnTo>
                    <a:pt x="64" y="321"/>
                  </a:lnTo>
                  <a:lnTo>
                    <a:pt x="41" y="311"/>
                  </a:lnTo>
                  <a:lnTo>
                    <a:pt x="24" y="300"/>
                  </a:lnTo>
                  <a:lnTo>
                    <a:pt x="13" y="287"/>
                  </a:lnTo>
                  <a:lnTo>
                    <a:pt x="5" y="271"/>
                  </a:lnTo>
                  <a:lnTo>
                    <a:pt x="0" y="247"/>
                  </a:lnTo>
                  <a:lnTo>
                    <a:pt x="0" y="221"/>
                  </a:lnTo>
                  <a:lnTo>
                    <a:pt x="4" y="197"/>
                  </a:lnTo>
                  <a:lnTo>
                    <a:pt x="11" y="176"/>
                  </a:lnTo>
                  <a:lnTo>
                    <a:pt x="21" y="159"/>
                  </a:lnTo>
                  <a:lnTo>
                    <a:pt x="35" y="140"/>
                  </a:lnTo>
                  <a:lnTo>
                    <a:pt x="53" y="125"/>
                  </a:lnTo>
                  <a:lnTo>
                    <a:pt x="75" y="113"/>
                  </a:lnTo>
                  <a:lnTo>
                    <a:pt x="97" y="104"/>
                  </a:lnTo>
                  <a:lnTo>
                    <a:pt x="126" y="96"/>
                  </a:lnTo>
                  <a:lnTo>
                    <a:pt x="159" y="88"/>
                  </a:lnTo>
                  <a:lnTo>
                    <a:pt x="183" y="78"/>
                  </a:lnTo>
                  <a:lnTo>
                    <a:pt x="209" y="67"/>
                  </a:lnTo>
                  <a:lnTo>
                    <a:pt x="230" y="54"/>
                  </a:lnTo>
                  <a:lnTo>
                    <a:pt x="255" y="34"/>
                  </a:lnTo>
                  <a:lnTo>
                    <a:pt x="278" y="18"/>
                  </a:lnTo>
                  <a:lnTo>
                    <a:pt x="304" y="10"/>
                  </a:lnTo>
                  <a:lnTo>
                    <a:pt x="334" y="3"/>
                  </a:lnTo>
                  <a:lnTo>
                    <a:pt x="367" y="1"/>
                  </a:lnTo>
                  <a:lnTo>
                    <a:pt x="395" y="0"/>
                  </a:lnTo>
                  <a:lnTo>
                    <a:pt x="434" y="4"/>
                  </a:lnTo>
                  <a:lnTo>
                    <a:pt x="465" y="10"/>
                  </a:lnTo>
                  <a:lnTo>
                    <a:pt x="493" y="12"/>
                  </a:lnTo>
                  <a:lnTo>
                    <a:pt x="519" y="13"/>
                  </a:lnTo>
                  <a:lnTo>
                    <a:pt x="541" y="18"/>
                  </a:lnTo>
                  <a:lnTo>
                    <a:pt x="576" y="32"/>
                  </a:lnTo>
                  <a:lnTo>
                    <a:pt x="611" y="41"/>
                  </a:lnTo>
                  <a:lnTo>
                    <a:pt x="638" y="47"/>
                  </a:lnTo>
                  <a:lnTo>
                    <a:pt x="660" y="46"/>
                  </a:lnTo>
                  <a:lnTo>
                    <a:pt x="687" y="41"/>
                  </a:lnTo>
                  <a:lnTo>
                    <a:pt x="709" y="38"/>
                  </a:lnTo>
                  <a:lnTo>
                    <a:pt x="729" y="38"/>
                  </a:lnTo>
                  <a:lnTo>
                    <a:pt x="751" y="41"/>
                  </a:lnTo>
                  <a:lnTo>
                    <a:pt x="767" y="48"/>
                  </a:lnTo>
                  <a:lnTo>
                    <a:pt x="793" y="62"/>
                  </a:lnTo>
                  <a:lnTo>
                    <a:pt x="836" y="90"/>
                  </a:lnTo>
                  <a:lnTo>
                    <a:pt x="854" y="105"/>
                  </a:lnTo>
                  <a:lnTo>
                    <a:pt x="859" y="113"/>
                  </a:lnTo>
                  <a:lnTo>
                    <a:pt x="859" y="122"/>
                  </a:lnTo>
                  <a:lnTo>
                    <a:pt x="849" y="124"/>
                  </a:lnTo>
                  <a:lnTo>
                    <a:pt x="838" y="128"/>
                  </a:lnTo>
                  <a:lnTo>
                    <a:pt x="822" y="137"/>
                  </a:lnTo>
                  <a:lnTo>
                    <a:pt x="802" y="145"/>
                  </a:lnTo>
                  <a:lnTo>
                    <a:pt x="781" y="151"/>
                  </a:lnTo>
                  <a:lnTo>
                    <a:pt x="757" y="157"/>
                  </a:lnTo>
                  <a:lnTo>
                    <a:pt x="729" y="162"/>
                  </a:lnTo>
                  <a:lnTo>
                    <a:pt x="699" y="165"/>
                  </a:lnTo>
                  <a:lnTo>
                    <a:pt x="675" y="165"/>
                  </a:lnTo>
                  <a:lnTo>
                    <a:pt x="634" y="162"/>
                  </a:lnTo>
                  <a:lnTo>
                    <a:pt x="596" y="157"/>
                  </a:lnTo>
                  <a:lnTo>
                    <a:pt x="566" y="154"/>
                  </a:lnTo>
                  <a:lnTo>
                    <a:pt x="549" y="156"/>
                  </a:lnTo>
                  <a:lnTo>
                    <a:pt x="531" y="159"/>
                  </a:lnTo>
                  <a:lnTo>
                    <a:pt x="517" y="165"/>
                  </a:lnTo>
                  <a:lnTo>
                    <a:pt x="507" y="173"/>
                  </a:lnTo>
                  <a:lnTo>
                    <a:pt x="499" y="183"/>
                  </a:lnTo>
                  <a:lnTo>
                    <a:pt x="487" y="193"/>
                  </a:lnTo>
                  <a:lnTo>
                    <a:pt x="474" y="206"/>
                  </a:lnTo>
                  <a:lnTo>
                    <a:pt x="464" y="220"/>
                  </a:lnTo>
                  <a:lnTo>
                    <a:pt x="456" y="236"/>
                  </a:lnTo>
                  <a:lnTo>
                    <a:pt x="452" y="249"/>
                  </a:lnTo>
                  <a:lnTo>
                    <a:pt x="451" y="264"/>
                  </a:lnTo>
                  <a:lnTo>
                    <a:pt x="454" y="281"/>
                  </a:lnTo>
                  <a:lnTo>
                    <a:pt x="463" y="296"/>
                  </a:lnTo>
                  <a:lnTo>
                    <a:pt x="473" y="313"/>
                  </a:lnTo>
                  <a:lnTo>
                    <a:pt x="482" y="333"/>
                  </a:lnTo>
                  <a:lnTo>
                    <a:pt x="487" y="352"/>
                  </a:lnTo>
                  <a:lnTo>
                    <a:pt x="495" y="378"/>
                  </a:lnTo>
                  <a:lnTo>
                    <a:pt x="502" y="393"/>
                  </a:lnTo>
                  <a:lnTo>
                    <a:pt x="514" y="409"/>
                  </a:lnTo>
                  <a:lnTo>
                    <a:pt x="527" y="420"/>
                  </a:lnTo>
                  <a:lnTo>
                    <a:pt x="543" y="432"/>
                  </a:lnTo>
                  <a:lnTo>
                    <a:pt x="561" y="439"/>
                  </a:lnTo>
                  <a:lnTo>
                    <a:pt x="577" y="44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0" name="Freeform 44"/>
            <p:cNvSpPr>
              <a:spLocks/>
            </p:cNvSpPr>
            <p:nvPr/>
          </p:nvSpPr>
          <p:spPr bwMode="auto">
            <a:xfrm>
              <a:off x="2716" y="2450"/>
              <a:ext cx="159" cy="104"/>
            </a:xfrm>
            <a:custGeom>
              <a:avLst/>
              <a:gdLst>
                <a:gd name="T0" fmla="*/ 306 w 477"/>
                <a:gd name="T1" fmla="*/ 8 h 312"/>
                <a:gd name="T2" fmla="*/ 277 w 477"/>
                <a:gd name="T3" fmla="*/ 1 h 312"/>
                <a:gd name="T4" fmla="*/ 248 w 477"/>
                <a:gd name="T5" fmla="*/ 1 h 312"/>
                <a:gd name="T6" fmla="*/ 218 w 477"/>
                <a:gd name="T7" fmla="*/ 7 h 312"/>
                <a:gd name="T8" fmla="*/ 186 w 477"/>
                <a:gd name="T9" fmla="*/ 23 h 312"/>
                <a:gd name="T10" fmla="*/ 161 w 477"/>
                <a:gd name="T11" fmla="*/ 47 h 312"/>
                <a:gd name="T12" fmla="*/ 141 w 477"/>
                <a:gd name="T13" fmla="*/ 71 h 312"/>
                <a:gd name="T14" fmla="*/ 105 w 477"/>
                <a:gd name="T15" fmla="*/ 80 h 312"/>
                <a:gd name="T16" fmla="*/ 51 w 477"/>
                <a:gd name="T17" fmla="*/ 86 h 312"/>
                <a:gd name="T18" fmla="*/ 33 w 477"/>
                <a:gd name="T19" fmla="*/ 94 h 312"/>
                <a:gd name="T20" fmla="*/ 24 w 477"/>
                <a:gd name="T21" fmla="*/ 114 h 312"/>
                <a:gd name="T22" fmla="*/ 20 w 477"/>
                <a:gd name="T23" fmla="*/ 137 h 312"/>
                <a:gd name="T24" fmla="*/ 5 w 477"/>
                <a:gd name="T25" fmla="*/ 166 h 312"/>
                <a:gd name="T26" fmla="*/ 0 w 477"/>
                <a:gd name="T27" fmla="*/ 192 h 312"/>
                <a:gd name="T28" fmla="*/ 8 w 477"/>
                <a:gd name="T29" fmla="*/ 212 h 312"/>
                <a:gd name="T30" fmla="*/ 34 w 477"/>
                <a:gd name="T31" fmla="*/ 229 h 312"/>
                <a:gd name="T32" fmla="*/ 67 w 477"/>
                <a:gd name="T33" fmla="*/ 247 h 312"/>
                <a:gd name="T34" fmla="*/ 83 w 477"/>
                <a:gd name="T35" fmla="*/ 267 h 312"/>
                <a:gd name="T36" fmla="*/ 102 w 477"/>
                <a:gd name="T37" fmla="*/ 300 h 312"/>
                <a:gd name="T38" fmla="*/ 123 w 477"/>
                <a:gd name="T39" fmla="*/ 311 h 312"/>
                <a:gd name="T40" fmla="*/ 160 w 477"/>
                <a:gd name="T41" fmla="*/ 311 h 312"/>
                <a:gd name="T42" fmla="*/ 202 w 477"/>
                <a:gd name="T43" fmla="*/ 296 h 312"/>
                <a:gd name="T44" fmla="*/ 209 w 477"/>
                <a:gd name="T45" fmla="*/ 294 h 312"/>
                <a:gd name="T46" fmla="*/ 239 w 477"/>
                <a:gd name="T47" fmla="*/ 285 h 312"/>
                <a:gd name="T48" fmla="*/ 268 w 477"/>
                <a:gd name="T49" fmla="*/ 270 h 312"/>
                <a:gd name="T50" fmla="*/ 294 w 477"/>
                <a:gd name="T51" fmla="*/ 263 h 312"/>
                <a:gd name="T52" fmla="*/ 300 w 477"/>
                <a:gd name="T53" fmla="*/ 263 h 312"/>
                <a:gd name="T54" fmla="*/ 336 w 477"/>
                <a:gd name="T55" fmla="*/ 266 h 312"/>
                <a:gd name="T56" fmla="*/ 343 w 477"/>
                <a:gd name="T57" fmla="*/ 267 h 312"/>
                <a:gd name="T58" fmla="*/ 365 w 477"/>
                <a:gd name="T59" fmla="*/ 268 h 312"/>
                <a:gd name="T60" fmla="*/ 406 w 477"/>
                <a:gd name="T61" fmla="*/ 267 h 312"/>
                <a:gd name="T62" fmla="*/ 428 w 477"/>
                <a:gd name="T63" fmla="*/ 256 h 312"/>
                <a:gd name="T64" fmla="*/ 446 w 477"/>
                <a:gd name="T65" fmla="*/ 247 h 312"/>
                <a:gd name="T66" fmla="*/ 457 w 477"/>
                <a:gd name="T67" fmla="*/ 245 h 312"/>
                <a:gd name="T68" fmla="*/ 465 w 477"/>
                <a:gd name="T69" fmla="*/ 244 h 312"/>
                <a:gd name="T70" fmla="*/ 476 w 477"/>
                <a:gd name="T71" fmla="*/ 235 h 312"/>
                <a:gd name="T72" fmla="*/ 464 w 477"/>
                <a:gd name="T73" fmla="*/ 221 h 312"/>
                <a:gd name="T74" fmla="*/ 433 w 477"/>
                <a:gd name="T75" fmla="*/ 194 h 312"/>
                <a:gd name="T76" fmla="*/ 396 w 477"/>
                <a:gd name="T77" fmla="*/ 168 h 312"/>
                <a:gd name="T78" fmla="*/ 351 w 477"/>
                <a:gd name="T79" fmla="*/ 150 h 312"/>
                <a:gd name="T80" fmla="*/ 324 w 477"/>
                <a:gd name="T81" fmla="*/ 126 h 312"/>
                <a:gd name="T82" fmla="*/ 310 w 477"/>
                <a:gd name="T83" fmla="*/ 86 h 312"/>
                <a:gd name="T84" fmla="*/ 314 w 477"/>
                <a:gd name="T85" fmla="*/ 36 h 3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7"/>
                <a:gd name="T130" fmla="*/ 0 h 312"/>
                <a:gd name="T131" fmla="*/ 477 w 477"/>
                <a:gd name="T132" fmla="*/ 312 h 3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7" h="312">
                  <a:moveTo>
                    <a:pt x="321" y="15"/>
                  </a:moveTo>
                  <a:lnTo>
                    <a:pt x="306" y="8"/>
                  </a:lnTo>
                  <a:lnTo>
                    <a:pt x="293" y="3"/>
                  </a:lnTo>
                  <a:lnTo>
                    <a:pt x="277" y="1"/>
                  </a:lnTo>
                  <a:lnTo>
                    <a:pt x="264" y="0"/>
                  </a:lnTo>
                  <a:lnTo>
                    <a:pt x="248" y="1"/>
                  </a:lnTo>
                  <a:lnTo>
                    <a:pt x="234" y="3"/>
                  </a:lnTo>
                  <a:lnTo>
                    <a:pt x="218" y="7"/>
                  </a:lnTo>
                  <a:lnTo>
                    <a:pt x="201" y="15"/>
                  </a:lnTo>
                  <a:lnTo>
                    <a:pt x="186" y="23"/>
                  </a:lnTo>
                  <a:lnTo>
                    <a:pt x="172" y="35"/>
                  </a:lnTo>
                  <a:lnTo>
                    <a:pt x="161" y="47"/>
                  </a:lnTo>
                  <a:lnTo>
                    <a:pt x="149" y="65"/>
                  </a:lnTo>
                  <a:lnTo>
                    <a:pt x="141" y="71"/>
                  </a:lnTo>
                  <a:lnTo>
                    <a:pt x="129" y="77"/>
                  </a:lnTo>
                  <a:lnTo>
                    <a:pt x="105" y="80"/>
                  </a:lnTo>
                  <a:lnTo>
                    <a:pt x="64" y="83"/>
                  </a:lnTo>
                  <a:lnTo>
                    <a:pt x="51" y="86"/>
                  </a:lnTo>
                  <a:lnTo>
                    <a:pt x="40" y="89"/>
                  </a:lnTo>
                  <a:lnTo>
                    <a:pt x="33" y="94"/>
                  </a:lnTo>
                  <a:lnTo>
                    <a:pt x="27" y="103"/>
                  </a:lnTo>
                  <a:lnTo>
                    <a:pt x="24" y="114"/>
                  </a:lnTo>
                  <a:lnTo>
                    <a:pt x="22" y="125"/>
                  </a:lnTo>
                  <a:lnTo>
                    <a:pt x="20" y="137"/>
                  </a:lnTo>
                  <a:lnTo>
                    <a:pt x="14" y="149"/>
                  </a:lnTo>
                  <a:lnTo>
                    <a:pt x="5" y="166"/>
                  </a:lnTo>
                  <a:lnTo>
                    <a:pt x="1" y="179"/>
                  </a:lnTo>
                  <a:lnTo>
                    <a:pt x="0" y="192"/>
                  </a:lnTo>
                  <a:lnTo>
                    <a:pt x="2" y="203"/>
                  </a:lnTo>
                  <a:lnTo>
                    <a:pt x="8" y="212"/>
                  </a:lnTo>
                  <a:lnTo>
                    <a:pt x="14" y="218"/>
                  </a:lnTo>
                  <a:lnTo>
                    <a:pt x="34" y="229"/>
                  </a:lnTo>
                  <a:lnTo>
                    <a:pt x="54" y="238"/>
                  </a:lnTo>
                  <a:lnTo>
                    <a:pt x="67" y="247"/>
                  </a:lnTo>
                  <a:lnTo>
                    <a:pt x="77" y="256"/>
                  </a:lnTo>
                  <a:lnTo>
                    <a:pt x="83" y="267"/>
                  </a:lnTo>
                  <a:lnTo>
                    <a:pt x="93" y="289"/>
                  </a:lnTo>
                  <a:lnTo>
                    <a:pt x="102" y="300"/>
                  </a:lnTo>
                  <a:lnTo>
                    <a:pt x="112" y="306"/>
                  </a:lnTo>
                  <a:lnTo>
                    <a:pt x="123" y="311"/>
                  </a:lnTo>
                  <a:lnTo>
                    <a:pt x="140" y="312"/>
                  </a:lnTo>
                  <a:lnTo>
                    <a:pt x="160" y="311"/>
                  </a:lnTo>
                  <a:lnTo>
                    <a:pt x="180" y="306"/>
                  </a:lnTo>
                  <a:lnTo>
                    <a:pt x="202" y="296"/>
                  </a:lnTo>
                  <a:lnTo>
                    <a:pt x="209" y="294"/>
                  </a:lnTo>
                  <a:lnTo>
                    <a:pt x="224" y="291"/>
                  </a:lnTo>
                  <a:lnTo>
                    <a:pt x="239" y="285"/>
                  </a:lnTo>
                  <a:lnTo>
                    <a:pt x="250" y="281"/>
                  </a:lnTo>
                  <a:lnTo>
                    <a:pt x="268" y="270"/>
                  </a:lnTo>
                  <a:lnTo>
                    <a:pt x="279" y="267"/>
                  </a:lnTo>
                  <a:lnTo>
                    <a:pt x="294" y="263"/>
                  </a:lnTo>
                  <a:lnTo>
                    <a:pt x="300" y="263"/>
                  </a:lnTo>
                  <a:lnTo>
                    <a:pt x="317" y="263"/>
                  </a:lnTo>
                  <a:lnTo>
                    <a:pt x="336" y="266"/>
                  </a:lnTo>
                  <a:lnTo>
                    <a:pt x="343" y="267"/>
                  </a:lnTo>
                  <a:lnTo>
                    <a:pt x="365" y="268"/>
                  </a:lnTo>
                  <a:lnTo>
                    <a:pt x="394" y="268"/>
                  </a:lnTo>
                  <a:lnTo>
                    <a:pt x="406" y="267"/>
                  </a:lnTo>
                  <a:lnTo>
                    <a:pt x="418" y="261"/>
                  </a:lnTo>
                  <a:lnTo>
                    <a:pt x="428" y="256"/>
                  </a:lnTo>
                  <a:lnTo>
                    <a:pt x="437" y="250"/>
                  </a:lnTo>
                  <a:lnTo>
                    <a:pt x="446" y="247"/>
                  </a:lnTo>
                  <a:lnTo>
                    <a:pt x="452" y="246"/>
                  </a:lnTo>
                  <a:lnTo>
                    <a:pt x="457" y="245"/>
                  </a:lnTo>
                  <a:lnTo>
                    <a:pt x="465" y="244"/>
                  </a:lnTo>
                  <a:lnTo>
                    <a:pt x="472" y="240"/>
                  </a:lnTo>
                  <a:lnTo>
                    <a:pt x="476" y="235"/>
                  </a:lnTo>
                  <a:lnTo>
                    <a:pt x="477" y="229"/>
                  </a:lnTo>
                  <a:lnTo>
                    <a:pt x="464" y="221"/>
                  </a:lnTo>
                  <a:lnTo>
                    <a:pt x="451" y="211"/>
                  </a:lnTo>
                  <a:lnTo>
                    <a:pt x="433" y="194"/>
                  </a:lnTo>
                  <a:lnTo>
                    <a:pt x="417" y="180"/>
                  </a:lnTo>
                  <a:lnTo>
                    <a:pt x="396" y="168"/>
                  </a:lnTo>
                  <a:lnTo>
                    <a:pt x="374" y="160"/>
                  </a:lnTo>
                  <a:lnTo>
                    <a:pt x="351" y="150"/>
                  </a:lnTo>
                  <a:lnTo>
                    <a:pt x="334" y="139"/>
                  </a:lnTo>
                  <a:lnTo>
                    <a:pt x="324" y="126"/>
                  </a:lnTo>
                  <a:lnTo>
                    <a:pt x="315" y="110"/>
                  </a:lnTo>
                  <a:lnTo>
                    <a:pt x="310" y="86"/>
                  </a:lnTo>
                  <a:lnTo>
                    <a:pt x="310" y="60"/>
                  </a:lnTo>
                  <a:lnTo>
                    <a:pt x="314" y="36"/>
                  </a:lnTo>
                  <a:lnTo>
                    <a:pt x="321"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1" name="Freeform 45"/>
            <p:cNvSpPr>
              <a:spLocks/>
            </p:cNvSpPr>
            <p:nvPr/>
          </p:nvSpPr>
          <p:spPr bwMode="auto">
            <a:xfrm>
              <a:off x="3027" y="2528"/>
              <a:ext cx="55" cy="33"/>
            </a:xfrm>
            <a:custGeom>
              <a:avLst/>
              <a:gdLst>
                <a:gd name="T0" fmla="*/ 164 w 164"/>
                <a:gd name="T1" fmla="*/ 13 h 100"/>
                <a:gd name="T2" fmla="*/ 158 w 164"/>
                <a:gd name="T3" fmla="*/ 14 h 100"/>
                <a:gd name="T4" fmla="*/ 146 w 164"/>
                <a:gd name="T5" fmla="*/ 17 h 100"/>
                <a:gd name="T6" fmla="*/ 133 w 164"/>
                <a:gd name="T7" fmla="*/ 24 h 100"/>
                <a:gd name="T8" fmla="*/ 116 w 164"/>
                <a:gd name="T9" fmla="*/ 37 h 100"/>
                <a:gd name="T10" fmla="*/ 93 w 164"/>
                <a:gd name="T11" fmla="*/ 58 h 100"/>
                <a:gd name="T12" fmla="*/ 72 w 164"/>
                <a:gd name="T13" fmla="*/ 78 h 100"/>
                <a:gd name="T14" fmla="*/ 53 w 164"/>
                <a:gd name="T15" fmla="*/ 91 h 100"/>
                <a:gd name="T16" fmla="*/ 40 w 164"/>
                <a:gd name="T17" fmla="*/ 97 h 100"/>
                <a:gd name="T18" fmla="*/ 40 w 164"/>
                <a:gd name="T19" fmla="*/ 97 h 100"/>
                <a:gd name="T20" fmla="*/ 33 w 164"/>
                <a:gd name="T21" fmla="*/ 100 h 100"/>
                <a:gd name="T22" fmla="*/ 33 w 164"/>
                <a:gd name="T23" fmla="*/ 100 h 100"/>
                <a:gd name="T24" fmla="*/ 25 w 164"/>
                <a:gd name="T25" fmla="*/ 98 h 100"/>
                <a:gd name="T26" fmla="*/ 17 w 164"/>
                <a:gd name="T27" fmla="*/ 96 h 100"/>
                <a:gd name="T28" fmla="*/ 9 w 164"/>
                <a:gd name="T29" fmla="*/ 94 h 100"/>
                <a:gd name="T30" fmla="*/ 0 w 164"/>
                <a:gd name="T31" fmla="*/ 90 h 100"/>
                <a:gd name="T32" fmla="*/ 0 w 164"/>
                <a:gd name="T33" fmla="*/ 86 h 100"/>
                <a:gd name="T34" fmla="*/ 2 w 164"/>
                <a:gd name="T35" fmla="*/ 64 h 100"/>
                <a:gd name="T36" fmla="*/ 5 w 164"/>
                <a:gd name="T37" fmla="*/ 52 h 100"/>
                <a:gd name="T38" fmla="*/ 9 w 164"/>
                <a:gd name="T39" fmla="*/ 42 h 100"/>
                <a:gd name="T40" fmla="*/ 16 w 164"/>
                <a:gd name="T41" fmla="*/ 33 h 100"/>
                <a:gd name="T42" fmla="*/ 27 w 164"/>
                <a:gd name="T43" fmla="*/ 30 h 100"/>
                <a:gd name="T44" fmla="*/ 41 w 164"/>
                <a:gd name="T45" fmla="*/ 24 h 100"/>
                <a:gd name="T46" fmla="*/ 58 w 164"/>
                <a:gd name="T47" fmla="*/ 17 h 100"/>
                <a:gd name="T48" fmla="*/ 74 w 164"/>
                <a:gd name="T49" fmla="*/ 7 h 100"/>
                <a:gd name="T50" fmla="*/ 88 w 164"/>
                <a:gd name="T51" fmla="*/ 3 h 100"/>
                <a:gd name="T52" fmla="*/ 102 w 164"/>
                <a:gd name="T53" fmla="*/ 0 h 100"/>
                <a:gd name="T54" fmla="*/ 119 w 164"/>
                <a:gd name="T55" fmla="*/ 0 h 100"/>
                <a:gd name="T56" fmla="*/ 133 w 164"/>
                <a:gd name="T57" fmla="*/ 4 h 100"/>
                <a:gd name="T58" fmla="*/ 152 w 164"/>
                <a:gd name="T59" fmla="*/ 10 h 100"/>
                <a:gd name="T60" fmla="*/ 164 w 164"/>
                <a:gd name="T61" fmla="*/ 13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4"/>
                <a:gd name="T94" fmla="*/ 0 h 100"/>
                <a:gd name="T95" fmla="*/ 164 w 164"/>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4" h="100">
                  <a:moveTo>
                    <a:pt x="164" y="13"/>
                  </a:moveTo>
                  <a:lnTo>
                    <a:pt x="158" y="14"/>
                  </a:lnTo>
                  <a:lnTo>
                    <a:pt x="146" y="17"/>
                  </a:lnTo>
                  <a:lnTo>
                    <a:pt x="133" y="24"/>
                  </a:lnTo>
                  <a:lnTo>
                    <a:pt x="116" y="37"/>
                  </a:lnTo>
                  <a:lnTo>
                    <a:pt x="93" y="58"/>
                  </a:lnTo>
                  <a:lnTo>
                    <a:pt x="72" y="78"/>
                  </a:lnTo>
                  <a:lnTo>
                    <a:pt x="53" y="91"/>
                  </a:lnTo>
                  <a:lnTo>
                    <a:pt x="40" y="97"/>
                  </a:lnTo>
                  <a:lnTo>
                    <a:pt x="33" y="100"/>
                  </a:lnTo>
                  <a:lnTo>
                    <a:pt x="25" y="98"/>
                  </a:lnTo>
                  <a:lnTo>
                    <a:pt x="17" y="96"/>
                  </a:lnTo>
                  <a:lnTo>
                    <a:pt x="9" y="94"/>
                  </a:lnTo>
                  <a:lnTo>
                    <a:pt x="0" y="90"/>
                  </a:lnTo>
                  <a:lnTo>
                    <a:pt x="0" y="86"/>
                  </a:lnTo>
                  <a:lnTo>
                    <a:pt x="2" y="64"/>
                  </a:lnTo>
                  <a:lnTo>
                    <a:pt x="5" y="52"/>
                  </a:lnTo>
                  <a:lnTo>
                    <a:pt x="9" y="42"/>
                  </a:lnTo>
                  <a:lnTo>
                    <a:pt x="16" y="33"/>
                  </a:lnTo>
                  <a:lnTo>
                    <a:pt x="27" y="30"/>
                  </a:lnTo>
                  <a:lnTo>
                    <a:pt x="41" y="24"/>
                  </a:lnTo>
                  <a:lnTo>
                    <a:pt x="58" y="17"/>
                  </a:lnTo>
                  <a:lnTo>
                    <a:pt x="74" y="7"/>
                  </a:lnTo>
                  <a:lnTo>
                    <a:pt x="88" y="3"/>
                  </a:lnTo>
                  <a:lnTo>
                    <a:pt x="102" y="0"/>
                  </a:lnTo>
                  <a:lnTo>
                    <a:pt x="119" y="0"/>
                  </a:lnTo>
                  <a:lnTo>
                    <a:pt x="133" y="4"/>
                  </a:lnTo>
                  <a:lnTo>
                    <a:pt x="152" y="10"/>
                  </a:lnTo>
                  <a:lnTo>
                    <a:pt x="164" y="1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2" name="Freeform 46"/>
            <p:cNvSpPr>
              <a:spLocks/>
            </p:cNvSpPr>
            <p:nvPr/>
          </p:nvSpPr>
          <p:spPr bwMode="auto">
            <a:xfrm>
              <a:off x="2819" y="2456"/>
              <a:ext cx="55" cy="71"/>
            </a:xfrm>
            <a:custGeom>
              <a:avLst/>
              <a:gdLst>
                <a:gd name="T0" fmla="*/ 166 w 166"/>
                <a:gd name="T1" fmla="*/ 212 h 212"/>
                <a:gd name="T2" fmla="*/ 153 w 166"/>
                <a:gd name="T3" fmla="*/ 204 h 212"/>
                <a:gd name="T4" fmla="*/ 140 w 166"/>
                <a:gd name="T5" fmla="*/ 194 h 212"/>
                <a:gd name="T6" fmla="*/ 122 w 166"/>
                <a:gd name="T7" fmla="*/ 177 h 212"/>
                <a:gd name="T8" fmla="*/ 107 w 166"/>
                <a:gd name="T9" fmla="*/ 163 h 212"/>
                <a:gd name="T10" fmla="*/ 86 w 166"/>
                <a:gd name="T11" fmla="*/ 151 h 212"/>
                <a:gd name="T12" fmla="*/ 64 w 166"/>
                <a:gd name="T13" fmla="*/ 143 h 212"/>
                <a:gd name="T14" fmla="*/ 41 w 166"/>
                <a:gd name="T15" fmla="*/ 133 h 212"/>
                <a:gd name="T16" fmla="*/ 24 w 166"/>
                <a:gd name="T17" fmla="*/ 122 h 212"/>
                <a:gd name="T18" fmla="*/ 14 w 166"/>
                <a:gd name="T19" fmla="*/ 109 h 212"/>
                <a:gd name="T20" fmla="*/ 5 w 166"/>
                <a:gd name="T21" fmla="*/ 94 h 212"/>
                <a:gd name="T22" fmla="*/ 0 w 166"/>
                <a:gd name="T23" fmla="*/ 70 h 212"/>
                <a:gd name="T24" fmla="*/ 0 w 166"/>
                <a:gd name="T25" fmla="*/ 45 h 212"/>
                <a:gd name="T26" fmla="*/ 4 w 166"/>
                <a:gd name="T27" fmla="*/ 20 h 212"/>
                <a:gd name="T28" fmla="*/ 11 w 166"/>
                <a:gd name="T29" fmla="*/ 0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2"/>
                <a:gd name="T47" fmla="*/ 166 w 166"/>
                <a:gd name="T48" fmla="*/ 212 h 2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2">
                  <a:moveTo>
                    <a:pt x="166" y="212"/>
                  </a:moveTo>
                  <a:lnTo>
                    <a:pt x="153" y="204"/>
                  </a:lnTo>
                  <a:lnTo>
                    <a:pt x="140" y="194"/>
                  </a:lnTo>
                  <a:lnTo>
                    <a:pt x="122" y="177"/>
                  </a:lnTo>
                  <a:lnTo>
                    <a:pt x="107" y="163"/>
                  </a:lnTo>
                  <a:lnTo>
                    <a:pt x="86" y="151"/>
                  </a:lnTo>
                  <a:lnTo>
                    <a:pt x="64" y="143"/>
                  </a:lnTo>
                  <a:lnTo>
                    <a:pt x="41" y="133"/>
                  </a:lnTo>
                  <a:lnTo>
                    <a:pt x="24" y="122"/>
                  </a:lnTo>
                  <a:lnTo>
                    <a:pt x="14" y="109"/>
                  </a:lnTo>
                  <a:lnTo>
                    <a:pt x="5" y="94"/>
                  </a:lnTo>
                  <a:lnTo>
                    <a:pt x="0" y="70"/>
                  </a:lnTo>
                  <a:lnTo>
                    <a:pt x="0" y="45"/>
                  </a:lnTo>
                  <a:lnTo>
                    <a:pt x="4" y="20"/>
                  </a:lnTo>
                  <a:lnTo>
                    <a:pt x="1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3" name="Freeform 47"/>
            <p:cNvSpPr>
              <a:spLocks/>
            </p:cNvSpPr>
            <p:nvPr/>
          </p:nvSpPr>
          <p:spPr bwMode="auto">
            <a:xfrm>
              <a:off x="428" y="3094"/>
              <a:ext cx="482" cy="284"/>
            </a:xfrm>
            <a:custGeom>
              <a:avLst/>
              <a:gdLst>
                <a:gd name="T0" fmla="*/ 386 w 1448"/>
                <a:gd name="T1" fmla="*/ 768 h 853"/>
                <a:gd name="T2" fmla="*/ 358 w 1448"/>
                <a:gd name="T3" fmla="*/ 772 h 853"/>
                <a:gd name="T4" fmla="*/ 228 w 1448"/>
                <a:gd name="T5" fmla="*/ 805 h 853"/>
                <a:gd name="T6" fmla="*/ 69 w 1448"/>
                <a:gd name="T7" fmla="*/ 772 h 853"/>
                <a:gd name="T8" fmla="*/ 0 w 1448"/>
                <a:gd name="T9" fmla="*/ 708 h 853"/>
                <a:gd name="T10" fmla="*/ 41 w 1448"/>
                <a:gd name="T11" fmla="*/ 655 h 853"/>
                <a:gd name="T12" fmla="*/ 75 w 1448"/>
                <a:gd name="T13" fmla="*/ 639 h 853"/>
                <a:gd name="T14" fmla="*/ 34 w 1448"/>
                <a:gd name="T15" fmla="*/ 558 h 853"/>
                <a:gd name="T16" fmla="*/ 20 w 1448"/>
                <a:gd name="T17" fmla="*/ 435 h 853"/>
                <a:gd name="T18" fmla="*/ 109 w 1448"/>
                <a:gd name="T19" fmla="*/ 354 h 853"/>
                <a:gd name="T20" fmla="*/ 213 w 1448"/>
                <a:gd name="T21" fmla="*/ 343 h 853"/>
                <a:gd name="T22" fmla="*/ 193 w 1448"/>
                <a:gd name="T23" fmla="*/ 328 h 853"/>
                <a:gd name="T24" fmla="*/ 199 w 1448"/>
                <a:gd name="T25" fmla="*/ 242 h 853"/>
                <a:gd name="T26" fmla="*/ 317 w 1448"/>
                <a:gd name="T27" fmla="*/ 134 h 853"/>
                <a:gd name="T28" fmla="*/ 517 w 1448"/>
                <a:gd name="T29" fmla="*/ 75 h 853"/>
                <a:gd name="T30" fmla="*/ 613 w 1448"/>
                <a:gd name="T31" fmla="*/ 81 h 853"/>
                <a:gd name="T32" fmla="*/ 613 w 1448"/>
                <a:gd name="T33" fmla="*/ 81 h 853"/>
                <a:gd name="T34" fmla="*/ 669 w 1448"/>
                <a:gd name="T35" fmla="*/ 38 h 853"/>
                <a:gd name="T36" fmla="*/ 855 w 1448"/>
                <a:gd name="T37" fmla="*/ 0 h 853"/>
                <a:gd name="T38" fmla="*/ 1027 w 1448"/>
                <a:gd name="T39" fmla="*/ 27 h 853"/>
                <a:gd name="T40" fmla="*/ 1041 w 1448"/>
                <a:gd name="T41" fmla="*/ 103 h 853"/>
                <a:gd name="T42" fmla="*/ 1021 w 1448"/>
                <a:gd name="T43" fmla="*/ 140 h 853"/>
                <a:gd name="T44" fmla="*/ 1158 w 1448"/>
                <a:gd name="T45" fmla="*/ 144 h 853"/>
                <a:gd name="T46" fmla="*/ 1269 w 1448"/>
                <a:gd name="T47" fmla="*/ 209 h 853"/>
                <a:gd name="T48" fmla="*/ 1261 w 1448"/>
                <a:gd name="T49" fmla="*/ 338 h 853"/>
                <a:gd name="T50" fmla="*/ 1221 w 1448"/>
                <a:gd name="T51" fmla="*/ 422 h 853"/>
                <a:gd name="T52" fmla="*/ 1224 w 1448"/>
                <a:gd name="T53" fmla="*/ 432 h 853"/>
                <a:gd name="T54" fmla="*/ 1365 w 1448"/>
                <a:gd name="T55" fmla="*/ 473 h 853"/>
                <a:gd name="T56" fmla="*/ 1448 w 1448"/>
                <a:gd name="T57" fmla="*/ 526 h 853"/>
                <a:gd name="T58" fmla="*/ 1358 w 1448"/>
                <a:gd name="T59" fmla="*/ 639 h 853"/>
                <a:gd name="T60" fmla="*/ 1245 w 1448"/>
                <a:gd name="T61" fmla="*/ 692 h 853"/>
                <a:gd name="T62" fmla="*/ 1345 w 1448"/>
                <a:gd name="T63" fmla="*/ 740 h 853"/>
                <a:gd name="T64" fmla="*/ 1414 w 1448"/>
                <a:gd name="T65" fmla="*/ 794 h 853"/>
                <a:gd name="T66" fmla="*/ 1261 w 1448"/>
                <a:gd name="T67" fmla="*/ 842 h 853"/>
                <a:gd name="T68" fmla="*/ 1089 w 1448"/>
                <a:gd name="T69" fmla="*/ 842 h 853"/>
                <a:gd name="T70" fmla="*/ 1082 w 1448"/>
                <a:gd name="T71" fmla="*/ 826 h 853"/>
                <a:gd name="T72" fmla="*/ 392 w 1448"/>
                <a:gd name="T73" fmla="*/ 768 h 8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48"/>
                <a:gd name="T112" fmla="*/ 0 h 853"/>
                <a:gd name="T113" fmla="*/ 1448 w 1448"/>
                <a:gd name="T114" fmla="*/ 853 h 8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48" h="853">
                  <a:moveTo>
                    <a:pt x="392" y="768"/>
                  </a:moveTo>
                  <a:lnTo>
                    <a:pt x="386" y="768"/>
                  </a:lnTo>
                  <a:lnTo>
                    <a:pt x="379" y="768"/>
                  </a:lnTo>
                  <a:lnTo>
                    <a:pt x="358" y="772"/>
                  </a:lnTo>
                  <a:lnTo>
                    <a:pt x="303" y="794"/>
                  </a:lnTo>
                  <a:lnTo>
                    <a:pt x="228" y="805"/>
                  </a:lnTo>
                  <a:lnTo>
                    <a:pt x="138" y="794"/>
                  </a:lnTo>
                  <a:lnTo>
                    <a:pt x="69" y="772"/>
                  </a:lnTo>
                  <a:lnTo>
                    <a:pt x="20" y="746"/>
                  </a:lnTo>
                  <a:lnTo>
                    <a:pt x="0" y="708"/>
                  </a:lnTo>
                  <a:lnTo>
                    <a:pt x="6" y="681"/>
                  </a:lnTo>
                  <a:lnTo>
                    <a:pt x="41" y="655"/>
                  </a:lnTo>
                  <a:lnTo>
                    <a:pt x="75" y="644"/>
                  </a:lnTo>
                  <a:lnTo>
                    <a:pt x="75" y="639"/>
                  </a:lnTo>
                  <a:lnTo>
                    <a:pt x="48" y="606"/>
                  </a:lnTo>
                  <a:lnTo>
                    <a:pt x="34" y="558"/>
                  </a:lnTo>
                  <a:lnTo>
                    <a:pt x="20" y="494"/>
                  </a:lnTo>
                  <a:lnTo>
                    <a:pt x="20" y="435"/>
                  </a:lnTo>
                  <a:lnTo>
                    <a:pt x="54" y="387"/>
                  </a:lnTo>
                  <a:lnTo>
                    <a:pt x="109" y="354"/>
                  </a:lnTo>
                  <a:lnTo>
                    <a:pt x="172" y="338"/>
                  </a:lnTo>
                  <a:lnTo>
                    <a:pt x="213" y="343"/>
                  </a:lnTo>
                  <a:lnTo>
                    <a:pt x="241" y="354"/>
                  </a:lnTo>
                  <a:lnTo>
                    <a:pt x="193" y="328"/>
                  </a:lnTo>
                  <a:lnTo>
                    <a:pt x="186" y="290"/>
                  </a:lnTo>
                  <a:lnTo>
                    <a:pt x="199" y="242"/>
                  </a:lnTo>
                  <a:lnTo>
                    <a:pt x="247" y="188"/>
                  </a:lnTo>
                  <a:lnTo>
                    <a:pt x="317" y="134"/>
                  </a:lnTo>
                  <a:lnTo>
                    <a:pt x="420" y="97"/>
                  </a:lnTo>
                  <a:lnTo>
                    <a:pt x="517" y="75"/>
                  </a:lnTo>
                  <a:lnTo>
                    <a:pt x="593" y="75"/>
                  </a:lnTo>
                  <a:lnTo>
                    <a:pt x="613" y="81"/>
                  </a:lnTo>
                  <a:lnTo>
                    <a:pt x="613" y="64"/>
                  </a:lnTo>
                  <a:lnTo>
                    <a:pt x="669" y="38"/>
                  </a:lnTo>
                  <a:lnTo>
                    <a:pt x="758" y="10"/>
                  </a:lnTo>
                  <a:lnTo>
                    <a:pt x="855" y="0"/>
                  </a:lnTo>
                  <a:lnTo>
                    <a:pt x="944" y="0"/>
                  </a:lnTo>
                  <a:lnTo>
                    <a:pt x="1027" y="27"/>
                  </a:lnTo>
                  <a:lnTo>
                    <a:pt x="1055" y="64"/>
                  </a:lnTo>
                  <a:lnTo>
                    <a:pt x="1041" y="103"/>
                  </a:lnTo>
                  <a:lnTo>
                    <a:pt x="1013" y="134"/>
                  </a:lnTo>
                  <a:lnTo>
                    <a:pt x="1021" y="140"/>
                  </a:lnTo>
                  <a:lnTo>
                    <a:pt x="1082" y="144"/>
                  </a:lnTo>
                  <a:lnTo>
                    <a:pt x="1158" y="144"/>
                  </a:lnTo>
                  <a:lnTo>
                    <a:pt x="1227" y="166"/>
                  </a:lnTo>
                  <a:lnTo>
                    <a:pt x="1269" y="209"/>
                  </a:lnTo>
                  <a:lnTo>
                    <a:pt x="1282" y="268"/>
                  </a:lnTo>
                  <a:lnTo>
                    <a:pt x="1261" y="338"/>
                  </a:lnTo>
                  <a:lnTo>
                    <a:pt x="1227" y="392"/>
                  </a:lnTo>
                  <a:lnTo>
                    <a:pt x="1221" y="422"/>
                  </a:lnTo>
                  <a:lnTo>
                    <a:pt x="1169" y="437"/>
                  </a:lnTo>
                  <a:lnTo>
                    <a:pt x="1224" y="432"/>
                  </a:lnTo>
                  <a:lnTo>
                    <a:pt x="1269" y="456"/>
                  </a:lnTo>
                  <a:lnTo>
                    <a:pt x="1365" y="473"/>
                  </a:lnTo>
                  <a:lnTo>
                    <a:pt x="1427" y="494"/>
                  </a:lnTo>
                  <a:lnTo>
                    <a:pt x="1448" y="526"/>
                  </a:lnTo>
                  <a:lnTo>
                    <a:pt x="1427" y="580"/>
                  </a:lnTo>
                  <a:lnTo>
                    <a:pt x="1358" y="639"/>
                  </a:lnTo>
                  <a:lnTo>
                    <a:pt x="1303" y="687"/>
                  </a:lnTo>
                  <a:lnTo>
                    <a:pt x="1245" y="692"/>
                  </a:lnTo>
                  <a:lnTo>
                    <a:pt x="1311" y="700"/>
                  </a:lnTo>
                  <a:lnTo>
                    <a:pt x="1345" y="740"/>
                  </a:lnTo>
                  <a:lnTo>
                    <a:pt x="1406" y="762"/>
                  </a:lnTo>
                  <a:lnTo>
                    <a:pt x="1414" y="794"/>
                  </a:lnTo>
                  <a:lnTo>
                    <a:pt x="1365" y="826"/>
                  </a:lnTo>
                  <a:lnTo>
                    <a:pt x="1261" y="842"/>
                  </a:lnTo>
                  <a:lnTo>
                    <a:pt x="1151" y="853"/>
                  </a:lnTo>
                  <a:lnTo>
                    <a:pt x="1089" y="842"/>
                  </a:lnTo>
                  <a:lnTo>
                    <a:pt x="1082" y="837"/>
                  </a:lnTo>
                  <a:lnTo>
                    <a:pt x="1082" y="826"/>
                  </a:lnTo>
                  <a:lnTo>
                    <a:pt x="1089" y="820"/>
                  </a:lnTo>
                  <a:lnTo>
                    <a:pt x="392" y="768"/>
                  </a:lnTo>
                  <a:close/>
                </a:path>
              </a:pathLst>
            </a:custGeom>
            <a:solidFill>
              <a:srgbClr val="00C000"/>
            </a:solidFill>
            <a:ln w="0">
              <a:solidFill>
                <a:srgbClr val="00C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4" name="Freeform 48"/>
            <p:cNvSpPr>
              <a:spLocks/>
            </p:cNvSpPr>
            <p:nvPr/>
          </p:nvSpPr>
          <p:spPr bwMode="auto">
            <a:xfrm>
              <a:off x="497" y="3156"/>
              <a:ext cx="359" cy="325"/>
            </a:xfrm>
            <a:custGeom>
              <a:avLst/>
              <a:gdLst>
                <a:gd name="T0" fmla="*/ 455 w 1078"/>
                <a:gd name="T1" fmla="*/ 552 h 974"/>
                <a:gd name="T2" fmla="*/ 433 w 1078"/>
                <a:gd name="T3" fmla="*/ 640 h 974"/>
                <a:gd name="T4" fmla="*/ 423 w 1078"/>
                <a:gd name="T5" fmla="*/ 839 h 974"/>
                <a:gd name="T6" fmla="*/ 361 w 1078"/>
                <a:gd name="T7" fmla="*/ 907 h 974"/>
                <a:gd name="T8" fmla="*/ 119 w 1078"/>
                <a:gd name="T9" fmla="*/ 974 h 974"/>
                <a:gd name="T10" fmla="*/ 890 w 1078"/>
                <a:gd name="T11" fmla="*/ 946 h 974"/>
                <a:gd name="T12" fmla="*/ 779 w 1078"/>
                <a:gd name="T13" fmla="*/ 944 h 974"/>
                <a:gd name="T14" fmla="*/ 686 w 1078"/>
                <a:gd name="T15" fmla="*/ 845 h 974"/>
                <a:gd name="T16" fmla="*/ 647 w 1078"/>
                <a:gd name="T17" fmla="*/ 554 h 974"/>
                <a:gd name="T18" fmla="*/ 869 w 1078"/>
                <a:gd name="T19" fmla="*/ 409 h 974"/>
                <a:gd name="T20" fmla="*/ 1020 w 1078"/>
                <a:gd name="T21" fmla="*/ 348 h 974"/>
                <a:gd name="T22" fmla="*/ 1007 w 1078"/>
                <a:gd name="T23" fmla="*/ 318 h 974"/>
                <a:gd name="T24" fmla="*/ 848 w 1078"/>
                <a:gd name="T25" fmla="*/ 389 h 974"/>
                <a:gd name="T26" fmla="*/ 702 w 1078"/>
                <a:gd name="T27" fmla="*/ 426 h 974"/>
                <a:gd name="T28" fmla="*/ 565 w 1078"/>
                <a:gd name="T29" fmla="*/ 426 h 974"/>
                <a:gd name="T30" fmla="*/ 751 w 1078"/>
                <a:gd name="T31" fmla="*/ 265 h 974"/>
                <a:gd name="T32" fmla="*/ 848 w 1078"/>
                <a:gd name="T33" fmla="*/ 152 h 974"/>
                <a:gd name="T34" fmla="*/ 689 w 1078"/>
                <a:gd name="T35" fmla="*/ 265 h 974"/>
                <a:gd name="T36" fmla="*/ 517 w 1078"/>
                <a:gd name="T37" fmla="*/ 378 h 974"/>
                <a:gd name="T38" fmla="*/ 496 w 1078"/>
                <a:gd name="T39" fmla="*/ 201 h 974"/>
                <a:gd name="T40" fmla="*/ 475 w 1078"/>
                <a:gd name="T41" fmla="*/ 71 h 974"/>
                <a:gd name="T42" fmla="*/ 438 w 1078"/>
                <a:gd name="T43" fmla="*/ 0 h 974"/>
                <a:gd name="T44" fmla="*/ 421 w 1078"/>
                <a:gd name="T45" fmla="*/ 168 h 974"/>
                <a:gd name="T46" fmla="*/ 354 w 1078"/>
                <a:gd name="T47" fmla="*/ 184 h 974"/>
                <a:gd name="T48" fmla="*/ 140 w 1078"/>
                <a:gd name="T49" fmla="*/ 138 h 974"/>
                <a:gd name="T50" fmla="*/ 209 w 1078"/>
                <a:gd name="T51" fmla="*/ 214 h 974"/>
                <a:gd name="T52" fmla="*/ 427 w 1078"/>
                <a:gd name="T53" fmla="*/ 292 h 974"/>
                <a:gd name="T54" fmla="*/ 427 w 1078"/>
                <a:gd name="T55" fmla="*/ 409 h 974"/>
                <a:gd name="T56" fmla="*/ 406 w 1078"/>
                <a:gd name="T57" fmla="*/ 420 h 974"/>
                <a:gd name="T58" fmla="*/ 220 w 1078"/>
                <a:gd name="T59" fmla="*/ 420 h 974"/>
                <a:gd name="T60" fmla="*/ 82 w 1078"/>
                <a:gd name="T61" fmla="*/ 404 h 974"/>
                <a:gd name="T62" fmla="*/ 0 w 1078"/>
                <a:gd name="T63" fmla="*/ 420 h 974"/>
                <a:gd name="T64" fmla="*/ 172 w 1078"/>
                <a:gd name="T65" fmla="*/ 441 h 974"/>
                <a:gd name="T66" fmla="*/ 365 w 1078"/>
                <a:gd name="T67" fmla="*/ 474 h 9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8"/>
                <a:gd name="T103" fmla="*/ 0 h 974"/>
                <a:gd name="T104" fmla="*/ 1078 w 1078"/>
                <a:gd name="T105" fmla="*/ 974 h 9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8" h="974">
                  <a:moveTo>
                    <a:pt x="430" y="498"/>
                  </a:moveTo>
                  <a:lnTo>
                    <a:pt x="455" y="552"/>
                  </a:lnTo>
                  <a:lnTo>
                    <a:pt x="441" y="586"/>
                  </a:lnTo>
                  <a:lnTo>
                    <a:pt x="433" y="640"/>
                  </a:lnTo>
                  <a:lnTo>
                    <a:pt x="433" y="764"/>
                  </a:lnTo>
                  <a:lnTo>
                    <a:pt x="423" y="839"/>
                  </a:lnTo>
                  <a:lnTo>
                    <a:pt x="406" y="864"/>
                  </a:lnTo>
                  <a:lnTo>
                    <a:pt x="361" y="907"/>
                  </a:lnTo>
                  <a:lnTo>
                    <a:pt x="272" y="938"/>
                  </a:lnTo>
                  <a:lnTo>
                    <a:pt x="119" y="974"/>
                  </a:lnTo>
                  <a:lnTo>
                    <a:pt x="965" y="974"/>
                  </a:lnTo>
                  <a:lnTo>
                    <a:pt x="890" y="946"/>
                  </a:lnTo>
                  <a:lnTo>
                    <a:pt x="840" y="938"/>
                  </a:lnTo>
                  <a:lnTo>
                    <a:pt x="779" y="944"/>
                  </a:lnTo>
                  <a:lnTo>
                    <a:pt x="727" y="909"/>
                  </a:lnTo>
                  <a:lnTo>
                    <a:pt x="686" y="845"/>
                  </a:lnTo>
                  <a:lnTo>
                    <a:pt x="655" y="675"/>
                  </a:lnTo>
                  <a:lnTo>
                    <a:pt x="647" y="554"/>
                  </a:lnTo>
                  <a:lnTo>
                    <a:pt x="621" y="498"/>
                  </a:lnTo>
                  <a:lnTo>
                    <a:pt x="869" y="409"/>
                  </a:lnTo>
                  <a:lnTo>
                    <a:pt x="938" y="394"/>
                  </a:lnTo>
                  <a:lnTo>
                    <a:pt x="1020" y="348"/>
                  </a:lnTo>
                  <a:lnTo>
                    <a:pt x="1078" y="318"/>
                  </a:lnTo>
                  <a:lnTo>
                    <a:pt x="1007" y="318"/>
                  </a:lnTo>
                  <a:lnTo>
                    <a:pt x="916" y="361"/>
                  </a:lnTo>
                  <a:lnTo>
                    <a:pt x="848" y="389"/>
                  </a:lnTo>
                  <a:lnTo>
                    <a:pt x="758" y="415"/>
                  </a:lnTo>
                  <a:lnTo>
                    <a:pt x="702" y="426"/>
                  </a:lnTo>
                  <a:lnTo>
                    <a:pt x="603" y="448"/>
                  </a:lnTo>
                  <a:lnTo>
                    <a:pt x="565" y="426"/>
                  </a:lnTo>
                  <a:lnTo>
                    <a:pt x="641" y="391"/>
                  </a:lnTo>
                  <a:lnTo>
                    <a:pt x="751" y="265"/>
                  </a:lnTo>
                  <a:lnTo>
                    <a:pt x="796" y="222"/>
                  </a:lnTo>
                  <a:lnTo>
                    <a:pt x="848" y="152"/>
                  </a:lnTo>
                  <a:lnTo>
                    <a:pt x="854" y="88"/>
                  </a:lnTo>
                  <a:lnTo>
                    <a:pt x="689" y="265"/>
                  </a:lnTo>
                  <a:lnTo>
                    <a:pt x="655" y="303"/>
                  </a:lnTo>
                  <a:lnTo>
                    <a:pt x="517" y="378"/>
                  </a:lnTo>
                  <a:lnTo>
                    <a:pt x="506" y="259"/>
                  </a:lnTo>
                  <a:lnTo>
                    <a:pt x="496" y="201"/>
                  </a:lnTo>
                  <a:lnTo>
                    <a:pt x="483" y="163"/>
                  </a:lnTo>
                  <a:lnTo>
                    <a:pt x="475" y="71"/>
                  </a:lnTo>
                  <a:lnTo>
                    <a:pt x="468" y="34"/>
                  </a:lnTo>
                  <a:lnTo>
                    <a:pt x="438" y="0"/>
                  </a:lnTo>
                  <a:lnTo>
                    <a:pt x="427" y="104"/>
                  </a:lnTo>
                  <a:lnTo>
                    <a:pt x="421" y="168"/>
                  </a:lnTo>
                  <a:lnTo>
                    <a:pt x="441" y="227"/>
                  </a:lnTo>
                  <a:lnTo>
                    <a:pt x="354" y="184"/>
                  </a:lnTo>
                  <a:lnTo>
                    <a:pt x="209" y="179"/>
                  </a:lnTo>
                  <a:lnTo>
                    <a:pt x="140" y="138"/>
                  </a:lnTo>
                  <a:lnTo>
                    <a:pt x="137" y="179"/>
                  </a:lnTo>
                  <a:lnTo>
                    <a:pt x="209" y="214"/>
                  </a:lnTo>
                  <a:lnTo>
                    <a:pt x="333" y="216"/>
                  </a:lnTo>
                  <a:lnTo>
                    <a:pt x="427" y="292"/>
                  </a:lnTo>
                  <a:lnTo>
                    <a:pt x="433" y="389"/>
                  </a:lnTo>
                  <a:lnTo>
                    <a:pt x="427" y="409"/>
                  </a:lnTo>
                  <a:lnTo>
                    <a:pt x="406" y="420"/>
                  </a:lnTo>
                  <a:lnTo>
                    <a:pt x="317" y="431"/>
                  </a:lnTo>
                  <a:lnTo>
                    <a:pt x="220" y="420"/>
                  </a:lnTo>
                  <a:lnTo>
                    <a:pt x="137" y="409"/>
                  </a:lnTo>
                  <a:lnTo>
                    <a:pt x="82" y="404"/>
                  </a:lnTo>
                  <a:lnTo>
                    <a:pt x="13" y="400"/>
                  </a:lnTo>
                  <a:lnTo>
                    <a:pt x="0" y="420"/>
                  </a:lnTo>
                  <a:lnTo>
                    <a:pt x="76" y="426"/>
                  </a:lnTo>
                  <a:lnTo>
                    <a:pt x="172" y="441"/>
                  </a:lnTo>
                  <a:lnTo>
                    <a:pt x="269" y="458"/>
                  </a:lnTo>
                  <a:lnTo>
                    <a:pt x="365" y="474"/>
                  </a:lnTo>
                  <a:lnTo>
                    <a:pt x="430" y="49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5" name="Freeform 49"/>
            <p:cNvSpPr>
              <a:spLocks/>
            </p:cNvSpPr>
            <p:nvPr/>
          </p:nvSpPr>
          <p:spPr bwMode="auto">
            <a:xfrm>
              <a:off x="4454" y="3362"/>
              <a:ext cx="482" cy="285"/>
            </a:xfrm>
            <a:custGeom>
              <a:avLst/>
              <a:gdLst>
                <a:gd name="T0" fmla="*/ 385 w 1448"/>
                <a:gd name="T1" fmla="*/ 767 h 853"/>
                <a:gd name="T2" fmla="*/ 359 w 1448"/>
                <a:gd name="T3" fmla="*/ 773 h 853"/>
                <a:gd name="T4" fmla="*/ 227 w 1448"/>
                <a:gd name="T5" fmla="*/ 804 h 853"/>
                <a:gd name="T6" fmla="*/ 69 w 1448"/>
                <a:gd name="T7" fmla="*/ 773 h 853"/>
                <a:gd name="T8" fmla="*/ 0 w 1448"/>
                <a:gd name="T9" fmla="*/ 708 h 853"/>
                <a:gd name="T10" fmla="*/ 41 w 1448"/>
                <a:gd name="T11" fmla="*/ 654 h 853"/>
                <a:gd name="T12" fmla="*/ 76 w 1448"/>
                <a:gd name="T13" fmla="*/ 639 h 853"/>
                <a:gd name="T14" fmla="*/ 34 w 1448"/>
                <a:gd name="T15" fmla="*/ 558 h 853"/>
                <a:gd name="T16" fmla="*/ 20 w 1448"/>
                <a:gd name="T17" fmla="*/ 435 h 853"/>
                <a:gd name="T18" fmla="*/ 110 w 1448"/>
                <a:gd name="T19" fmla="*/ 353 h 853"/>
                <a:gd name="T20" fmla="*/ 214 w 1448"/>
                <a:gd name="T21" fmla="*/ 344 h 853"/>
                <a:gd name="T22" fmla="*/ 192 w 1448"/>
                <a:gd name="T23" fmla="*/ 327 h 853"/>
                <a:gd name="T24" fmla="*/ 200 w 1448"/>
                <a:gd name="T25" fmla="*/ 241 h 853"/>
                <a:gd name="T26" fmla="*/ 316 w 1448"/>
                <a:gd name="T27" fmla="*/ 134 h 853"/>
                <a:gd name="T28" fmla="*/ 517 w 1448"/>
                <a:gd name="T29" fmla="*/ 75 h 853"/>
                <a:gd name="T30" fmla="*/ 614 w 1448"/>
                <a:gd name="T31" fmla="*/ 80 h 853"/>
                <a:gd name="T32" fmla="*/ 614 w 1448"/>
                <a:gd name="T33" fmla="*/ 80 h 853"/>
                <a:gd name="T34" fmla="*/ 668 w 1448"/>
                <a:gd name="T35" fmla="*/ 37 h 853"/>
                <a:gd name="T36" fmla="*/ 855 w 1448"/>
                <a:gd name="T37" fmla="*/ 0 h 853"/>
                <a:gd name="T38" fmla="*/ 1027 w 1448"/>
                <a:gd name="T39" fmla="*/ 26 h 853"/>
                <a:gd name="T40" fmla="*/ 1041 w 1448"/>
                <a:gd name="T41" fmla="*/ 102 h 853"/>
                <a:gd name="T42" fmla="*/ 1021 w 1448"/>
                <a:gd name="T43" fmla="*/ 139 h 853"/>
                <a:gd name="T44" fmla="*/ 1159 w 1448"/>
                <a:gd name="T45" fmla="*/ 145 h 853"/>
                <a:gd name="T46" fmla="*/ 1268 w 1448"/>
                <a:gd name="T47" fmla="*/ 209 h 853"/>
                <a:gd name="T48" fmla="*/ 1262 w 1448"/>
                <a:gd name="T49" fmla="*/ 338 h 853"/>
                <a:gd name="T50" fmla="*/ 1220 w 1448"/>
                <a:gd name="T51" fmla="*/ 421 h 853"/>
                <a:gd name="T52" fmla="*/ 1223 w 1448"/>
                <a:gd name="T53" fmla="*/ 432 h 853"/>
                <a:gd name="T54" fmla="*/ 1365 w 1448"/>
                <a:gd name="T55" fmla="*/ 472 h 853"/>
                <a:gd name="T56" fmla="*/ 1448 w 1448"/>
                <a:gd name="T57" fmla="*/ 526 h 853"/>
                <a:gd name="T58" fmla="*/ 1358 w 1448"/>
                <a:gd name="T59" fmla="*/ 639 h 853"/>
                <a:gd name="T60" fmla="*/ 1244 w 1448"/>
                <a:gd name="T61" fmla="*/ 691 h 853"/>
                <a:gd name="T62" fmla="*/ 1344 w 1448"/>
                <a:gd name="T63" fmla="*/ 740 h 853"/>
                <a:gd name="T64" fmla="*/ 1413 w 1448"/>
                <a:gd name="T65" fmla="*/ 794 h 853"/>
                <a:gd name="T66" fmla="*/ 1262 w 1448"/>
                <a:gd name="T67" fmla="*/ 842 h 853"/>
                <a:gd name="T68" fmla="*/ 1090 w 1448"/>
                <a:gd name="T69" fmla="*/ 842 h 853"/>
                <a:gd name="T70" fmla="*/ 1083 w 1448"/>
                <a:gd name="T71" fmla="*/ 826 h 853"/>
                <a:gd name="T72" fmla="*/ 393 w 1448"/>
                <a:gd name="T73" fmla="*/ 767 h 8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48"/>
                <a:gd name="T112" fmla="*/ 0 h 853"/>
                <a:gd name="T113" fmla="*/ 1448 w 1448"/>
                <a:gd name="T114" fmla="*/ 853 h 8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48" h="853">
                  <a:moveTo>
                    <a:pt x="393" y="767"/>
                  </a:moveTo>
                  <a:lnTo>
                    <a:pt x="385" y="767"/>
                  </a:lnTo>
                  <a:lnTo>
                    <a:pt x="379" y="767"/>
                  </a:lnTo>
                  <a:lnTo>
                    <a:pt x="359" y="773"/>
                  </a:lnTo>
                  <a:lnTo>
                    <a:pt x="303" y="794"/>
                  </a:lnTo>
                  <a:lnTo>
                    <a:pt x="227" y="804"/>
                  </a:lnTo>
                  <a:lnTo>
                    <a:pt x="137" y="794"/>
                  </a:lnTo>
                  <a:lnTo>
                    <a:pt x="69" y="773"/>
                  </a:lnTo>
                  <a:lnTo>
                    <a:pt x="20" y="745"/>
                  </a:lnTo>
                  <a:lnTo>
                    <a:pt x="0" y="708"/>
                  </a:lnTo>
                  <a:lnTo>
                    <a:pt x="7" y="682"/>
                  </a:lnTo>
                  <a:lnTo>
                    <a:pt x="41" y="654"/>
                  </a:lnTo>
                  <a:lnTo>
                    <a:pt x="76" y="644"/>
                  </a:lnTo>
                  <a:lnTo>
                    <a:pt x="76" y="639"/>
                  </a:lnTo>
                  <a:lnTo>
                    <a:pt x="47" y="606"/>
                  </a:lnTo>
                  <a:lnTo>
                    <a:pt x="34" y="558"/>
                  </a:lnTo>
                  <a:lnTo>
                    <a:pt x="20" y="494"/>
                  </a:lnTo>
                  <a:lnTo>
                    <a:pt x="20" y="435"/>
                  </a:lnTo>
                  <a:lnTo>
                    <a:pt x="55" y="386"/>
                  </a:lnTo>
                  <a:lnTo>
                    <a:pt x="110" y="353"/>
                  </a:lnTo>
                  <a:lnTo>
                    <a:pt x="171" y="338"/>
                  </a:lnTo>
                  <a:lnTo>
                    <a:pt x="214" y="344"/>
                  </a:lnTo>
                  <a:lnTo>
                    <a:pt x="241" y="353"/>
                  </a:lnTo>
                  <a:lnTo>
                    <a:pt x="192" y="327"/>
                  </a:lnTo>
                  <a:lnTo>
                    <a:pt x="186" y="290"/>
                  </a:lnTo>
                  <a:lnTo>
                    <a:pt x="200" y="241"/>
                  </a:lnTo>
                  <a:lnTo>
                    <a:pt x="247" y="188"/>
                  </a:lnTo>
                  <a:lnTo>
                    <a:pt x="316" y="134"/>
                  </a:lnTo>
                  <a:lnTo>
                    <a:pt x="420" y="97"/>
                  </a:lnTo>
                  <a:lnTo>
                    <a:pt x="517" y="75"/>
                  </a:lnTo>
                  <a:lnTo>
                    <a:pt x="593" y="75"/>
                  </a:lnTo>
                  <a:lnTo>
                    <a:pt x="614" y="80"/>
                  </a:lnTo>
                  <a:lnTo>
                    <a:pt x="614" y="64"/>
                  </a:lnTo>
                  <a:lnTo>
                    <a:pt x="668" y="37"/>
                  </a:lnTo>
                  <a:lnTo>
                    <a:pt x="758" y="10"/>
                  </a:lnTo>
                  <a:lnTo>
                    <a:pt x="855" y="0"/>
                  </a:lnTo>
                  <a:lnTo>
                    <a:pt x="945" y="0"/>
                  </a:lnTo>
                  <a:lnTo>
                    <a:pt x="1027" y="26"/>
                  </a:lnTo>
                  <a:lnTo>
                    <a:pt x="1055" y="64"/>
                  </a:lnTo>
                  <a:lnTo>
                    <a:pt x="1041" y="102"/>
                  </a:lnTo>
                  <a:lnTo>
                    <a:pt x="1013" y="134"/>
                  </a:lnTo>
                  <a:lnTo>
                    <a:pt x="1021" y="139"/>
                  </a:lnTo>
                  <a:lnTo>
                    <a:pt x="1083" y="145"/>
                  </a:lnTo>
                  <a:lnTo>
                    <a:pt x="1159" y="145"/>
                  </a:lnTo>
                  <a:lnTo>
                    <a:pt x="1227" y="166"/>
                  </a:lnTo>
                  <a:lnTo>
                    <a:pt x="1268" y="209"/>
                  </a:lnTo>
                  <a:lnTo>
                    <a:pt x="1283" y="268"/>
                  </a:lnTo>
                  <a:lnTo>
                    <a:pt x="1262" y="338"/>
                  </a:lnTo>
                  <a:lnTo>
                    <a:pt x="1227" y="392"/>
                  </a:lnTo>
                  <a:lnTo>
                    <a:pt x="1220" y="421"/>
                  </a:lnTo>
                  <a:lnTo>
                    <a:pt x="1169" y="437"/>
                  </a:lnTo>
                  <a:lnTo>
                    <a:pt x="1223" y="432"/>
                  </a:lnTo>
                  <a:lnTo>
                    <a:pt x="1268" y="455"/>
                  </a:lnTo>
                  <a:lnTo>
                    <a:pt x="1365" y="472"/>
                  </a:lnTo>
                  <a:lnTo>
                    <a:pt x="1426" y="494"/>
                  </a:lnTo>
                  <a:lnTo>
                    <a:pt x="1448" y="526"/>
                  </a:lnTo>
                  <a:lnTo>
                    <a:pt x="1426" y="580"/>
                  </a:lnTo>
                  <a:lnTo>
                    <a:pt x="1358" y="639"/>
                  </a:lnTo>
                  <a:lnTo>
                    <a:pt x="1302" y="686"/>
                  </a:lnTo>
                  <a:lnTo>
                    <a:pt x="1244" y="691"/>
                  </a:lnTo>
                  <a:lnTo>
                    <a:pt x="1310" y="700"/>
                  </a:lnTo>
                  <a:lnTo>
                    <a:pt x="1344" y="740"/>
                  </a:lnTo>
                  <a:lnTo>
                    <a:pt x="1407" y="762"/>
                  </a:lnTo>
                  <a:lnTo>
                    <a:pt x="1413" y="794"/>
                  </a:lnTo>
                  <a:lnTo>
                    <a:pt x="1365" y="826"/>
                  </a:lnTo>
                  <a:lnTo>
                    <a:pt x="1262" y="842"/>
                  </a:lnTo>
                  <a:lnTo>
                    <a:pt x="1151" y="853"/>
                  </a:lnTo>
                  <a:lnTo>
                    <a:pt x="1090" y="842"/>
                  </a:lnTo>
                  <a:lnTo>
                    <a:pt x="1083" y="836"/>
                  </a:lnTo>
                  <a:lnTo>
                    <a:pt x="1083" y="826"/>
                  </a:lnTo>
                  <a:lnTo>
                    <a:pt x="1090" y="820"/>
                  </a:lnTo>
                  <a:lnTo>
                    <a:pt x="393" y="767"/>
                  </a:lnTo>
                  <a:close/>
                </a:path>
              </a:pathLst>
            </a:custGeom>
            <a:solidFill>
              <a:srgbClr val="00C000"/>
            </a:solidFill>
            <a:ln w="0">
              <a:solidFill>
                <a:srgbClr val="00C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6" name="Freeform 50"/>
            <p:cNvSpPr>
              <a:spLocks/>
            </p:cNvSpPr>
            <p:nvPr/>
          </p:nvSpPr>
          <p:spPr bwMode="auto">
            <a:xfrm>
              <a:off x="4523" y="3424"/>
              <a:ext cx="359" cy="325"/>
            </a:xfrm>
            <a:custGeom>
              <a:avLst/>
              <a:gdLst>
                <a:gd name="T0" fmla="*/ 455 w 1079"/>
                <a:gd name="T1" fmla="*/ 552 h 973"/>
                <a:gd name="T2" fmla="*/ 434 w 1079"/>
                <a:gd name="T3" fmla="*/ 640 h 973"/>
                <a:gd name="T4" fmla="*/ 424 w 1079"/>
                <a:gd name="T5" fmla="*/ 839 h 973"/>
                <a:gd name="T6" fmla="*/ 362 w 1079"/>
                <a:gd name="T7" fmla="*/ 906 h 973"/>
                <a:gd name="T8" fmla="*/ 120 w 1079"/>
                <a:gd name="T9" fmla="*/ 973 h 973"/>
                <a:gd name="T10" fmla="*/ 889 w 1079"/>
                <a:gd name="T11" fmla="*/ 946 h 973"/>
                <a:gd name="T12" fmla="*/ 778 w 1079"/>
                <a:gd name="T13" fmla="*/ 943 h 973"/>
                <a:gd name="T14" fmla="*/ 685 w 1079"/>
                <a:gd name="T15" fmla="*/ 845 h 973"/>
                <a:gd name="T16" fmla="*/ 648 w 1079"/>
                <a:gd name="T17" fmla="*/ 554 h 973"/>
                <a:gd name="T18" fmla="*/ 868 w 1079"/>
                <a:gd name="T19" fmla="*/ 410 h 973"/>
                <a:gd name="T20" fmla="*/ 1020 w 1079"/>
                <a:gd name="T21" fmla="*/ 347 h 973"/>
                <a:gd name="T22" fmla="*/ 1007 w 1079"/>
                <a:gd name="T23" fmla="*/ 318 h 973"/>
                <a:gd name="T24" fmla="*/ 848 w 1079"/>
                <a:gd name="T25" fmla="*/ 388 h 973"/>
                <a:gd name="T26" fmla="*/ 703 w 1079"/>
                <a:gd name="T27" fmla="*/ 425 h 973"/>
                <a:gd name="T28" fmla="*/ 566 w 1079"/>
                <a:gd name="T29" fmla="*/ 425 h 973"/>
                <a:gd name="T30" fmla="*/ 751 w 1079"/>
                <a:gd name="T31" fmla="*/ 265 h 973"/>
                <a:gd name="T32" fmla="*/ 848 w 1079"/>
                <a:gd name="T33" fmla="*/ 152 h 973"/>
                <a:gd name="T34" fmla="*/ 688 w 1079"/>
                <a:gd name="T35" fmla="*/ 265 h 973"/>
                <a:gd name="T36" fmla="*/ 517 w 1079"/>
                <a:gd name="T37" fmla="*/ 377 h 973"/>
                <a:gd name="T38" fmla="*/ 495 w 1079"/>
                <a:gd name="T39" fmla="*/ 200 h 973"/>
                <a:gd name="T40" fmla="*/ 476 w 1079"/>
                <a:gd name="T41" fmla="*/ 71 h 973"/>
                <a:gd name="T42" fmla="*/ 437 w 1079"/>
                <a:gd name="T43" fmla="*/ 0 h 973"/>
                <a:gd name="T44" fmla="*/ 421 w 1079"/>
                <a:gd name="T45" fmla="*/ 167 h 973"/>
                <a:gd name="T46" fmla="*/ 355 w 1079"/>
                <a:gd name="T47" fmla="*/ 184 h 973"/>
                <a:gd name="T48" fmla="*/ 141 w 1079"/>
                <a:gd name="T49" fmla="*/ 139 h 973"/>
                <a:gd name="T50" fmla="*/ 210 w 1079"/>
                <a:gd name="T51" fmla="*/ 214 h 973"/>
                <a:gd name="T52" fmla="*/ 427 w 1079"/>
                <a:gd name="T53" fmla="*/ 291 h 973"/>
                <a:gd name="T54" fmla="*/ 427 w 1079"/>
                <a:gd name="T55" fmla="*/ 410 h 973"/>
                <a:gd name="T56" fmla="*/ 407 w 1079"/>
                <a:gd name="T57" fmla="*/ 420 h 973"/>
                <a:gd name="T58" fmla="*/ 220 w 1079"/>
                <a:gd name="T59" fmla="*/ 420 h 973"/>
                <a:gd name="T60" fmla="*/ 82 w 1079"/>
                <a:gd name="T61" fmla="*/ 404 h 973"/>
                <a:gd name="T62" fmla="*/ 0 w 1079"/>
                <a:gd name="T63" fmla="*/ 420 h 973"/>
                <a:gd name="T64" fmla="*/ 172 w 1079"/>
                <a:gd name="T65" fmla="*/ 442 h 973"/>
                <a:gd name="T66" fmla="*/ 366 w 1079"/>
                <a:gd name="T67" fmla="*/ 474 h 9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9"/>
                <a:gd name="T103" fmla="*/ 0 h 973"/>
                <a:gd name="T104" fmla="*/ 1079 w 1079"/>
                <a:gd name="T105" fmla="*/ 973 h 9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9" h="973">
                  <a:moveTo>
                    <a:pt x="431" y="498"/>
                  </a:moveTo>
                  <a:lnTo>
                    <a:pt x="455" y="552"/>
                  </a:lnTo>
                  <a:lnTo>
                    <a:pt x="441" y="587"/>
                  </a:lnTo>
                  <a:lnTo>
                    <a:pt x="434" y="640"/>
                  </a:lnTo>
                  <a:lnTo>
                    <a:pt x="434" y="764"/>
                  </a:lnTo>
                  <a:lnTo>
                    <a:pt x="424" y="839"/>
                  </a:lnTo>
                  <a:lnTo>
                    <a:pt x="407" y="863"/>
                  </a:lnTo>
                  <a:lnTo>
                    <a:pt x="362" y="906"/>
                  </a:lnTo>
                  <a:lnTo>
                    <a:pt x="272" y="938"/>
                  </a:lnTo>
                  <a:lnTo>
                    <a:pt x="120" y="973"/>
                  </a:lnTo>
                  <a:lnTo>
                    <a:pt x="965" y="973"/>
                  </a:lnTo>
                  <a:lnTo>
                    <a:pt x="889" y="946"/>
                  </a:lnTo>
                  <a:lnTo>
                    <a:pt x="841" y="938"/>
                  </a:lnTo>
                  <a:lnTo>
                    <a:pt x="778" y="943"/>
                  </a:lnTo>
                  <a:lnTo>
                    <a:pt x="727" y="908"/>
                  </a:lnTo>
                  <a:lnTo>
                    <a:pt x="685" y="845"/>
                  </a:lnTo>
                  <a:lnTo>
                    <a:pt x="656" y="676"/>
                  </a:lnTo>
                  <a:lnTo>
                    <a:pt x="648" y="554"/>
                  </a:lnTo>
                  <a:lnTo>
                    <a:pt x="620" y="498"/>
                  </a:lnTo>
                  <a:lnTo>
                    <a:pt x="868" y="410"/>
                  </a:lnTo>
                  <a:lnTo>
                    <a:pt x="938" y="394"/>
                  </a:lnTo>
                  <a:lnTo>
                    <a:pt x="1020" y="347"/>
                  </a:lnTo>
                  <a:lnTo>
                    <a:pt x="1079" y="319"/>
                  </a:lnTo>
                  <a:lnTo>
                    <a:pt x="1007" y="318"/>
                  </a:lnTo>
                  <a:lnTo>
                    <a:pt x="917" y="361"/>
                  </a:lnTo>
                  <a:lnTo>
                    <a:pt x="848" y="388"/>
                  </a:lnTo>
                  <a:lnTo>
                    <a:pt x="758" y="414"/>
                  </a:lnTo>
                  <a:lnTo>
                    <a:pt x="703" y="425"/>
                  </a:lnTo>
                  <a:lnTo>
                    <a:pt x="603" y="447"/>
                  </a:lnTo>
                  <a:lnTo>
                    <a:pt x="566" y="425"/>
                  </a:lnTo>
                  <a:lnTo>
                    <a:pt x="641" y="390"/>
                  </a:lnTo>
                  <a:lnTo>
                    <a:pt x="751" y="265"/>
                  </a:lnTo>
                  <a:lnTo>
                    <a:pt x="796" y="221"/>
                  </a:lnTo>
                  <a:lnTo>
                    <a:pt x="848" y="152"/>
                  </a:lnTo>
                  <a:lnTo>
                    <a:pt x="855" y="87"/>
                  </a:lnTo>
                  <a:lnTo>
                    <a:pt x="688" y="265"/>
                  </a:lnTo>
                  <a:lnTo>
                    <a:pt x="656" y="302"/>
                  </a:lnTo>
                  <a:lnTo>
                    <a:pt x="517" y="377"/>
                  </a:lnTo>
                  <a:lnTo>
                    <a:pt x="506" y="260"/>
                  </a:lnTo>
                  <a:lnTo>
                    <a:pt x="495" y="200"/>
                  </a:lnTo>
                  <a:lnTo>
                    <a:pt x="482" y="162"/>
                  </a:lnTo>
                  <a:lnTo>
                    <a:pt x="476" y="71"/>
                  </a:lnTo>
                  <a:lnTo>
                    <a:pt x="468" y="34"/>
                  </a:lnTo>
                  <a:lnTo>
                    <a:pt x="437" y="0"/>
                  </a:lnTo>
                  <a:lnTo>
                    <a:pt x="427" y="104"/>
                  </a:lnTo>
                  <a:lnTo>
                    <a:pt x="421" y="167"/>
                  </a:lnTo>
                  <a:lnTo>
                    <a:pt x="441" y="228"/>
                  </a:lnTo>
                  <a:lnTo>
                    <a:pt x="355" y="184"/>
                  </a:lnTo>
                  <a:lnTo>
                    <a:pt x="210" y="178"/>
                  </a:lnTo>
                  <a:lnTo>
                    <a:pt x="141" y="139"/>
                  </a:lnTo>
                  <a:lnTo>
                    <a:pt x="138" y="178"/>
                  </a:lnTo>
                  <a:lnTo>
                    <a:pt x="210" y="214"/>
                  </a:lnTo>
                  <a:lnTo>
                    <a:pt x="334" y="216"/>
                  </a:lnTo>
                  <a:lnTo>
                    <a:pt x="427" y="291"/>
                  </a:lnTo>
                  <a:lnTo>
                    <a:pt x="434" y="388"/>
                  </a:lnTo>
                  <a:lnTo>
                    <a:pt x="427" y="410"/>
                  </a:lnTo>
                  <a:lnTo>
                    <a:pt x="407" y="420"/>
                  </a:lnTo>
                  <a:lnTo>
                    <a:pt x="317" y="431"/>
                  </a:lnTo>
                  <a:lnTo>
                    <a:pt x="220" y="420"/>
                  </a:lnTo>
                  <a:lnTo>
                    <a:pt x="138" y="410"/>
                  </a:lnTo>
                  <a:lnTo>
                    <a:pt x="82" y="404"/>
                  </a:lnTo>
                  <a:lnTo>
                    <a:pt x="14" y="399"/>
                  </a:lnTo>
                  <a:lnTo>
                    <a:pt x="0" y="420"/>
                  </a:lnTo>
                  <a:lnTo>
                    <a:pt x="75" y="425"/>
                  </a:lnTo>
                  <a:lnTo>
                    <a:pt x="172" y="442"/>
                  </a:lnTo>
                  <a:lnTo>
                    <a:pt x="268" y="458"/>
                  </a:lnTo>
                  <a:lnTo>
                    <a:pt x="366" y="474"/>
                  </a:lnTo>
                  <a:lnTo>
                    <a:pt x="431" y="49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7" name="Freeform 51"/>
            <p:cNvSpPr>
              <a:spLocks/>
            </p:cNvSpPr>
            <p:nvPr/>
          </p:nvSpPr>
          <p:spPr bwMode="auto">
            <a:xfrm>
              <a:off x="495" y="1989"/>
              <a:ext cx="1761" cy="2242"/>
            </a:xfrm>
            <a:custGeom>
              <a:avLst/>
              <a:gdLst>
                <a:gd name="T0" fmla="*/ 0 w 5284"/>
                <a:gd name="T1" fmla="*/ 1223 h 6728"/>
                <a:gd name="T2" fmla="*/ 40 w 5284"/>
                <a:gd name="T3" fmla="*/ 1169 h 6728"/>
                <a:gd name="T4" fmla="*/ 154 w 5284"/>
                <a:gd name="T5" fmla="*/ 1031 h 6728"/>
                <a:gd name="T6" fmla="*/ 336 w 5284"/>
                <a:gd name="T7" fmla="*/ 844 h 6728"/>
                <a:gd name="T8" fmla="*/ 450 w 5284"/>
                <a:gd name="T9" fmla="*/ 743 h 6728"/>
                <a:gd name="T10" fmla="*/ 580 w 5284"/>
                <a:gd name="T11" fmla="*/ 643 h 6728"/>
                <a:gd name="T12" fmla="*/ 744 w 5284"/>
                <a:gd name="T13" fmla="*/ 528 h 6728"/>
                <a:gd name="T14" fmla="*/ 852 w 5284"/>
                <a:gd name="T15" fmla="*/ 467 h 6728"/>
                <a:gd name="T16" fmla="*/ 968 w 5284"/>
                <a:gd name="T17" fmla="*/ 422 h 6728"/>
                <a:gd name="T18" fmla="*/ 1159 w 5284"/>
                <a:gd name="T19" fmla="*/ 353 h 6728"/>
                <a:gd name="T20" fmla="*/ 1508 w 5284"/>
                <a:gd name="T21" fmla="*/ 223 h 6728"/>
                <a:gd name="T22" fmla="*/ 1725 w 5284"/>
                <a:gd name="T23" fmla="*/ 153 h 6728"/>
                <a:gd name="T24" fmla="*/ 1949 w 5284"/>
                <a:gd name="T25" fmla="*/ 110 h 6728"/>
                <a:gd name="T26" fmla="*/ 2317 w 5284"/>
                <a:gd name="T27" fmla="*/ 64 h 6728"/>
                <a:gd name="T28" fmla="*/ 2584 w 5284"/>
                <a:gd name="T29" fmla="*/ 39 h 6728"/>
                <a:gd name="T30" fmla="*/ 2749 w 5284"/>
                <a:gd name="T31" fmla="*/ 42 h 6728"/>
                <a:gd name="T32" fmla="*/ 2913 w 5284"/>
                <a:gd name="T33" fmla="*/ 55 h 6728"/>
                <a:gd name="T34" fmla="*/ 3186 w 5284"/>
                <a:gd name="T35" fmla="*/ 64 h 6728"/>
                <a:gd name="T36" fmla="*/ 3395 w 5284"/>
                <a:gd name="T37" fmla="*/ 57 h 6728"/>
                <a:gd name="T38" fmla="*/ 3552 w 5284"/>
                <a:gd name="T39" fmla="*/ 43 h 6728"/>
                <a:gd name="T40" fmla="*/ 3778 w 5284"/>
                <a:gd name="T41" fmla="*/ 10 h 6728"/>
                <a:gd name="T42" fmla="*/ 3881 w 5284"/>
                <a:gd name="T43" fmla="*/ 0 h 6728"/>
                <a:gd name="T44" fmla="*/ 3998 w 5284"/>
                <a:gd name="T45" fmla="*/ 3 h 6728"/>
                <a:gd name="T46" fmla="*/ 4147 w 5284"/>
                <a:gd name="T47" fmla="*/ 22 h 6728"/>
                <a:gd name="T48" fmla="*/ 4346 w 5284"/>
                <a:gd name="T49" fmla="*/ 64 h 6728"/>
                <a:gd name="T50" fmla="*/ 4461 w 5284"/>
                <a:gd name="T51" fmla="*/ 96 h 6728"/>
                <a:gd name="T52" fmla="*/ 4555 w 5284"/>
                <a:gd name="T53" fmla="*/ 131 h 6728"/>
                <a:gd name="T54" fmla="*/ 4701 w 5284"/>
                <a:gd name="T55" fmla="*/ 209 h 6728"/>
                <a:gd name="T56" fmla="*/ 4814 w 5284"/>
                <a:gd name="T57" fmla="*/ 285 h 6728"/>
                <a:gd name="T58" fmla="*/ 4925 w 5284"/>
                <a:gd name="T59" fmla="*/ 353 h 6728"/>
                <a:gd name="T60" fmla="*/ 4992 w 5284"/>
                <a:gd name="T61" fmla="*/ 463 h 6728"/>
                <a:gd name="T62" fmla="*/ 5069 w 5284"/>
                <a:gd name="T63" fmla="*/ 576 h 6728"/>
                <a:gd name="T64" fmla="*/ 5147 w 5284"/>
                <a:gd name="T65" fmla="*/ 722 h 6728"/>
                <a:gd name="T66" fmla="*/ 5182 w 5284"/>
                <a:gd name="T67" fmla="*/ 817 h 6728"/>
                <a:gd name="T68" fmla="*/ 5215 w 5284"/>
                <a:gd name="T69" fmla="*/ 933 h 6728"/>
                <a:gd name="T70" fmla="*/ 5260 w 5284"/>
                <a:gd name="T71" fmla="*/ 1113 h 6728"/>
                <a:gd name="T72" fmla="*/ 5284 w 5284"/>
                <a:gd name="T73" fmla="*/ 1234 h 6728"/>
                <a:gd name="T74" fmla="*/ 5272 w 5284"/>
                <a:gd name="T75" fmla="*/ 1349 h 6728"/>
                <a:gd name="T76" fmla="*/ 5215 w 5284"/>
                <a:gd name="T77" fmla="*/ 1512 h 6728"/>
                <a:gd name="T78" fmla="*/ 5156 w 5284"/>
                <a:gd name="T79" fmla="*/ 1634 h 6728"/>
                <a:gd name="T80" fmla="*/ 5096 w 5284"/>
                <a:gd name="T81" fmla="*/ 1717 h 6728"/>
                <a:gd name="T82" fmla="*/ 5036 w 5284"/>
                <a:gd name="T83" fmla="*/ 1774 h 6728"/>
                <a:gd name="T84" fmla="*/ 4971 w 5284"/>
                <a:gd name="T85" fmla="*/ 1816 h 6728"/>
                <a:gd name="T86" fmla="*/ 4823 w 5284"/>
                <a:gd name="T87" fmla="*/ 1909 h 6728"/>
                <a:gd name="T88" fmla="*/ 4735 w 5284"/>
                <a:gd name="T89" fmla="*/ 1982 h 6728"/>
                <a:gd name="T90" fmla="*/ 4635 w 5284"/>
                <a:gd name="T91" fmla="*/ 2092 h 6728"/>
                <a:gd name="T92" fmla="*/ 4426 w 5284"/>
                <a:gd name="T93" fmla="*/ 2343 h 6728"/>
                <a:gd name="T94" fmla="*/ 4303 w 5284"/>
                <a:gd name="T95" fmla="*/ 2501 h 6728"/>
                <a:gd name="T96" fmla="*/ 4201 w 5284"/>
                <a:gd name="T97" fmla="*/ 2671 h 6728"/>
                <a:gd name="T98" fmla="*/ 4056 w 5284"/>
                <a:gd name="T99" fmla="*/ 2962 h 6728"/>
                <a:gd name="T100" fmla="*/ 3936 w 5284"/>
                <a:gd name="T101" fmla="*/ 3219 h 6728"/>
                <a:gd name="T102" fmla="*/ 3876 w 5284"/>
                <a:gd name="T103" fmla="*/ 3382 h 6728"/>
                <a:gd name="T104" fmla="*/ 3835 w 5284"/>
                <a:gd name="T105" fmla="*/ 3553 h 6728"/>
                <a:gd name="T106" fmla="*/ 3767 w 5284"/>
                <a:gd name="T107" fmla="*/ 3831 h 6728"/>
                <a:gd name="T108" fmla="*/ 3655 w 5284"/>
                <a:gd name="T109" fmla="*/ 4277 h 6728"/>
                <a:gd name="T110" fmla="*/ 3602 w 5284"/>
                <a:gd name="T111" fmla="*/ 4550 h 6728"/>
                <a:gd name="T112" fmla="*/ 3559 w 5284"/>
                <a:gd name="T113" fmla="*/ 4826 h 6728"/>
                <a:gd name="T114" fmla="*/ 3525 w 5284"/>
                <a:gd name="T115" fmla="*/ 5020 h 6728"/>
                <a:gd name="T116" fmla="*/ 3476 w 5284"/>
                <a:gd name="T117" fmla="*/ 5280 h 6728"/>
                <a:gd name="T118" fmla="*/ 3270 w 5284"/>
                <a:gd name="T119" fmla="*/ 6303 h 6728"/>
                <a:gd name="T120" fmla="*/ 3186 w 5284"/>
                <a:gd name="T121" fmla="*/ 6728 h 67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84"/>
                <a:gd name="T184" fmla="*/ 0 h 6728"/>
                <a:gd name="T185" fmla="*/ 5284 w 5284"/>
                <a:gd name="T186" fmla="*/ 6728 h 67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84" h="6728">
                  <a:moveTo>
                    <a:pt x="0" y="1223"/>
                  </a:moveTo>
                  <a:lnTo>
                    <a:pt x="40" y="1169"/>
                  </a:lnTo>
                  <a:lnTo>
                    <a:pt x="154" y="1031"/>
                  </a:lnTo>
                  <a:lnTo>
                    <a:pt x="336" y="844"/>
                  </a:lnTo>
                  <a:lnTo>
                    <a:pt x="450" y="743"/>
                  </a:lnTo>
                  <a:lnTo>
                    <a:pt x="580" y="643"/>
                  </a:lnTo>
                  <a:lnTo>
                    <a:pt x="744" y="528"/>
                  </a:lnTo>
                  <a:lnTo>
                    <a:pt x="852" y="467"/>
                  </a:lnTo>
                  <a:lnTo>
                    <a:pt x="968" y="422"/>
                  </a:lnTo>
                  <a:lnTo>
                    <a:pt x="1159" y="353"/>
                  </a:lnTo>
                  <a:lnTo>
                    <a:pt x="1508" y="223"/>
                  </a:lnTo>
                  <a:lnTo>
                    <a:pt x="1725" y="153"/>
                  </a:lnTo>
                  <a:lnTo>
                    <a:pt x="1949" y="110"/>
                  </a:lnTo>
                  <a:lnTo>
                    <a:pt x="2317" y="64"/>
                  </a:lnTo>
                  <a:lnTo>
                    <a:pt x="2584" y="39"/>
                  </a:lnTo>
                  <a:lnTo>
                    <a:pt x="2749" y="42"/>
                  </a:lnTo>
                  <a:lnTo>
                    <a:pt x="2913" y="55"/>
                  </a:lnTo>
                  <a:lnTo>
                    <a:pt x="3186" y="64"/>
                  </a:lnTo>
                  <a:lnTo>
                    <a:pt x="3395" y="57"/>
                  </a:lnTo>
                  <a:lnTo>
                    <a:pt x="3552" y="43"/>
                  </a:lnTo>
                  <a:lnTo>
                    <a:pt x="3778" y="10"/>
                  </a:lnTo>
                  <a:lnTo>
                    <a:pt x="3881" y="0"/>
                  </a:lnTo>
                  <a:lnTo>
                    <a:pt x="3998" y="3"/>
                  </a:lnTo>
                  <a:lnTo>
                    <a:pt x="4147" y="22"/>
                  </a:lnTo>
                  <a:lnTo>
                    <a:pt x="4346" y="64"/>
                  </a:lnTo>
                  <a:lnTo>
                    <a:pt x="4461" y="96"/>
                  </a:lnTo>
                  <a:lnTo>
                    <a:pt x="4555" y="131"/>
                  </a:lnTo>
                  <a:lnTo>
                    <a:pt x="4701" y="209"/>
                  </a:lnTo>
                  <a:lnTo>
                    <a:pt x="4814" y="285"/>
                  </a:lnTo>
                  <a:lnTo>
                    <a:pt x="4925" y="353"/>
                  </a:lnTo>
                  <a:lnTo>
                    <a:pt x="4992" y="463"/>
                  </a:lnTo>
                  <a:lnTo>
                    <a:pt x="5069" y="576"/>
                  </a:lnTo>
                  <a:lnTo>
                    <a:pt x="5147" y="722"/>
                  </a:lnTo>
                  <a:lnTo>
                    <a:pt x="5182" y="817"/>
                  </a:lnTo>
                  <a:lnTo>
                    <a:pt x="5215" y="933"/>
                  </a:lnTo>
                  <a:lnTo>
                    <a:pt x="5260" y="1113"/>
                  </a:lnTo>
                  <a:lnTo>
                    <a:pt x="5284" y="1234"/>
                  </a:lnTo>
                  <a:lnTo>
                    <a:pt x="5272" y="1349"/>
                  </a:lnTo>
                  <a:lnTo>
                    <a:pt x="5215" y="1512"/>
                  </a:lnTo>
                  <a:lnTo>
                    <a:pt x="5156" y="1634"/>
                  </a:lnTo>
                  <a:lnTo>
                    <a:pt x="5096" y="1717"/>
                  </a:lnTo>
                  <a:lnTo>
                    <a:pt x="5036" y="1774"/>
                  </a:lnTo>
                  <a:lnTo>
                    <a:pt x="4971" y="1816"/>
                  </a:lnTo>
                  <a:lnTo>
                    <a:pt x="4823" y="1909"/>
                  </a:lnTo>
                  <a:lnTo>
                    <a:pt x="4735" y="1982"/>
                  </a:lnTo>
                  <a:lnTo>
                    <a:pt x="4635" y="2092"/>
                  </a:lnTo>
                  <a:lnTo>
                    <a:pt x="4426" y="2343"/>
                  </a:lnTo>
                  <a:lnTo>
                    <a:pt x="4303" y="2501"/>
                  </a:lnTo>
                  <a:lnTo>
                    <a:pt x="4201" y="2671"/>
                  </a:lnTo>
                  <a:lnTo>
                    <a:pt x="4056" y="2962"/>
                  </a:lnTo>
                  <a:lnTo>
                    <a:pt x="3936" y="3219"/>
                  </a:lnTo>
                  <a:lnTo>
                    <a:pt x="3876" y="3382"/>
                  </a:lnTo>
                  <a:lnTo>
                    <a:pt x="3835" y="3553"/>
                  </a:lnTo>
                  <a:lnTo>
                    <a:pt x="3767" y="3831"/>
                  </a:lnTo>
                  <a:lnTo>
                    <a:pt x="3655" y="4277"/>
                  </a:lnTo>
                  <a:lnTo>
                    <a:pt x="3602" y="4550"/>
                  </a:lnTo>
                  <a:lnTo>
                    <a:pt x="3559" y="4826"/>
                  </a:lnTo>
                  <a:lnTo>
                    <a:pt x="3525" y="5020"/>
                  </a:lnTo>
                  <a:lnTo>
                    <a:pt x="3476" y="5280"/>
                  </a:lnTo>
                  <a:lnTo>
                    <a:pt x="3270" y="6303"/>
                  </a:lnTo>
                  <a:lnTo>
                    <a:pt x="3186" y="6728"/>
                  </a:lnTo>
                </a:path>
              </a:pathLst>
            </a:custGeom>
            <a:noFill/>
            <a:ln w="0">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8" name="Freeform 52"/>
            <p:cNvSpPr>
              <a:spLocks/>
            </p:cNvSpPr>
            <p:nvPr/>
          </p:nvSpPr>
          <p:spPr bwMode="auto">
            <a:xfrm>
              <a:off x="2136" y="2106"/>
              <a:ext cx="3187" cy="773"/>
            </a:xfrm>
            <a:custGeom>
              <a:avLst/>
              <a:gdLst>
                <a:gd name="T0" fmla="*/ 0 w 9559"/>
                <a:gd name="T1" fmla="*/ 0 h 2318"/>
                <a:gd name="T2" fmla="*/ 166 w 9559"/>
                <a:gd name="T3" fmla="*/ 94 h 2318"/>
                <a:gd name="T4" fmla="*/ 349 w 9559"/>
                <a:gd name="T5" fmla="*/ 187 h 2318"/>
                <a:gd name="T6" fmla="*/ 579 w 9559"/>
                <a:gd name="T7" fmla="*/ 290 h 2318"/>
                <a:gd name="T8" fmla="*/ 842 w 9559"/>
                <a:gd name="T9" fmla="*/ 405 h 2318"/>
                <a:gd name="T10" fmla="*/ 1004 w 9559"/>
                <a:gd name="T11" fmla="*/ 478 h 2318"/>
                <a:gd name="T12" fmla="*/ 1170 w 9559"/>
                <a:gd name="T13" fmla="*/ 528 h 2318"/>
                <a:gd name="T14" fmla="*/ 1448 w 9559"/>
                <a:gd name="T15" fmla="*/ 580 h 2318"/>
                <a:gd name="T16" fmla="*/ 1803 w 9559"/>
                <a:gd name="T17" fmla="*/ 636 h 2318"/>
                <a:gd name="T18" fmla="*/ 2070 w 9559"/>
                <a:gd name="T19" fmla="*/ 673 h 2318"/>
                <a:gd name="T20" fmla="*/ 2278 w 9559"/>
                <a:gd name="T21" fmla="*/ 693 h 2318"/>
                <a:gd name="T22" fmla="*/ 2458 w 9559"/>
                <a:gd name="T23" fmla="*/ 697 h 2318"/>
                <a:gd name="T24" fmla="*/ 2636 w 9559"/>
                <a:gd name="T25" fmla="*/ 686 h 2318"/>
                <a:gd name="T26" fmla="*/ 2847 w 9559"/>
                <a:gd name="T27" fmla="*/ 662 h 2318"/>
                <a:gd name="T28" fmla="*/ 3116 w 9559"/>
                <a:gd name="T29" fmla="*/ 626 h 2318"/>
                <a:gd name="T30" fmla="*/ 3476 w 9559"/>
                <a:gd name="T31" fmla="*/ 580 h 2318"/>
                <a:gd name="T32" fmla="*/ 3685 w 9559"/>
                <a:gd name="T33" fmla="*/ 547 h 2318"/>
                <a:gd name="T34" fmla="*/ 3839 w 9559"/>
                <a:gd name="T35" fmla="*/ 512 h 2318"/>
                <a:gd name="T36" fmla="*/ 3956 w 9559"/>
                <a:gd name="T37" fmla="*/ 475 h 2318"/>
                <a:gd name="T38" fmla="*/ 4055 w 9559"/>
                <a:gd name="T39" fmla="*/ 435 h 2318"/>
                <a:gd name="T40" fmla="*/ 4154 w 9559"/>
                <a:gd name="T41" fmla="*/ 396 h 2318"/>
                <a:gd name="T42" fmla="*/ 4270 w 9559"/>
                <a:gd name="T43" fmla="*/ 357 h 2318"/>
                <a:gd name="T44" fmla="*/ 4424 w 9559"/>
                <a:gd name="T45" fmla="*/ 322 h 2318"/>
                <a:gd name="T46" fmla="*/ 4634 w 9559"/>
                <a:gd name="T47" fmla="*/ 290 h 2318"/>
                <a:gd name="T48" fmla="*/ 4838 w 9559"/>
                <a:gd name="T49" fmla="*/ 267 h 2318"/>
                <a:gd name="T50" fmla="*/ 4991 w 9559"/>
                <a:gd name="T51" fmla="*/ 257 h 2318"/>
                <a:gd name="T52" fmla="*/ 5209 w 9559"/>
                <a:gd name="T53" fmla="*/ 261 h 2318"/>
                <a:gd name="T54" fmla="*/ 5430 w 9559"/>
                <a:gd name="T55" fmla="*/ 279 h 2318"/>
                <a:gd name="T56" fmla="*/ 5584 w 9559"/>
                <a:gd name="T57" fmla="*/ 287 h 2318"/>
                <a:gd name="T58" fmla="*/ 5793 w 9559"/>
                <a:gd name="T59" fmla="*/ 290 h 2318"/>
                <a:gd name="T60" fmla="*/ 6064 w 9559"/>
                <a:gd name="T61" fmla="*/ 281 h 2318"/>
                <a:gd name="T62" fmla="*/ 6229 w 9559"/>
                <a:gd name="T63" fmla="*/ 268 h 2318"/>
                <a:gd name="T64" fmla="*/ 6394 w 9559"/>
                <a:gd name="T65" fmla="*/ 265 h 2318"/>
                <a:gd name="T66" fmla="*/ 6663 w 9559"/>
                <a:gd name="T67" fmla="*/ 290 h 2318"/>
                <a:gd name="T68" fmla="*/ 7033 w 9559"/>
                <a:gd name="T69" fmla="*/ 332 h 2318"/>
                <a:gd name="T70" fmla="*/ 7262 w 9559"/>
                <a:gd name="T71" fmla="*/ 366 h 2318"/>
                <a:gd name="T72" fmla="*/ 7480 w 9559"/>
                <a:gd name="T73" fmla="*/ 435 h 2318"/>
                <a:gd name="T74" fmla="*/ 7821 w 9559"/>
                <a:gd name="T75" fmla="*/ 580 h 2318"/>
                <a:gd name="T76" fmla="*/ 8117 w 9559"/>
                <a:gd name="T77" fmla="*/ 713 h 2318"/>
                <a:gd name="T78" fmla="*/ 8295 w 9559"/>
                <a:gd name="T79" fmla="*/ 809 h 2318"/>
                <a:gd name="T80" fmla="*/ 8452 w 9559"/>
                <a:gd name="T81" fmla="*/ 936 h 2318"/>
                <a:gd name="T82" fmla="*/ 8690 w 9559"/>
                <a:gd name="T83" fmla="*/ 1159 h 2318"/>
                <a:gd name="T84" fmla="*/ 8891 w 9559"/>
                <a:gd name="T85" fmla="*/ 1364 h 2318"/>
                <a:gd name="T86" fmla="*/ 9066 w 9559"/>
                <a:gd name="T87" fmla="*/ 1568 h 2318"/>
                <a:gd name="T88" fmla="*/ 9216 w 9559"/>
                <a:gd name="T89" fmla="*/ 1763 h 2318"/>
                <a:gd name="T90" fmla="*/ 9338 w 9559"/>
                <a:gd name="T91" fmla="*/ 1941 h 2318"/>
                <a:gd name="T92" fmla="*/ 9434 w 9559"/>
                <a:gd name="T93" fmla="*/ 2093 h 2318"/>
                <a:gd name="T94" fmla="*/ 9503 w 9559"/>
                <a:gd name="T95" fmla="*/ 2213 h 2318"/>
                <a:gd name="T96" fmla="*/ 9559 w 9559"/>
                <a:gd name="T97" fmla="*/ 2318 h 23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559"/>
                <a:gd name="T148" fmla="*/ 0 h 2318"/>
                <a:gd name="T149" fmla="*/ 9559 w 9559"/>
                <a:gd name="T150" fmla="*/ 2318 h 23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559" h="2318">
                  <a:moveTo>
                    <a:pt x="0" y="0"/>
                  </a:moveTo>
                  <a:lnTo>
                    <a:pt x="166" y="94"/>
                  </a:lnTo>
                  <a:lnTo>
                    <a:pt x="349" y="187"/>
                  </a:lnTo>
                  <a:lnTo>
                    <a:pt x="579" y="290"/>
                  </a:lnTo>
                  <a:lnTo>
                    <a:pt x="842" y="405"/>
                  </a:lnTo>
                  <a:lnTo>
                    <a:pt x="1004" y="478"/>
                  </a:lnTo>
                  <a:lnTo>
                    <a:pt x="1170" y="528"/>
                  </a:lnTo>
                  <a:lnTo>
                    <a:pt x="1448" y="580"/>
                  </a:lnTo>
                  <a:lnTo>
                    <a:pt x="1803" y="636"/>
                  </a:lnTo>
                  <a:lnTo>
                    <a:pt x="2070" y="673"/>
                  </a:lnTo>
                  <a:lnTo>
                    <a:pt x="2278" y="693"/>
                  </a:lnTo>
                  <a:lnTo>
                    <a:pt x="2458" y="697"/>
                  </a:lnTo>
                  <a:lnTo>
                    <a:pt x="2636" y="686"/>
                  </a:lnTo>
                  <a:lnTo>
                    <a:pt x="2847" y="662"/>
                  </a:lnTo>
                  <a:lnTo>
                    <a:pt x="3116" y="626"/>
                  </a:lnTo>
                  <a:lnTo>
                    <a:pt x="3476" y="580"/>
                  </a:lnTo>
                  <a:lnTo>
                    <a:pt x="3685" y="547"/>
                  </a:lnTo>
                  <a:lnTo>
                    <a:pt x="3839" y="512"/>
                  </a:lnTo>
                  <a:lnTo>
                    <a:pt x="3956" y="475"/>
                  </a:lnTo>
                  <a:lnTo>
                    <a:pt x="4055" y="435"/>
                  </a:lnTo>
                  <a:lnTo>
                    <a:pt x="4154" y="396"/>
                  </a:lnTo>
                  <a:lnTo>
                    <a:pt x="4270" y="357"/>
                  </a:lnTo>
                  <a:lnTo>
                    <a:pt x="4424" y="322"/>
                  </a:lnTo>
                  <a:lnTo>
                    <a:pt x="4634" y="290"/>
                  </a:lnTo>
                  <a:lnTo>
                    <a:pt x="4838" y="267"/>
                  </a:lnTo>
                  <a:lnTo>
                    <a:pt x="4991" y="257"/>
                  </a:lnTo>
                  <a:lnTo>
                    <a:pt x="5209" y="261"/>
                  </a:lnTo>
                  <a:lnTo>
                    <a:pt x="5430" y="279"/>
                  </a:lnTo>
                  <a:lnTo>
                    <a:pt x="5584" y="287"/>
                  </a:lnTo>
                  <a:lnTo>
                    <a:pt x="5793" y="290"/>
                  </a:lnTo>
                  <a:lnTo>
                    <a:pt x="6064" y="281"/>
                  </a:lnTo>
                  <a:lnTo>
                    <a:pt x="6229" y="268"/>
                  </a:lnTo>
                  <a:lnTo>
                    <a:pt x="6394" y="265"/>
                  </a:lnTo>
                  <a:lnTo>
                    <a:pt x="6663" y="290"/>
                  </a:lnTo>
                  <a:lnTo>
                    <a:pt x="7033" y="332"/>
                  </a:lnTo>
                  <a:lnTo>
                    <a:pt x="7262" y="366"/>
                  </a:lnTo>
                  <a:lnTo>
                    <a:pt x="7480" y="435"/>
                  </a:lnTo>
                  <a:lnTo>
                    <a:pt x="7821" y="580"/>
                  </a:lnTo>
                  <a:lnTo>
                    <a:pt x="8117" y="713"/>
                  </a:lnTo>
                  <a:lnTo>
                    <a:pt x="8295" y="809"/>
                  </a:lnTo>
                  <a:lnTo>
                    <a:pt x="8452" y="936"/>
                  </a:lnTo>
                  <a:lnTo>
                    <a:pt x="8690" y="1159"/>
                  </a:lnTo>
                  <a:lnTo>
                    <a:pt x="8891" y="1364"/>
                  </a:lnTo>
                  <a:lnTo>
                    <a:pt x="9066" y="1568"/>
                  </a:lnTo>
                  <a:lnTo>
                    <a:pt x="9216" y="1763"/>
                  </a:lnTo>
                  <a:lnTo>
                    <a:pt x="9338" y="1941"/>
                  </a:lnTo>
                  <a:lnTo>
                    <a:pt x="9434" y="2093"/>
                  </a:lnTo>
                  <a:lnTo>
                    <a:pt x="9503" y="2213"/>
                  </a:lnTo>
                  <a:lnTo>
                    <a:pt x="9559" y="2318"/>
                  </a:lnTo>
                </a:path>
              </a:pathLst>
            </a:custGeom>
            <a:noFill/>
            <a:ln w="0">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9" name="Freeform 53"/>
            <p:cNvSpPr>
              <a:spLocks/>
            </p:cNvSpPr>
            <p:nvPr/>
          </p:nvSpPr>
          <p:spPr bwMode="auto">
            <a:xfrm>
              <a:off x="1198" y="1277"/>
              <a:ext cx="117" cy="105"/>
            </a:xfrm>
            <a:custGeom>
              <a:avLst/>
              <a:gdLst>
                <a:gd name="T0" fmla="*/ 103 w 349"/>
                <a:gd name="T1" fmla="*/ 277 h 315"/>
                <a:gd name="T2" fmla="*/ 149 w 349"/>
                <a:gd name="T3" fmla="*/ 250 h 315"/>
                <a:gd name="T4" fmla="*/ 175 w 349"/>
                <a:gd name="T5" fmla="*/ 219 h 315"/>
                <a:gd name="T6" fmla="*/ 181 w 349"/>
                <a:gd name="T7" fmla="*/ 181 h 315"/>
                <a:gd name="T8" fmla="*/ 221 w 349"/>
                <a:gd name="T9" fmla="*/ 150 h 315"/>
                <a:gd name="T10" fmla="*/ 282 w 349"/>
                <a:gd name="T11" fmla="*/ 122 h 315"/>
                <a:gd name="T12" fmla="*/ 308 w 349"/>
                <a:gd name="T13" fmla="*/ 81 h 315"/>
                <a:gd name="T14" fmla="*/ 334 w 349"/>
                <a:gd name="T15" fmla="*/ 31 h 315"/>
                <a:gd name="T16" fmla="*/ 335 w 349"/>
                <a:gd name="T17" fmla="*/ 17 h 315"/>
                <a:gd name="T18" fmla="*/ 311 w 349"/>
                <a:gd name="T19" fmla="*/ 47 h 315"/>
                <a:gd name="T20" fmla="*/ 286 w 349"/>
                <a:gd name="T21" fmla="*/ 97 h 315"/>
                <a:gd name="T22" fmla="*/ 265 w 349"/>
                <a:gd name="T23" fmla="*/ 99 h 315"/>
                <a:gd name="T24" fmla="*/ 245 w 349"/>
                <a:gd name="T25" fmla="*/ 62 h 315"/>
                <a:gd name="T26" fmla="*/ 234 w 349"/>
                <a:gd name="T27" fmla="*/ 20 h 315"/>
                <a:gd name="T28" fmla="*/ 236 w 349"/>
                <a:gd name="T29" fmla="*/ 2 h 315"/>
                <a:gd name="T30" fmla="*/ 225 w 349"/>
                <a:gd name="T31" fmla="*/ 8 h 315"/>
                <a:gd name="T32" fmla="*/ 228 w 349"/>
                <a:gd name="T33" fmla="*/ 35 h 315"/>
                <a:gd name="T34" fmla="*/ 238 w 349"/>
                <a:gd name="T35" fmla="*/ 79 h 315"/>
                <a:gd name="T36" fmla="*/ 250 w 349"/>
                <a:gd name="T37" fmla="*/ 108 h 315"/>
                <a:gd name="T38" fmla="*/ 231 w 349"/>
                <a:gd name="T39" fmla="*/ 117 h 315"/>
                <a:gd name="T40" fmla="*/ 195 w 349"/>
                <a:gd name="T41" fmla="*/ 119 h 315"/>
                <a:gd name="T42" fmla="*/ 167 w 349"/>
                <a:gd name="T43" fmla="*/ 138 h 315"/>
                <a:gd name="T44" fmla="*/ 148 w 349"/>
                <a:gd name="T45" fmla="*/ 128 h 315"/>
                <a:gd name="T46" fmla="*/ 124 w 349"/>
                <a:gd name="T47" fmla="*/ 113 h 315"/>
                <a:gd name="T48" fmla="*/ 99 w 349"/>
                <a:gd name="T49" fmla="*/ 91 h 315"/>
                <a:gd name="T50" fmla="*/ 87 w 349"/>
                <a:gd name="T51" fmla="*/ 83 h 315"/>
                <a:gd name="T52" fmla="*/ 104 w 349"/>
                <a:gd name="T53" fmla="*/ 111 h 315"/>
                <a:gd name="T54" fmla="*/ 136 w 349"/>
                <a:gd name="T55" fmla="*/ 132 h 315"/>
                <a:gd name="T56" fmla="*/ 141 w 349"/>
                <a:gd name="T57" fmla="*/ 147 h 315"/>
                <a:gd name="T58" fmla="*/ 102 w 349"/>
                <a:gd name="T59" fmla="*/ 156 h 315"/>
                <a:gd name="T60" fmla="*/ 82 w 349"/>
                <a:gd name="T61" fmla="*/ 177 h 315"/>
                <a:gd name="T62" fmla="*/ 76 w 349"/>
                <a:gd name="T63" fmla="*/ 162 h 315"/>
                <a:gd name="T64" fmla="*/ 58 w 349"/>
                <a:gd name="T65" fmla="*/ 130 h 315"/>
                <a:gd name="T66" fmla="*/ 55 w 349"/>
                <a:gd name="T67" fmla="*/ 74 h 315"/>
                <a:gd name="T68" fmla="*/ 60 w 349"/>
                <a:gd name="T69" fmla="*/ 37 h 315"/>
                <a:gd name="T70" fmla="*/ 58 w 349"/>
                <a:gd name="T71" fmla="*/ 21 h 315"/>
                <a:gd name="T72" fmla="*/ 50 w 349"/>
                <a:gd name="T73" fmla="*/ 39 h 315"/>
                <a:gd name="T74" fmla="*/ 45 w 349"/>
                <a:gd name="T75" fmla="*/ 71 h 315"/>
                <a:gd name="T76" fmla="*/ 43 w 349"/>
                <a:gd name="T77" fmla="*/ 113 h 315"/>
                <a:gd name="T78" fmla="*/ 30 w 349"/>
                <a:gd name="T79" fmla="*/ 130 h 315"/>
                <a:gd name="T80" fmla="*/ 18 w 349"/>
                <a:gd name="T81" fmla="*/ 93 h 315"/>
                <a:gd name="T82" fmla="*/ 19 w 349"/>
                <a:gd name="T83" fmla="*/ 60 h 315"/>
                <a:gd name="T84" fmla="*/ 7 w 349"/>
                <a:gd name="T85" fmla="*/ 34 h 315"/>
                <a:gd name="T86" fmla="*/ 3 w 349"/>
                <a:gd name="T87" fmla="*/ 62 h 315"/>
                <a:gd name="T88" fmla="*/ 3 w 349"/>
                <a:gd name="T89" fmla="*/ 117 h 315"/>
                <a:gd name="T90" fmla="*/ 23 w 349"/>
                <a:gd name="T91" fmla="*/ 170 h 315"/>
                <a:gd name="T92" fmla="*/ 25 w 349"/>
                <a:gd name="T93" fmla="*/ 229 h 315"/>
                <a:gd name="T94" fmla="*/ 5 w 349"/>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9"/>
                <a:gd name="T145" fmla="*/ 0 h 315"/>
                <a:gd name="T146" fmla="*/ 349 w 349"/>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9" h="315">
                  <a:moveTo>
                    <a:pt x="91" y="315"/>
                  </a:moveTo>
                  <a:lnTo>
                    <a:pt x="96" y="290"/>
                  </a:lnTo>
                  <a:lnTo>
                    <a:pt x="103" y="277"/>
                  </a:lnTo>
                  <a:lnTo>
                    <a:pt x="116" y="267"/>
                  </a:lnTo>
                  <a:lnTo>
                    <a:pt x="134" y="257"/>
                  </a:lnTo>
                  <a:lnTo>
                    <a:pt x="149" y="250"/>
                  </a:lnTo>
                  <a:lnTo>
                    <a:pt x="164" y="240"/>
                  </a:lnTo>
                  <a:lnTo>
                    <a:pt x="171" y="231"/>
                  </a:lnTo>
                  <a:lnTo>
                    <a:pt x="175" y="219"/>
                  </a:lnTo>
                  <a:lnTo>
                    <a:pt x="176" y="200"/>
                  </a:lnTo>
                  <a:lnTo>
                    <a:pt x="178" y="189"/>
                  </a:lnTo>
                  <a:lnTo>
                    <a:pt x="181" y="181"/>
                  </a:lnTo>
                  <a:lnTo>
                    <a:pt x="190" y="170"/>
                  </a:lnTo>
                  <a:lnTo>
                    <a:pt x="205" y="159"/>
                  </a:lnTo>
                  <a:lnTo>
                    <a:pt x="221" y="150"/>
                  </a:lnTo>
                  <a:lnTo>
                    <a:pt x="243" y="142"/>
                  </a:lnTo>
                  <a:lnTo>
                    <a:pt x="263" y="133"/>
                  </a:lnTo>
                  <a:lnTo>
                    <a:pt x="282" y="122"/>
                  </a:lnTo>
                  <a:lnTo>
                    <a:pt x="292" y="113"/>
                  </a:lnTo>
                  <a:lnTo>
                    <a:pt x="301" y="99"/>
                  </a:lnTo>
                  <a:lnTo>
                    <a:pt x="308" y="81"/>
                  </a:lnTo>
                  <a:lnTo>
                    <a:pt x="317" y="58"/>
                  </a:lnTo>
                  <a:lnTo>
                    <a:pt x="325" y="42"/>
                  </a:lnTo>
                  <a:lnTo>
                    <a:pt x="334" y="31"/>
                  </a:lnTo>
                  <a:lnTo>
                    <a:pt x="341" y="24"/>
                  </a:lnTo>
                  <a:lnTo>
                    <a:pt x="349" y="19"/>
                  </a:lnTo>
                  <a:lnTo>
                    <a:pt x="335" y="17"/>
                  </a:lnTo>
                  <a:lnTo>
                    <a:pt x="326" y="24"/>
                  </a:lnTo>
                  <a:lnTo>
                    <a:pt x="318" y="34"/>
                  </a:lnTo>
                  <a:lnTo>
                    <a:pt x="311" y="47"/>
                  </a:lnTo>
                  <a:lnTo>
                    <a:pt x="304" y="65"/>
                  </a:lnTo>
                  <a:lnTo>
                    <a:pt x="295" y="83"/>
                  </a:lnTo>
                  <a:lnTo>
                    <a:pt x="286" y="97"/>
                  </a:lnTo>
                  <a:lnTo>
                    <a:pt x="276" y="108"/>
                  </a:lnTo>
                  <a:lnTo>
                    <a:pt x="267" y="113"/>
                  </a:lnTo>
                  <a:lnTo>
                    <a:pt x="265" y="99"/>
                  </a:lnTo>
                  <a:lnTo>
                    <a:pt x="259" y="87"/>
                  </a:lnTo>
                  <a:lnTo>
                    <a:pt x="251" y="75"/>
                  </a:lnTo>
                  <a:lnTo>
                    <a:pt x="245" y="62"/>
                  </a:lnTo>
                  <a:lnTo>
                    <a:pt x="239" y="48"/>
                  </a:lnTo>
                  <a:lnTo>
                    <a:pt x="237" y="34"/>
                  </a:lnTo>
                  <a:lnTo>
                    <a:pt x="234" y="20"/>
                  </a:lnTo>
                  <a:lnTo>
                    <a:pt x="233" y="15"/>
                  </a:lnTo>
                  <a:lnTo>
                    <a:pt x="233" y="8"/>
                  </a:lnTo>
                  <a:lnTo>
                    <a:pt x="236" y="2"/>
                  </a:lnTo>
                  <a:lnTo>
                    <a:pt x="229" y="0"/>
                  </a:lnTo>
                  <a:lnTo>
                    <a:pt x="225" y="8"/>
                  </a:lnTo>
                  <a:lnTo>
                    <a:pt x="225" y="15"/>
                  </a:lnTo>
                  <a:lnTo>
                    <a:pt x="225" y="21"/>
                  </a:lnTo>
                  <a:lnTo>
                    <a:pt x="228" y="35"/>
                  </a:lnTo>
                  <a:lnTo>
                    <a:pt x="231" y="51"/>
                  </a:lnTo>
                  <a:lnTo>
                    <a:pt x="233" y="65"/>
                  </a:lnTo>
                  <a:lnTo>
                    <a:pt x="238" y="79"/>
                  </a:lnTo>
                  <a:lnTo>
                    <a:pt x="246" y="92"/>
                  </a:lnTo>
                  <a:lnTo>
                    <a:pt x="250" y="102"/>
                  </a:lnTo>
                  <a:lnTo>
                    <a:pt x="250" y="108"/>
                  </a:lnTo>
                  <a:lnTo>
                    <a:pt x="248" y="111"/>
                  </a:lnTo>
                  <a:lnTo>
                    <a:pt x="243" y="115"/>
                  </a:lnTo>
                  <a:lnTo>
                    <a:pt x="231" y="117"/>
                  </a:lnTo>
                  <a:lnTo>
                    <a:pt x="217" y="116"/>
                  </a:lnTo>
                  <a:lnTo>
                    <a:pt x="204" y="116"/>
                  </a:lnTo>
                  <a:lnTo>
                    <a:pt x="195" y="119"/>
                  </a:lnTo>
                  <a:lnTo>
                    <a:pt x="188" y="125"/>
                  </a:lnTo>
                  <a:lnTo>
                    <a:pt x="179" y="130"/>
                  </a:lnTo>
                  <a:lnTo>
                    <a:pt x="167" y="138"/>
                  </a:lnTo>
                  <a:lnTo>
                    <a:pt x="154" y="145"/>
                  </a:lnTo>
                  <a:lnTo>
                    <a:pt x="153" y="136"/>
                  </a:lnTo>
                  <a:lnTo>
                    <a:pt x="148" y="128"/>
                  </a:lnTo>
                  <a:lnTo>
                    <a:pt x="143" y="122"/>
                  </a:lnTo>
                  <a:lnTo>
                    <a:pt x="134" y="117"/>
                  </a:lnTo>
                  <a:lnTo>
                    <a:pt x="124" y="113"/>
                  </a:lnTo>
                  <a:lnTo>
                    <a:pt x="112" y="107"/>
                  </a:lnTo>
                  <a:lnTo>
                    <a:pt x="104" y="99"/>
                  </a:lnTo>
                  <a:lnTo>
                    <a:pt x="99" y="91"/>
                  </a:lnTo>
                  <a:lnTo>
                    <a:pt x="94" y="81"/>
                  </a:lnTo>
                  <a:lnTo>
                    <a:pt x="87" y="83"/>
                  </a:lnTo>
                  <a:lnTo>
                    <a:pt x="90" y="92"/>
                  </a:lnTo>
                  <a:lnTo>
                    <a:pt x="97" y="103"/>
                  </a:lnTo>
                  <a:lnTo>
                    <a:pt x="104" y="111"/>
                  </a:lnTo>
                  <a:lnTo>
                    <a:pt x="116" y="119"/>
                  </a:lnTo>
                  <a:lnTo>
                    <a:pt x="128" y="126"/>
                  </a:lnTo>
                  <a:lnTo>
                    <a:pt x="136" y="132"/>
                  </a:lnTo>
                  <a:lnTo>
                    <a:pt x="142" y="142"/>
                  </a:lnTo>
                  <a:lnTo>
                    <a:pt x="142" y="144"/>
                  </a:lnTo>
                  <a:lnTo>
                    <a:pt x="141" y="147"/>
                  </a:lnTo>
                  <a:lnTo>
                    <a:pt x="130" y="150"/>
                  </a:lnTo>
                  <a:lnTo>
                    <a:pt x="114" y="153"/>
                  </a:lnTo>
                  <a:lnTo>
                    <a:pt x="102" y="156"/>
                  </a:lnTo>
                  <a:lnTo>
                    <a:pt x="93" y="161"/>
                  </a:lnTo>
                  <a:lnTo>
                    <a:pt x="87" y="167"/>
                  </a:lnTo>
                  <a:lnTo>
                    <a:pt x="82" y="177"/>
                  </a:lnTo>
                  <a:lnTo>
                    <a:pt x="79" y="192"/>
                  </a:lnTo>
                  <a:lnTo>
                    <a:pt x="78" y="167"/>
                  </a:lnTo>
                  <a:lnTo>
                    <a:pt x="76" y="162"/>
                  </a:lnTo>
                  <a:lnTo>
                    <a:pt x="74" y="155"/>
                  </a:lnTo>
                  <a:lnTo>
                    <a:pt x="67" y="145"/>
                  </a:lnTo>
                  <a:lnTo>
                    <a:pt x="58" y="130"/>
                  </a:lnTo>
                  <a:lnTo>
                    <a:pt x="54" y="110"/>
                  </a:lnTo>
                  <a:lnTo>
                    <a:pt x="54" y="91"/>
                  </a:lnTo>
                  <a:lnTo>
                    <a:pt x="55" y="74"/>
                  </a:lnTo>
                  <a:lnTo>
                    <a:pt x="55" y="71"/>
                  </a:lnTo>
                  <a:lnTo>
                    <a:pt x="57" y="49"/>
                  </a:lnTo>
                  <a:lnTo>
                    <a:pt x="60" y="37"/>
                  </a:lnTo>
                  <a:lnTo>
                    <a:pt x="65" y="26"/>
                  </a:lnTo>
                  <a:lnTo>
                    <a:pt x="71" y="17"/>
                  </a:lnTo>
                  <a:lnTo>
                    <a:pt x="58" y="21"/>
                  </a:lnTo>
                  <a:lnTo>
                    <a:pt x="54" y="29"/>
                  </a:lnTo>
                  <a:lnTo>
                    <a:pt x="50" y="39"/>
                  </a:lnTo>
                  <a:lnTo>
                    <a:pt x="47" y="53"/>
                  </a:lnTo>
                  <a:lnTo>
                    <a:pt x="45" y="71"/>
                  </a:lnTo>
                  <a:lnTo>
                    <a:pt x="45" y="82"/>
                  </a:lnTo>
                  <a:lnTo>
                    <a:pt x="43" y="97"/>
                  </a:lnTo>
                  <a:lnTo>
                    <a:pt x="43" y="113"/>
                  </a:lnTo>
                  <a:lnTo>
                    <a:pt x="42" y="125"/>
                  </a:lnTo>
                  <a:lnTo>
                    <a:pt x="37" y="142"/>
                  </a:lnTo>
                  <a:lnTo>
                    <a:pt x="30" y="130"/>
                  </a:lnTo>
                  <a:lnTo>
                    <a:pt x="23" y="118"/>
                  </a:lnTo>
                  <a:lnTo>
                    <a:pt x="20" y="107"/>
                  </a:lnTo>
                  <a:lnTo>
                    <a:pt x="18" y="93"/>
                  </a:lnTo>
                  <a:lnTo>
                    <a:pt x="18" y="77"/>
                  </a:lnTo>
                  <a:lnTo>
                    <a:pt x="18" y="65"/>
                  </a:lnTo>
                  <a:lnTo>
                    <a:pt x="19" y="60"/>
                  </a:lnTo>
                  <a:lnTo>
                    <a:pt x="20" y="42"/>
                  </a:lnTo>
                  <a:lnTo>
                    <a:pt x="22" y="34"/>
                  </a:lnTo>
                  <a:lnTo>
                    <a:pt x="7" y="34"/>
                  </a:lnTo>
                  <a:lnTo>
                    <a:pt x="6" y="48"/>
                  </a:lnTo>
                  <a:lnTo>
                    <a:pt x="3" y="62"/>
                  </a:lnTo>
                  <a:lnTo>
                    <a:pt x="1" y="80"/>
                  </a:lnTo>
                  <a:lnTo>
                    <a:pt x="0" y="96"/>
                  </a:lnTo>
                  <a:lnTo>
                    <a:pt x="3" y="117"/>
                  </a:lnTo>
                  <a:lnTo>
                    <a:pt x="9" y="135"/>
                  </a:lnTo>
                  <a:lnTo>
                    <a:pt x="17" y="154"/>
                  </a:lnTo>
                  <a:lnTo>
                    <a:pt x="23" y="170"/>
                  </a:lnTo>
                  <a:lnTo>
                    <a:pt x="26" y="187"/>
                  </a:lnTo>
                  <a:lnTo>
                    <a:pt x="28" y="207"/>
                  </a:lnTo>
                  <a:lnTo>
                    <a:pt x="25" y="229"/>
                  </a:lnTo>
                  <a:lnTo>
                    <a:pt x="21" y="245"/>
                  </a:lnTo>
                  <a:lnTo>
                    <a:pt x="13" y="262"/>
                  </a:lnTo>
                  <a:lnTo>
                    <a:pt x="5" y="271"/>
                  </a:lnTo>
                  <a:lnTo>
                    <a:pt x="91"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0" name="Freeform 54"/>
            <p:cNvSpPr>
              <a:spLocks/>
            </p:cNvSpPr>
            <p:nvPr/>
          </p:nvSpPr>
          <p:spPr bwMode="auto">
            <a:xfrm>
              <a:off x="1160" y="1367"/>
              <a:ext cx="101" cy="160"/>
            </a:xfrm>
            <a:custGeom>
              <a:avLst/>
              <a:gdLst>
                <a:gd name="T0" fmla="*/ 93 w 304"/>
                <a:gd name="T1" fmla="*/ 41 h 479"/>
                <a:gd name="T2" fmla="*/ 91 w 304"/>
                <a:gd name="T3" fmla="*/ 66 h 479"/>
                <a:gd name="T4" fmla="*/ 74 w 304"/>
                <a:gd name="T5" fmla="*/ 93 h 479"/>
                <a:gd name="T6" fmla="*/ 66 w 304"/>
                <a:gd name="T7" fmla="*/ 129 h 479"/>
                <a:gd name="T8" fmla="*/ 71 w 304"/>
                <a:gd name="T9" fmla="*/ 162 h 479"/>
                <a:gd name="T10" fmla="*/ 73 w 304"/>
                <a:gd name="T11" fmla="*/ 184 h 479"/>
                <a:gd name="T12" fmla="*/ 63 w 304"/>
                <a:gd name="T13" fmla="*/ 214 h 479"/>
                <a:gd name="T14" fmla="*/ 63 w 304"/>
                <a:gd name="T15" fmla="*/ 254 h 479"/>
                <a:gd name="T16" fmla="*/ 62 w 304"/>
                <a:gd name="T17" fmla="*/ 291 h 479"/>
                <a:gd name="T18" fmla="*/ 69 w 304"/>
                <a:gd name="T19" fmla="*/ 329 h 479"/>
                <a:gd name="T20" fmla="*/ 70 w 304"/>
                <a:gd name="T21" fmla="*/ 379 h 479"/>
                <a:gd name="T22" fmla="*/ 59 w 304"/>
                <a:gd name="T23" fmla="*/ 415 h 479"/>
                <a:gd name="T24" fmla="*/ 35 w 304"/>
                <a:gd name="T25" fmla="*/ 438 h 479"/>
                <a:gd name="T26" fmla="*/ 18 w 304"/>
                <a:gd name="T27" fmla="*/ 453 h 479"/>
                <a:gd name="T28" fmla="*/ 58 w 304"/>
                <a:gd name="T29" fmla="*/ 453 h 479"/>
                <a:gd name="T30" fmla="*/ 95 w 304"/>
                <a:gd name="T31" fmla="*/ 462 h 479"/>
                <a:gd name="T32" fmla="*/ 121 w 304"/>
                <a:gd name="T33" fmla="*/ 462 h 479"/>
                <a:gd name="T34" fmla="*/ 137 w 304"/>
                <a:gd name="T35" fmla="*/ 445 h 479"/>
                <a:gd name="T36" fmla="*/ 141 w 304"/>
                <a:gd name="T37" fmla="*/ 445 h 479"/>
                <a:gd name="T38" fmla="*/ 137 w 304"/>
                <a:gd name="T39" fmla="*/ 475 h 479"/>
                <a:gd name="T40" fmla="*/ 145 w 304"/>
                <a:gd name="T41" fmla="*/ 470 h 479"/>
                <a:gd name="T42" fmla="*/ 163 w 304"/>
                <a:gd name="T43" fmla="*/ 447 h 479"/>
                <a:gd name="T44" fmla="*/ 191 w 304"/>
                <a:gd name="T45" fmla="*/ 434 h 479"/>
                <a:gd name="T46" fmla="*/ 230 w 304"/>
                <a:gd name="T47" fmla="*/ 433 h 479"/>
                <a:gd name="T48" fmla="*/ 266 w 304"/>
                <a:gd name="T49" fmla="*/ 437 h 479"/>
                <a:gd name="T50" fmla="*/ 304 w 304"/>
                <a:gd name="T51" fmla="*/ 445 h 479"/>
                <a:gd name="T52" fmla="*/ 273 w 304"/>
                <a:gd name="T53" fmla="*/ 426 h 479"/>
                <a:gd name="T54" fmla="*/ 260 w 304"/>
                <a:gd name="T55" fmla="*/ 412 h 479"/>
                <a:gd name="T56" fmla="*/ 240 w 304"/>
                <a:gd name="T57" fmla="*/ 367 h 479"/>
                <a:gd name="T58" fmla="*/ 226 w 304"/>
                <a:gd name="T59" fmla="*/ 323 h 479"/>
                <a:gd name="T60" fmla="*/ 200 w 304"/>
                <a:gd name="T61" fmla="*/ 279 h 479"/>
                <a:gd name="T62" fmla="*/ 160 w 304"/>
                <a:gd name="T63" fmla="*/ 218 h 479"/>
                <a:gd name="T64" fmla="*/ 158 w 304"/>
                <a:gd name="T65" fmla="*/ 178 h 479"/>
                <a:gd name="T66" fmla="*/ 164 w 304"/>
                <a:gd name="T67" fmla="*/ 143 h 479"/>
                <a:gd name="T68" fmla="*/ 183 w 304"/>
                <a:gd name="T69" fmla="*/ 111 h 479"/>
                <a:gd name="T70" fmla="*/ 195 w 304"/>
                <a:gd name="T71" fmla="*/ 87 h 479"/>
                <a:gd name="T72" fmla="*/ 207 w 304"/>
                <a:gd name="T73" fmla="*/ 43 h 479"/>
                <a:gd name="T74" fmla="*/ 88 w 304"/>
                <a:gd name="T75" fmla="*/ 28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88" y="28"/>
                  </a:moveTo>
                  <a:lnTo>
                    <a:pt x="93" y="41"/>
                  </a:lnTo>
                  <a:lnTo>
                    <a:pt x="94" y="54"/>
                  </a:lnTo>
                  <a:lnTo>
                    <a:pt x="91" y="66"/>
                  </a:lnTo>
                  <a:lnTo>
                    <a:pt x="83" y="79"/>
                  </a:lnTo>
                  <a:lnTo>
                    <a:pt x="74" y="93"/>
                  </a:lnTo>
                  <a:lnTo>
                    <a:pt x="68" y="109"/>
                  </a:lnTo>
                  <a:lnTo>
                    <a:pt x="66" y="129"/>
                  </a:lnTo>
                  <a:lnTo>
                    <a:pt x="66" y="145"/>
                  </a:lnTo>
                  <a:lnTo>
                    <a:pt x="71" y="162"/>
                  </a:lnTo>
                  <a:lnTo>
                    <a:pt x="74" y="174"/>
                  </a:lnTo>
                  <a:lnTo>
                    <a:pt x="73" y="184"/>
                  </a:lnTo>
                  <a:lnTo>
                    <a:pt x="67" y="198"/>
                  </a:lnTo>
                  <a:lnTo>
                    <a:pt x="63" y="214"/>
                  </a:lnTo>
                  <a:lnTo>
                    <a:pt x="62" y="230"/>
                  </a:lnTo>
                  <a:lnTo>
                    <a:pt x="63" y="254"/>
                  </a:lnTo>
                  <a:lnTo>
                    <a:pt x="62" y="275"/>
                  </a:lnTo>
                  <a:lnTo>
                    <a:pt x="62" y="291"/>
                  </a:lnTo>
                  <a:lnTo>
                    <a:pt x="66" y="312"/>
                  </a:lnTo>
                  <a:lnTo>
                    <a:pt x="69" y="329"/>
                  </a:lnTo>
                  <a:lnTo>
                    <a:pt x="71" y="350"/>
                  </a:lnTo>
                  <a:lnTo>
                    <a:pt x="70" y="379"/>
                  </a:lnTo>
                  <a:lnTo>
                    <a:pt x="66" y="400"/>
                  </a:lnTo>
                  <a:lnTo>
                    <a:pt x="59" y="415"/>
                  </a:lnTo>
                  <a:lnTo>
                    <a:pt x="49" y="429"/>
                  </a:lnTo>
                  <a:lnTo>
                    <a:pt x="35" y="438"/>
                  </a:lnTo>
                  <a:lnTo>
                    <a:pt x="0" y="458"/>
                  </a:lnTo>
                  <a:lnTo>
                    <a:pt x="18" y="453"/>
                  </a:lnTo>
                  <a:lnTo>
                    <a:pt x="37" y="452"/>
                  </a:lnTo>
                  <a:lnTo>
                    <a:pt x="58" y="453"/>
                  </a:lnTo>
                  <a:lnTo>
                    <a:pt x="77" y="457"/>
                  </a:lnTo>
                  <a:lnTo>
                    <a:pt x="95" y="462"/>
                  </a:lnTo>
                  <a:lnTo>
                    <a:pt x="110" y="464"/>
                  </a:lnTo>
                  <a:lnTo>
                    <a:pt x="121" y="462"/>
                  </a:lnTo>
                  <a:lnTo>
                    <a:pt x="129" y="456"/>
                  </a:lnTo>
                  <a:lnTo>
                    <a:pt x="137" y="445"/>
                  </a:lnTo>
                  <a:lnTo>
                    <a:pt x="146" y="425"/>
                  </a:lnTo>
                  <a:lnTo>
                    <a:pt x="141" y="445"/>
                  </a:lnTo>
                  <a:lnTo>
                    <a:pt x="139" y="459"/>
                  </a:lnTo>
                  <a:lnTo>
                    <a:pt x="137" y="475"/>
                  </a:lnTo>
                  <a:lnTo>
                    <a:pt x="137" y="479"/>
                  </a:lnTo>
                  <a:lnTo>
                    <a:pt x="145" y="470"/>
                  </a:lnTo>
                  <a:lnTo>
                    <a:pt x="153" y="458"/>
                  </a:lnTo>
                  <a:lnTo>
                    <a:pt x="163" y="447"/>
                  </a:lnTo>
                  <a:lnTo>
                    <a:pt x="178" y="438"/>
                  </a:lnTo>
                  <a:lnTo>
                    <a:pt x="191" y="434"/>
                  </a:lnTo>
                  <a:lnTo>
                    <a:pt x="212" y="432"/>
                  </a:lnTo>
                  <a:lnTo>
                    <a:pt x="230" y="433"/>
                  </a:lnTo>
                  <a:lnTo>
                    <a:pt x="250" y="434"/>
                  </a:lnTo>
                  <a:lnTo>
                    <a:pt x="266" y="437"/>
                  </a:lnTo>
                  <a:lnTo>
                    <a:pt x="287" y="442"/>
                  </a:lnTo>
                  <a:lnTo>
                    <a:pt x="304" y="445"/>
                  </a:lnTo>
                  <a:lnTo>
                    <a:pt x="287" y="437"/>
                  </a:lnTo>
                  <a:lnTo>
                    <a:pt x="273" y="426"/>
                  </a:lnTo>
                  <a:lnTo>
                    <a:pt x="265" y="419"/>
                  </a:lnTo>
                  <a:lnTo>
                    <a:pt x="260" y="412"/>
                  </a:lnTo>
                  <a:lnTo>
                    <a:pt x="248" y="389"/>
                  </a:lnTo>
                  <a:lnTo>
                    <a:pt x="240" y="367"/>
                  </a:lnTo>
                  <a:lnTo>
                    <a:pt x="234" y="345"/>
                  </a:lnTo>
                  <a:lnTo>
                    <a:pt x="226" y="323"/>
                  </a:lnTo>
                  <a:lnTo>
                    <a:pt x="215" y="304"/>
                  </a:lnTo>
                  <a:lnTo>
                    <a:pt x="200" y="279"/>
                  </a:lnTo>
                  <a:lnTo>
                    <a:pt x="179" y="250"/>
                  </a:lnTo>
                  <a:lnTo>
                    <a:pt x="160" y="218"/>
                  </a:lnTo>
                  <a:lnTo>
                    <a:pt x="158" y="197"/>
                  </a:lnTo>
                  <a:lnTo>
                    <a:pt x="158" y="178"/>
                  </a:lnTo>
                  <a:lnTo>
                    <a:pt x="160" y="160"/>
                  </a:lnTo>
                  <a:lnTo>
                    <a:pt x="164" y="143"/>
                  </a:lnTo>
                  <a:lnTo>
                    <a:pt x="172" y="126"/>
                  </a:lnTo>
                  <a:lnTo>
                    <a:pt x="183" y="111"/>
                  </a:lnTo>
                  <a:lnTo>
                    <a:pt x="191" y="99"/>
                  </a:lnTo>
                  <a:lnTo>
                    <a:pt x="195" y="87"/>
                  </a:lnTo>
                  <a:lnTo>
                    <a:pt x="201" y="62"/>
                  </a:lnTo>
                  <a:lnTo>
                    <a:pt x="207" y="43"/>
                  </a:lnTo>
                  <a:lnTo>
                    <a:pt x="121" y="0"/>
                  </a:lnTo>
                  <a:lnTo>
                    <a:pt x="88" y="2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1" name="Freeform 55"/>
            <p:cNvSpPr>
              <a:spLocks/>
            </p:cNvSpPr>
            <p:nvPr/>
          </p:nvSpPr>
          <p:spPr bwMode="auto">
            <a:xfrm>
              <a:off x="972" y="1276"/>
              <a:ext cx="228" cy="101"/>
            </a:xfrm>
            <a:custGeom>
              <a:avLst/>
              <a:gdLst>
                <a:gd name="T0" fmla="*/ 594 w 684"/>
                <a:gd name="T1" fmla="*/ 262 h 302"/>
                <a:gd name="T2" fmla="*/ 504 w 684"/>
                <a:gd name="T3" fmla="*/ 234 h 302"/>
                <a:gd name="T4" fmla="*/ 438 w 684"/>
                <a:gd name="T5" fmla="*/ 195 h 302"/>
                <a:gd name="T6" fmla="*/ 375 w 684"/>
                <a:gd name="T7" fmla="*/ 145 h 302"/>
                <a:gd name="T8" fmla="*/ 296 w 684"/>
                <a:gd name="T9" fmla="*/ 135 h 302"/>
                <a:gd name="T10" fmla="*/ 200 w 684"/>
                <a:gd name="T11" fmla="*/ 148 h 302"/>
                <a:gd name="T12" fmla="*/ 123 w 684"/>
                <a:gd name="T13" fmla="*/ 129 h 302"/>
                <a:gd name="T14" fmla="*/ 64 w 684"/>
                <a:gd name="T15" fmla="*/ 91 h 302"/>
                <a:gd name="T16" fmla="*/ 9 w 684"/>
                <a:gd name="T17" fmla="*/ 71 h 302"/>
                <a:gd name="T18" fmla="*/ 10 w 684"/>
                <a:gd name="T19" fmla="*/ 60 h 302"/>
                <a:gd name="T20" fmla="*/ 69 w 684"/>
                <a:gd name="T21" fmla="*/ 84 h 302"/>
                <a:gd name="T22" fmla="*/ 90 w 684"/>
                <a:gd name="T23" fmla="*/ 66 h 302"/>
                <a:gd name="T24" fmla="*/ 99 w 684"/>
                <a:gd name="T25" fmla="*/ 19 h 302"/>
                <a:gd name="T26" fmla="*/ 104 w 684"/>
                <a:gd name="T27" fmla="*/ 83 h 302"/>
                <a:gd name="T28" fmla="*/ 142 w 684"/>
                <a:gd name="T29" fmla="*/ 108 h 302"/>
                <a:gd name="T30" fmla="*/ 175 w 684"/>
                <a:gd name="T31" fmla="*/ 107 h 302"/>
                <a:gd name="T32" fmla="*/ 136 w 684"/>
                <a:gd name="T33" fmla="*/ 59 h 302"/>
                <a:gd name="T34" fmla="*/ 141 w 684"/>
                <a:gd name="T35" fmla="*/ 21 h 302"/>
                <a:gd name="T36" fmla="*/ 152 w 684"/>
                <a:gd name="T37" fmla="*/ 69 h 302"/>
                <a:gd name="T38" fmla="*/ 205 w 684"/>
                <a:gd name="T39" fmla="*/ 110 h 302"/>
                <a:gd name="T40" fmla="*/ 276 w 684"/>
                <a:gd name="T41" fmla="*/ 95 h 302"/>
                <a:gd name="T42" fmla="*/ 350 w 684"/>
                <a:gd name="T43" fmla="*/ 95 h 302"/>
                <a:gd name="T44" fmla="*/ 288 w 684"/>
                <a:gd name="T45" fmla="*/ 56 h 302"/>
                <a:gd name="T46" fmla="*/ 266 w 684"/>
                <a:gd name="T47" fmla="*/ 32 h 302"/>
                <a:gd name="T48" fmla="*/ 249 w 684"/>
                <a:gd name="T49" fmla="*/ 1 h 302"/>
                <a:gd name="T50" fmla="*/ 268 w 684"/>
                <a:gd name="T51" fmla="*/ 18 h 302"/>
                <a:gd name="T52" fmla="*/ 293 w 684"/>
                <a:gd name="T53" fmla="*/ 49 h 302"/>
                <a:gd name="T54" fmla="*/ 355 w 684"/>
                <a:gd name="T55" fmla="*/ 83 h 302"/>
                <a:gd name="T56" fmla="*/ 367 w 684"/>
                <a:gd name="T57" fmla="*/ 53 h 302"/>
                <a:gd name="T58" fmla="*/ 370 w 684"/>
                <a:gd name="T59" fmla="*/ 19 h 302"/>
                <a:gd name="T60" fmla="*/ 381 w 684"/>
                <a:gd name="T61" fmla="*/ 41 h 302"/>
                <a:gd name="T62" fmla="*/ 390 w 684"/>
                <a:gd name="T63" fmla="*/ 101 h 302"/>
                <a:gd name="T64" fmla="*/ 455 w 684"/>
                <a:gd name="T65" fmla="*/ 135 h 302"/>
                <a:gd name="T66" fmla="*/ 500 w 684"/>
                <a:gd name="T67" fmla="*/ 163 h 302"/>
                <a:gd name="T68" fmla="*/ 585 w 684"/>
                <a:gd name="T69" fmla="*/ 193 h 302"/>
                <a:gd name="T70" fmla="*/ 621 w 684"/>
                <a:gd name="T71" fmla="*/ 211 h 302"/>
                <a:gd name="T72" fmla="*/ 584 w 684"/>
                <a:gd name="T73" fmla="*/ 167 h 302"/>
                <a:gd name="T74" fmla="*/ 559 w 684"/>
                <a:gd name="T75" fmla="*/ 119 h 302"/>
                <a:gd name="T76" fmla="*/ 567 w 684"/>
                <a:gd name="T77" fmla="*/ 75 h 302"/>
                <a:gd name="T78" fmla="*/ 531 w 684"/>
                <a:gd name="T79" fmla="*/ 33 h 302"/>
                <a:gd name="T80" fmla="*/ 562 w 684"/>
                <a:gd name="T81" fmla="*/ 50 h 302"/>
                <a:gd name="T82" fmla="*/ 578 w 684"/>
                <a:gd name="T83" fmla="*/ 95 h 302"/>
                <a:gd name="T84" fmla="*/ 602 w 684"/>
                <a:gd name="T85" fmla="*/ 41 h 302"/>
                <a:gd name="T86" fmla="*/ 615 w 684"/>
                <a:gd name="T87" fmla="*/ 49 h 302"/>
                <a:gd name="T88" fmla="*/ 587 w 684"/>
                <a:gd name="T89" fmla="*/ 111 h 302"/>
                <a:gd name="T90" fmla="*/ 595 w 684"/>
                <a:gd name="T91" fmla="*/ 159 h 302"/>
                <a:gd name="T92" fmla="*/ 646 w 684"/>
                <a:gd name="T93" fmla="*/ 211 h 302"/>
                <a:gd name="T94" fmla="*/ 679 w 684"/>
                <a:gd name="T95" fmla="*/ 262 h 3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4"/>
                <a:gd name="T145" fmla="*/ 0 h 302"/>
                <a:gd name="T146" fmla="*/ 684 w 684"/>
                <a:gd name="T147" fmla="*/ 302 h 3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4" h="302">
                  <a:moveTo>
                    <a:pt x="651" y="302"/>
                  </a:moveTo>
                  <a:lnTo>
                    <a:pt x="641" y="291"/>
                  </a:lnTo>
                  <a:lnTo>
                    <a:pt x="619" y="276"/>
                  </a:lnTo>
                  <a:lnTo>
                    <a:pt x="594" y="262"/>
                  </a:lnTo>
                  <a:lnTo>
                    <a:pt x="567" y="249"/>
                  </a:lnTo>
                  <a:lnTo>
                    <a:pt x="544" y="243"/>
                  </a:lnTo>
                  <a:lnTo>
                    <a:pt x="525" y="240"/>
                  </a:lnTo>
                  <a:lnTo>
                    <a:pt x="504" y="234"/>
                  </a:lnTo>
                  <a:lnTo>
                    <a:pt x="485" y="226"/>
                  </a:lnTo>
                  <a:lnTo>
                    <a:pt x="465" y="217"/>
                  </a:lnTo>
                  <a:lnTo>
                    <a:pt x="454" y="208"/>
                  </a:lnTo>
                  <a:lnTo>
                    <a:pt x="438" y="195"/>
                  </a:lnTo>
                  <a:lnTo>
                    <a:pt x="421" y="178"/>
                  </a:lnTo>
                  <a:lnTo>
                    <a:pt x="404" y="162"/>
                  </a:lnTo>
                  <a:lnTo>
                    <a:pt x="391" y="152"/>
                  </a:lnTo>
                  <a:lnTo>
                    <a:pt x="375" y="145"/>
                  </a:lnTo>
                  <a:lnTo>
                    <a:pt x="358" y="139"/>
                  </a:lnTo>
                  <a:lnTo>
                    <a:pt x="338" y="136"/>
                  </a:lnTo>
                  <a:lnTo>
                    <a:pt x="316" y="134"/>
                  </a:lnTo>
                  <a:lnTo>
                    <a:pt x="296" y="135"/>
                  </a:lnTo>
                  <a:lnTo>
                    <a:pt x="270" y="138"/>
                  </a:lnTo>
                  <a:lnTo>
                    <a:pt x="246" y="140"/>
                  </a:lnTo>
                  <a:lnTo>
                    <a:pt x="224" y="145"/>
                  </a:lnTo>
                  <a:lnTo>
                    <a:pt x="200" y="148"/>
                  </a:lnTo>
                  <a:lnTo>
                    <a:pt x="178" y="148"/>
                  </a:lnTo>
                  <a:lnTo>
                    <a:pt x="157" y="145"/>
                  </a:lnTo>
                  <a:lnTo>
                    <a:pt x="141" y="139"/>
                  </a:lnTo>
                  <a:lnTo>
                    <a:pt x="123" y="129"/>
                  </a:lnTo>
                  <a:lnTo>
                    <a:pt x="109" y="117"/>
                  </a:lnTo>
                  <a:lnTo>
                    <a:pt x="94" y="106"/>
                  </a:lnTo>
                  <a:lnTo>
                    <a:pt x="80" y="97"/>
                  </a:lnTo>
                  <a:lnTo>
                    <a:pt x="64" y="91"/>
                  </a:lnTo>
                  <a:lnTo>
                    <a:pt x="46" y="86"/>
                  </a:lnTo>
                  <a:lnTo>
                    <a:pt x="26" y="80"/>
                  </a:lnTo>
                  <a:lnTo>
                    <a:pt x="14" y="76"/>
                  </a:lnTo>
                  <a:lnTo>
                    <a:pt x="9" y="71"/>
                  </a:lnTo>
                  <a:lnTo>
                    <a:pt x="5" y="65"/>
                  </a:lnTo>
                  <a:lnTo>
                    <a:pt x="0" y="52"/>
                  </a:lnTo>
                  <a:lnTo>
                    <a:pt x="8" y="50"/>
                  </a:lnTo>
                  <a:lnTo>
                    <a:pt x="10" y="60"/>
                  </a:lnTo>
                  <a:lnTo>
                    <a:pt x="16" y="66"/>
                  </a:lnTo>
                  <a:lnTo>
                    <a:pt x="24" y="71"/>
                  </a:lnTo>
                  <a:lnTo>
                    <a:pt x="45" y="77"/>
                  </a:lnTo>
                  <a:lnTo>
                    <a:pt x="69" y="84"/>
                  </a:lnTo>
                  <a:lnTo>
                    <a:pt x="87" y="87"/>
                  </a:lnTo>
                  <a:lnTo>
                    <a:pt x="92" y="90"/>
                  </a:lnTo>
                  <a:lnTo>
                    <a:pt x="90" y="78"/>
                  </a:lnTo>
                  <a:lnTo>
                    <a:pt x="90" y="66"/>
                  </a:lnTo>
                  <a:lnTo>
                    <a:pt x="90" y="50"/>
                  </a:lnTo>
                  <a:lnTo>
                    <a:pt x="92" y="32"/>
                  </a:lnTo>
                  <a:lnTo>
                    <a:pt x="92" y="19"/>
                  </a:lnTo>
                  <a:lnTo>
                    <a:pt x="99" y="19"/>
                  </a:lnTo>
                  <a:lnTo>
                    <a:pt x="98" y="30"/>
                  </a:lnTo>
                  <a:lnTo>
                    <a:pt x="98" y="49"/>
                  </a:lnTo>
                  <a:lnTo>
                    <a:pt x="99" y="67"/>
                  </a:lnTo>
                  <a:lnTo>
                    <a:pt x="104" y="83"/>
                  </a:lnTo>
                  <a:lnTo>
                    <a:pt x="111" y="90"/>
                  </a:lnTo>
                  <a:lnTo>
                    <a:pt x="118" y="96"/>
                  </a:lnTo>
                  <a:lnTo>
                    <a:pt x="130" y="102"/>
                  </a:lnTo>
                  <a:lnTo>
                    <a:pt x="142" y="108"/>
                  </a:lnTo>
                  <a:lnTo>
                    <a:pt x="157" y="112"/>
                  </a:lnTo>
                  <a:lnTo>
                    <a:pt x="175" y="116"/>
                  </a:lnTo>
                  <a:lnTo>
                    <a:pt x="188" y="116"/>
                  </a:lnTo>
                  <a:lnTo>
                    <a:pt x="175" y="107"/>
                  </a:lnTo>
                  <a:lnTo>
                    <a:pt x="160" y="96"/>
                  </a:lnTo>
                  <a:lnTo>
                    <a:pt x="150" y="85"/>
                  </a:lnTo>
                  <a:lnTo>
                    <a:pt x="141" y="71"/>
                  </a:lnTo>
                  <a:lnTo>
                    <a:pt x="136" y="59"/>
                  </a:lnTo>
                  <a:lnTo>
                    <a:pt x="134" y="43"/>
                  </a:lnTo>
                  <a:lnTo>
                    <a:pt x="133" y="32"/>
                  </a:lnTo>
                  <a:lnTo>
                    <a:pt x="134" y="21"/>
                  </a:lnTo>
                  <a:lnTo>
                    <a:pt x="141" y="21"/>
                  </a:lnTo>
                  <a:lnTo>
                    <a:pt x="141" y="29"/>
                  </a:lnTo>
                  <a:lnTo>
                    <a:pt x="142" y="43"/>
                  </a:lnTo>
                  <a:lnTo>
                    <a:pt x="145" y="57"/>
                  </a:lnTo>
                  <a:lnTo>
                    <a:pt x="152" y="69"/>
                  </a:lnTo>
                  <a:lnTo>
                    <a:pt x="161" y="83"/>
                  </a:lnTo>
                  <a:lnTo>
                    <a:pt x="173" y="94"/>
                  </a:lnTo>
                  <a:lnTo>
                    <a:pt x="189" y="102"/>
                  </a:lnTo>
                  <a:lnTo>
                    <a:pt x="205" y="110"/>
                  </a:lnTo>
                  <a:lnTo>
                    <a:pt x="220" y="111"/>
                  </a:lnTo>
                  <a:lnTo>
                    <a:pt x="236" y="107"/>
                  </a:lnTo>
                  <a:lnTo>
                    <a:pt x="255" y="100"/>
                  </a:lnTo>
                  <a:lnTo>
                    <a:pt x="276" y="95"/>
                  </a:lnTo>
                  <a:lnTo>
                    <a:pt x="297" y="90"/>
                  </a:lnTo>
                  <a:lnTo>
                    <a:pt x="313" y="90"/>
                  </a:lnTo>
                  <a:lnTo>
                    <a:pt x="329" y="90"/>
                  </a:lnTo>
                  <a:lnTo>
                    <a:pt x="350" y="95"/>
                  </a:lnTo>
                  <a:lnTo>
                    <a:pt x="329" y="78"/>
                  </a:lnTo>
                  <a:lnTo>
                    <a:pt x="316" y="69"/>
                  </a:lnTo>
                  <a:lnTo>
                    <a:pt x="301" y="62"/>
                  </a:lnTo>
                  <a:lnTo>
                    <a:pt x="288" y="56"/>
                  </a:lnTo>
                  <a:lnTo>
                    <a:pt x="279" y="51"/>
                  </a:lnTo>
                  <a:lnTo>
                    <a:pt x="274" y="46"/>
                  </a:lnTo>
                  <a:lnTo>
                    <a:pt x="272" y="43"/>
                  </a:lnTo>
                  <a:lnTo>
                    <a:pt x="266" y="32"/>
                  </a:lnTo>
                  <a:lnTo>
                    <a:pt x="262" y="22"/>
                  </a:lnTo>
                  <a:lnTo>
                    <a:pt x="258" y="14"/>
                  </a:lnTo>
                  <a:lnTo>
                    <a:pt x="249" y="1"/>
                  </a:lnTo>
                  <a:lnTo>
                    <a:pt x="256" y="0"/>
                  </a:lnTo>
                  <a:lnTo>
                    <a:pt x="263" y="9"/>
                  </a:lnTo>
                  <a:lnTo>
                    <a:pt x="268" y="18"/>
                  </a:lnTo>
                  <a:lnTo>
                    <a:pt x="272" y="27"/>
                  </a:lnTo>
                  <a:lnTo>
                    <a:pt x="276" y="35"/>
                  </a:lnTo>
                  <a:lnTo>
                    <a:pt x="282" y="43"/>
                  </a:lnTo>
                  <a:lnTo>
                    <a:pt x="293" y="49"/>
                  </a:lnTo>
                  <a:lnTo>
                    <a:pt x="308" y="56"/>
                  </a:lnTo>
                  <a:lnTo>
                    <a:pt x="326" y="64"/>
                  </a:lnTo>
                  <a:lnTo>
                    <a:pt x="341" y="74"/>
                  </a:lnTo>
                  <a:lnTo>
                    <a:pt x="355" y="83"/>
                  </a:lnTo>
                  <a:lnTo>
                    <a:pt x="371" y="95"/>
                  </a:lnTo>
                  <a:lnTo>
                    <a:pt x="367" y="78"/>
                  </a:lnTo>
                  <a:lnTo>
                    <a:pt x="364" y="65"/>
                  </a:lnTo>
                  <a:lnTo>
                    <a:pt x="367" y="53"/>
                  </a:lnTo>
                  <a:lnTo>
                    <a:pt x="370" y="40"/>
                  </a:lnTo>
                  <a:lnTo>
                    <a:pt x="371" y="28"/>
                  </a:lnTo>
                  <a:lnTo>
                    <a:pt x="370" y="19"/>
                  </a:lnTo>
                  <a:lnTo>
                    <a:pt x="382" y="22"/>
                  </a:lnTo>
                  <a:lnTo>
                    <a:pt x="382" y="28"/>
                  </a:lnTo>
                  <a:lnTo>
                    <a:pt x="381" y="41"/>
                  </a:lnTo>
                  <a:lnTo>
                    <a:pt x="376" y="57"/>
                  </a:lnTo>
                  <a:lnTo>
                    <a:pt x="376" y="69"/>
                  </a:lnTo>
                  <a:lnTo>
                    <a:pt x="382" y="86"/>
                  </a:lnTo>
                  <a:lnTo>
                    <a:pt x="390" y="101"/>
                  </a:lnTo>
                  <a:lnTo>
                    <a:pt x="397" y="111"/>
                  </a:lnTo>
                  <a:lnTo>
                    <a:pt x="408" y="120"/>
                  </a:lnTo>
                  <a:lnTo>
                    <a:pt x="425" y="125"/>
                  </a:lnTo>
                  <a:lnTo>
                    <a:pt x="455" y="135"/>
                  </a:lnTo>
                  <a:lnTo>
                    <a:pt x="477" y="145"/>
                  </a:lnTo>
                  <a:lnTo>
                    <a:pt x="485" y="151"/>
                  </a:lnTo>
                  <a:lnTo>
                    <a:pt x="494" y="158"/>
                  </a:lnTo>
                  <a:lnTo>
                    <a:pt x="500" y="163"/>
                  </a:lnTo>
                  <a:lnTo>
                    <a:pt x="509" y="166"/>
                  </a:lnTo>
                  <a:lnTo>
                    <a:pt x="540" y="176"/>
                  </a:lnTo>
                  <a:lnTo>
                    <a:pt x="565" y="185"/>
                  </a:lnTo>
                  <a:lnTo>
                    <a:pt x="585" y="193"/>
                  </a:lnTo>
                  <a:lnTo>
                    <a:pt x="608" y="207"/>
                  </a:lnTo>
                  <a:lnTo>
                    <a:pt x="621" y="215"/>
                  </a:lnTo>
                  <a:lnTo>
                    <a:pt x="621" y="211"/>
                  </a:lnTo>
                  <a:lnTo>
                    <a:pt x="617" y="203"/>
                  </a:lnTo>
                  <a:lnTo>
                    <a:pt x="608" y="190"/>
                  </a:lnTo>
                  <a:lnTo>
                    <a:pt x="596" y="178"/>
                  </a:lnTo>
                  <a:lnTo>
                    <a:pt x="584" y="167"/>
                  </a:lnTo>
                  <a:lnTo>
                    <a:pt x="574" y="158"/>
                  </a:lnTo>
                  <a:lnTo>
                    <a:pt x="566" y="148"/>
                  </a:lnTo>
                  <a:lnTo>
                    <a:pt x="561" y="134"/>
                  </a:lnTo>
                  <a:lnTo>
                    <a:pt x="559" y="119"/>
                  </a:lnTo>
                  <a:lnTo>
                    <a:pt x="562" y="102"/>
                  </a:lnTo>
                  <a:lnTo>
                    <a:pt x="566" y="90"/>
                  </a:lnTo>
                  <a:lnTo>
                    <a:pt x="567" y="82"/>
                  </a:lnTo>
                  <a:lnTo>
                    <a:pt x="567" y="75"/>
                  </a:lnTo>
                  <a:lnTo>
                    <a:pt x="565" y="66"/>
                  </a:lnTo>
                  <a:lnTo>
                    <a:pt x="561" y="61"/>
                  </a:lnTo>
                  <a:lnTo>
                    <a:pt x="546" y="49"/>
                  </a:lnTo>
                  <a:lnTo>
                    <a:pt x="531" y="33"/>
                  </a:lnTo>
                  <a:lnTo>
                    <a:pt x="541" y="32"/>
                  </a:lnTo>
                  <a:lnTo>
                    <a:pt x="551" y="41"/>
                  </a:lnTo>
                  <a:lnTo>
                    <a:pt x="562" y="50"/>
                  </a:lnTo>
                  <a:lnTo>
                    <a:pt x="568" y="57"/>
                  </a:lnTo>
                  <a:lnTo>
                    <a:pt x="575" y="66"/>
                  </a:lnTo>
                  <a:lnTo>
                    <a:pt x="578" y="77"/>
                  </a:lnTo>
                  <a:lnTo>
                    <a:pt x="578" y="95"/>
                  </a:lnTo>
                  <a:lnTo>
                    <a:pt x="585" y="82"/>
                  </a:lnTo>
                  <a:lnTo>
                    <a:pt x="593" y="67"/>
                  </a:lnTo>
                  <a:lnTo>
                    <a:pt x="598" y="52"/>
                  </a:lnTo>
                  <a:lnTo>
                    <a:pt x="602" y="41"/>
                  </a:lnTo>
                  <a:lnTo>
                    <a:pt x="607" y="31"/>
                  </a:lnTo>
                  <a:lnTo>
                    <a:pt x="615" y="34"/>
                  </a:lnTo>
                  <a:lnTo>
                    <a:pt x="620" y="40"/>
                  </a:lnTo>
                  <a:lnTo>
                    <a:pt x="615" y="49"/>
                  </a:lnTo>
                  <a:lnTo>
                    <a:pt x="608" y="64"/>
                  </a:lnTo>
                  <a:lnTo>
                    <a:pt x="601" y="80"/>
                  </a:lnTo>
                  <a:lnTo>
                    <a:pt x="594" y="98"/>
                  </a:lnTo>
                  <a:lnTo>
                    <a:pt x="587" y="111"/>
                  </a:lnTo>
                  <a:lnTo>
                    <a:pt x="584" y="123"/>
                  </a:lnTo>
                  <a:lnTo>
                    <a:pt x="584" y="136"/>
                  </a:lnTo>
                  <a:lnTo>
                    <a:pt x="587" y="148"/>
                  </a:lnTo>
                  <a:lnTo>
                    <a:pt x="595" y="159"/>
                  </a:lnTo>
                  <a:lnTo>
                    <a:pt x="607" y="169"/>
                  </a:lnTo>
                  <a:lnTo>
                    <a:pt x="620" y="183"/>
                  </a:lnTo>
                  <a:lnTo>
                    <a:pt x="634" y="198"/>
                  </a:lnTo>
                  <a:lnTo>
                    <a:pt x="646" y="211"/>
                  </a:lnTo>
                  <a:lnTo>
                    <a:pt x="659" y="226"/>
                  </a:lnTo>
                  <a:lnTo>
                    <a:pt x="667" y="238"/>
                  </a:lnTo>
                  <a:lnTo>
                    <a:pt x="674" y="249"/>
                  </a:lnTo>
                  <a:lnTo>
                    <a:pt x="679" y="262"/>
                  </a:lnTo>
                  <a:lnTo>
                    <a:pt x="684" y="274"/>
                  </a:lnTo>
                  <a:lnTo>
                    <a:pt x="651" y="302"/>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2" name="Freeform 56"/>
            <p:cNvSpPr>
              <a:spLocks/>
            </p:cNvSpPr>
            <p:nvPr/>
          </p:nvSpPr>
          <p:spPr bwMode="auto">
            <a:xfrm>
              <a:off x="1208" y="1427"/>
              <a:ext cx="5" cy="13"/>
            </a:xfrm>
            <a:custGeom>
              <a:avLst/>
              <a:gdLst>
                <a:gd name="T0" fmla="*/ 14 w 14"/>
                <a:gd name="T1" fmla="*/ 40 h 40"/>
                <a:gd name="T2" fmla="*/ 7 w 14"/>
                <a:gd name="T3" fmla="*/ 26 h 40"/>
                <a:gd name="T4" fmla="*/ 2 w 14"/>
                <a:gd name="T5" fmla="*/ 17 h 40"/>
                <a:gd name="T6" fmla="*/ 0 w 14"/>
                <a:gd name="T7" fmla="*/ 9 h 40"/>
                <a:gd name="T8" fmla="*/ 0 w 14"/>
                <a:gd name="T9" fmla="*/ 0 h 40"/>
                <a:gd name="T10" fmla="*/ 0 60000 65536"/>
                <a:gd name="T11" fmla="*/ 0 60000 65536"/>
                <a:gd name="T12" fmla="*/ 0 60000 65536"/>
                <a:gd name="T13" fmla="*/ 0 60000 65536"/>
                <a:gd name="T14" fmla="*/ 0 60000 65536"/>
                <a:gd name="T15" fmla="*/ 0 w 14"/>
                <a:gd name="T16" fmla="*/ 0 h 40"/>
                <a:gd name="T17" fmla="*/ 14 w 14"/>
                <a:gd name="T18" fmla="*/ 40 h 40"/>
              </a:gdLst>
              <a:ahLst/>
              <a:cxnLst>
                <a:cxn ang="T10">
                  <a:pos x="T0" y="T1"/>
                </a:cxn>
                <a:cxn ang="T11">
                  <a:pos x="T2" y="T3"/>
                </a:cxn>
                <a:cxn ang="T12">
                  <a:pos x="T4" y="T5"/>
                </a:cxn>
                <a:cxn ang="T13">
                  <a:pos x="T6" y="T7"/>
                </a:cxn>
                <a:cxn ang="T14">
                  <a:pos x="T8" y="T9"/>
                </a:cxn>
              </a:cxnLst>
              <a:rect l="T15" t="T16" r="T17" b="T18"/>
              <a:pathLst>
                <a:path w="14" h="40">
                  <a:moveTo>
                    <a:pt x="14" y="40"/>
                  </a:moveTo>
                  <a:lnTo>
                    <a:pt x="7" y="26"/>
                  </a:lnTo>
                  <a:lnTo>
                    <a:pt x="2" y="17"/>
                  </a:lnTo>
                  <a:lnTo>
                    <a:pt x="0" y="9"/>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3" name="Freeform 57"/>
            <p:cNvSpPr>
              <a:spLocks/>
            </p:cNvSpPr>
            <p:nvPr/>
          </p:nvSpPr>
          <p:spPr bwMode="auto">
            <a:xfrm>
              <a:off x="1019" y="1277"/>
              <a:ext cx="70" cy="36"/>
            </a:xfrm>
            <a:custGeom>
              <a:avLst/>
              <a:gdLst>
                <a:gd name="T0" fmla="*/ 0 w 208"/>
                <a:gd name="T1" fmla="*/ 19 h 108"/>
                <a:gd name="T2" fmla="*/ 0 w 208"/>
                <a:gd name="T3" fmla="*/ 27 h 108"/>
                <a:gd name="T4" fmla="*/ 1 w 208"/>
                <a:gd name="T5" fmla="*/ 41 h 108"/>
                <a:gd name="T6" fmla="*/ 4 w 208"/>
                <a:gd name="T7" fmla="*/ 54 h 108"/>
                <a:gd name="T8" fmla="*/ 11 w 208"/>
                <a:gd name="T9" fmla="*/ 66 h 108"/>
                <a:gd name="T10" fmla="*/ 20 w 208"/>
                <a:gd name="T11" fmla="*/ 80 h 108"/>
                <a:gd name="T12" fmla="*/ 32 w 208"/>
                <a:gd name="T13" fmla="*/ 91 h 108"/>
                <a:gd name="T14" fmla="*/ 48 w 208"/>
                <a:gd name="T15" fmla="*/ 99 h 108"/>
                <a:gd name="T16" fmla="*/ 64 w 208"/>
                <a:gd name="T17" fmla="*/ 107 h 108"/>
                <a:gd name="T18" fmla="*/ 79 w 208"/>
                <a:gd name="T19" fmla="*/ 108 h 108"/>
                <a:gd name="T20" fmla="*/ 95 w 208"/>
                <a:gd name="T21" fmla="*/ 104 h 108"/>
                <a:gd name="T22" fmla="*/ 113 w 208"/>
                <a:gd name="T23" fmla="*/ 97 h 108"/>
                <a:gd name="T24" fmla="*/ 133 w 208"/>
                <a:gd name="T25" fmla="*/ 92 h 108"/>
                <a:gd name="T26" fmla="*/ 155 w 208"/>
                <a:gd name="T27" fmla="*/ 87 h 108"/>
                <a:gd name="T28" fmla="*/ 171 w 208"/>
                <a:gd name="T29" fmla="*/ 87 h 108"/>
                <a:gd name="T30" fmla="*/ 187 w 208"/>
                <a:gd name="T31" fmla="*/ 87 h 108"/>
                <a:gd name="T32" fmla="*/ 208 w 208"/>
                <a:gd name="T33" fmla="*/ 92 h 108"/>
                <a:gd name="T34" fmla="*/ 187 w 208"/>
                <a:gd name="T35" fmla="*/ 75 h 108"/>
                <a:gd name="T36" fmla="*/ 174 w 208"/>
                <a:gd name="T37" fmla="*/ 66 h 108"/>
                <a:gd name="T38" fmla="*/ 159 w 208"/>
                <a:gd name="T39" fmla="*/ 59 h 108"/>
                <a:gd name="T40" fmla="*/ 145 w 208"/>
                <a:gd name="T41" fmla="*/ 53 h 108"/>
                <a:gd name="T42" fmla="*/ 137 w 208"/>
                <a:gd name="T43" fmla="*/ 49 h 108"/>
                <a:gd name="T44" fmla="*/ 132 w 208"/>
                <a:gd name="T45" fmla="*/ 45 h 108"/>
                <a:gd name="T46" fmla="*/ 130 w 208"/>
                <a:gd name="T47" fmla="*/ 41 h 108"/>
                <a:gd name="T48" fmla="*/ 124 w 208"/>
                <a:gd name="T49" fmla="*/ 30 h 108"/>
                <a:gd name="T50" fmla="*/ 120 w 208"/>
                <a:gd name="T51" fmla="*/ 20 h 108"/>
                <a:gd name="T52" fmla="*/ 116 w 208"/>
                <a:gd name="T53" fmla="*/ 12 h 108"/>
                <a:gd name="T54" fmla="*/ 107 w 208"/>
                <a:gd name="T55" fmla="*/ 0 h 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8"/>
                <a:gd name="T85" fmla="*/ 0 h 108"/>
                <a:gd name="T86" fmla="*/ 208 w 208"/>
                <a:gd name="T87" fmla="*/ 108 h 10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8" h="108">
                  <a:moveTo>
                    <a:pt x="0" y="19"/>
                  </a:moveTo>
                  <a:lnTo>
                    <a:pt x="0" y="27"/>
                  </a:lnTo>
                  <a:lnTo>
                    <a:pt x="1" y="41"/>
                  </a:lnTo>
                  <a:lnTo>
                    <a:pt x="4" y="54"/>
                  </a:lnTo>
                  <a:lnTo>
                    <a:pt x="11" y="66"/>
                  </a:lnTo>
                  <a:lnTo>
                    <a:pt x="20" y="80"/>
                  </a:lnTo>
                  <a:lnTo>
                    <a:pt x="32" y="91"/>
                  </a:lnTo>
                  <a:lnTo>
                    <a:pt x="48" y="99"/>
                  </a:lnTo>
                  <a:lnTo>
                    <a:pt x="64" y="107"/>
                  </a:lnTo>
                  <a:lnTo>
                    <a:pt x="79" y="108"/>
                  </a:lnTo>
                  <a:lnTo>
                    <a:pt x="95" y="104"/>
                  </a:lnTo>
                  <a:lnTo>
                    <a:pt x="113" y="97"/>
                  </a:lnTo>
                  <a:lnTo>
                    <a:pt x="133" y="92"/>
                  </a:lnTo>
                  <a:lnTo>
                    <a:pt x="155" y="87"/>
                  </a:lnTo>
                  <a:lnTo>
                    <a:pt x="171" y="87"/>
                  </a:lnTo>
                  <a:lnTo>
                    <a:pt x="187" y="87"/>
                  </a:lnTo>
                  <a:lnTo>
                    <a:pt x="208" y="92"/>
                  </a:lnTo>
                  <a:lnTo>
                    <a:pt x="187" y="75"/>
                  </a:lnTo>
                  <a:lnTo>
                    <a:pt x="174" y="66"/>
                  </a:lnTo>
                  <a:lnTo>
                    <a:pt x="159" y="59"/>
                  </a:lnTo>
                  <a:lnTo>
                    <a:pt x="145" y="53"/>
                  </a:lnTo>
                  <a:lnTo>
                    <a:pt x="137" y="49"/>
                  </a:lnTo>
                  <a:lnTo>
                    <a:pt x="132" y="45"/>
                  </a:lnTo>
                  <a:lnTo>
                    <a:pt x="130" y="41"/>
                  </a:lnTo>
                  <a:lnTo>
                    <a:pt x="124" y="30"/>
                  </a:lnTo>
                  <a:lnTo>
                    <a:pt x="120" y="20"/>
                  </a:lnTo>
                  <a:lnTo>
                    <a:pt x="116" y="12"/>
                  </a:lnTo>
                  <a:lnTo>
                    <a:pt x="10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4" name="Freeform 58"/>
            <p:cNvSpPr>
              <a:spLocks/>
            </p:cNvSpPr>
            <p:nvPr/>
          </p:nvSpPr>
          <p:spPr bwMode="auto">
            <a:xfrm>
              <a:off x="1005" y="1283"/>
              <a:ext cx="30" cy="32"/>
            </a:xfrm>
            <a:custGeom>
              <a:avLst/>
              <a:gdLst>
                <a:gd name="T0" fmla="*/ 36 w 90"/>
                <a:gd name="T1" fmla="*/ 3 h 97"/>
                <a:gd name="T2" fmla="*/ 35 w 90"/>
                <a:gd name="T3" fmla="*/ 13 h 97"/>
                <a:gd name="T4" fmla="*/ 36 w 90"/>
                <a:gd name="T5" fmla="*/ 24 h 97"/>
                <a:gd name="T6" fmla="*/ 38 w 90"/>
                <a:gd name="T7" fmla="*/ 41 h 97"/>
                <a:gd name="T8" fmla="*/ 43 w 90"/>
                <a:gd name="T9" fmla="*/ 52 h 97"/>
                <a:gd name="T10" fmla="*/ 52 w 90"/>
                <a:gd name="T11" fmla="*/ 66 h 97"/>
                <a:gd name="T12" fmla="*/ 62 w 90"/>
                <a:gd name="T13" fmla="*/ 77 h 97"/>
                <a:gd name="T14" fmla="*/ 77 w 90"/>
                <a:gd name="T15" fmla="*/ 88 h 97"/>
                <a:gd name="T16" fmla="*/ 90 w 90"/>
                <a:gd name="T17" fmla="*/ 97 h 97"/>
                <a:gd name="T18" fmla="*/ 77 w 90"/>
                <a:gd name="T19" fmla="*/ 97 h 97"/>
                <a:gd name="T20" fmla="*/ 59 w 90"/>
                <a:gd name="T21" fmla="*/ 93 h 97"/>
                <a:gd name="T22" fmla="*/ 44 w 90"/>
                <a:gd name="T23" fmla="*/ 89 h 97"/>
                <a:gd name="T24" fmla="*/ 32 w 90"/>
                <a:gd name="T25" fmla="*/ 83 h 97"/>
                <a:gd name="T26" fmla="*/ 20 w 90"/>
                <a:gd name="T27" fmla="*/ 77 h 97"/>
                <a:gd name="T28" fmla="*/ 13 w 90"/>
                <a:gd name="T29" fmla="*/ 71 h 97"/>
                <a:gd name="T30" fmla="*/ 6 w 90"/>
                <a:gd name="T31" fmla="*/ 64 h 97"/>
                <a:gd name="T32" fmla="*/ 1 w 90"/>
                <a:gd name="T33" fmla="*/ 48 h 97"/>
                <a:gd name="T34" fmla="*/ 0 w 90"/>
                <a:gd name="T35" fmla="*/ 30 h 97"/>
                <a:gd name="T36" fmla="*/ 0 w 90"/>
                <a:gd name="T37" fmla="*/ 12 h 97"/>
                <a:gd name="T38" fmla="*/ 1 w 90"/>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
                <a:gd name="T61" fmla="*/ 0 h 97"/>
                <a:gd name="T62" fmla="*/ 90 w 90"/>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 h="97">
                  <a:moveTo>
                    <a:pt x="36" y="3"/>
                  </a:moveTo>
                  <a:lnTo>
                    <a:pt x="35" y="13"/>
                  </a:lnTo>
                  <a:lnTo>
                    <a:pt x="36" y="24"/>
                  </a:lnTo>
                  <a:lnTo>
                    <a:pt x="38" y="41"/>
                  </a:lnTo>
                  <a:lnTo>
                    <a:pt x="43" y="52"/>
                  </a:lnTo>
                  <a:lnTo>
                    <a:pt x="52" y="66"/>
                  </a:lnTo>
                  <a:lnTo>
                    <a:pt x="62" y="77"/>
                  </a:lnTo>
                  <a:lnTo>
                    <a:pt x="77" y="88"/>
                  </a:lnTo>
                  <a:lnTo>
                    <a:pt x="90" y="97"/>
                  </a:lnTo>
                  <a:lnTo>
                    <a:pt x="77" y="97"/>
                  </a:lnTo>
                  <a:lnTo>
                    <a:pt x="59" y="93"/>
                  </a:lnTo>
                  <a:lnTo>
                    <a:pt x="44" y="89"/>
                  </a:lnTo>
                  <a:lnTo>
                    <a:pt x="32" y="83"/>
                  </a:lnTo>
                  <a:lnTo>
                    <a:pt x="20" y="77"/>
                  </a:lnTo>
                  <a:lnTo>
                    <a:pt x="13" y="71"/>
                  </a:lnTo>
                  <a:lnTo>
                    <a:pt x="6" y="64"/>
                  </a:lnTo>
                  <a:lnTo>
                    <a:pt x="1" y="48"/>
                  </a:lnTo>
                  <a:lnTo>
                    <a:pt x="0" y="30"/>
                  </a:lnTo>
                  <a:lnTo>
                    <a:pt x="0" y="12"/>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5" name="Freeform 59"/>
            <p:cNvSpPr>
              <a:spLocks/>
            </p:cNvSpPr>
            <p:nvPr/>
          </p:nvSpPr>
          <p:spPr bwMode="auto">
            <a:xfrm>
              <a:off x="975" y="1283"/>
              <a:ext cx="28" cy="23"/>
            </a:xfrm>
            <a:custGeom>
              <a:avLst/>
              <a:gdLst>
                <a:gd name="T0" fmla="*/ 83 w 83"/>
                <a:gd name="T1" fmla="*/ 0 h 71"/>
                <a:gd name="T2" fmla="*/ 83 w 83"/>
                <a:gd name="T3" fmla="*/ 13 h 71"/>
                <a:gd name="T4" fmla="*/ 81 w 83"/>
                <a:gd name="T5" fmla="*/ 31 h 71"/>
                <a:gd name="T6" fmla="*/ 81 w 83"/>
                <a:gd name="T7" fmla="*/ 47 h 71"/>
                <a:gd name="T8" fmla="*/ 81 w 83"/>
                <a:gd name="T9" fmla="*/ 59 h 71"/>
                <a:gd name="T10" fmla="*/ 83 w 83"/>
                <a:gd name="T11" fmla="*/ 71 h 71"/>
                <a:gd name="T12" fmla="*/ 79 w 83"/>
                <a:gd name="T13" fmla="*/ 68 h 71"/>
                <a:gd name="T14" fmla="*/ 61 w 83"/>
                <a:gd name="T15" fmla="*/ 65 h 71"/>
                <a:gd name="T16" fmla="*/ 37 w 83"/>
                <a:gd name="T17" fmla="*/ 58 h 71"/>
                <a:gd name="T18" fmla="*/ 16 w 83"/>
                <a:gd name="T19" fmla="*/ 52 h 71"/>
                <a:gd name="T20" fmla="*/ 8 w 83"/>
                <a:gd name="T21" fmla="*/ 47 h 71"/>
                <a:gd name="T22" fmla="*/ 2 w 83"/>
                <a:gd name="T23" fmla="*/ 41 h 71"/>
                <a:gd name="T24" fmla="*/ 0 w 83"/>
                <a:gd name="T25" fmla="*/ 31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71"/>
                <a:gd name="T41" fmla="*/ 83 w 83"/>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71">
                  <a:moveTo>
                    <a:pt x="83" y="0"/>
                  </a:moveTo>
                  <a:lnTo>
                    <a:pt x="83" y="13"/>
                  </a:lnTo>
                  <a:lnTo>
                    <a:pt x="81" y="31"/>
                  </a:lnTo>
                  <a:lnTo>
                    <a:pt x="81" y="47"/>
                  </a:lnTo>
                  <a:lnTo>
                    <a:pt x="81" y="59"/>
                  </a:lnTo>
                  <a:lnTo>
                    <a:pt x="83" y="71"/>
                  </a:lnTo>
                  <a:lnTo>
                    <a:pt x="79" y="68"/>
                  </a:lnTo>
                  <a:lnTo>
                    <a:pt x="61" y="65"/>
                  </a:lnTo>
                  <a:lnTo>
                    <a:pt x="37" y="58"/>
                  </a:lnTo>
                  <a:lnTo>
                    <a:pt x="16" y="52"/>
                  </a:lnTo>
                  <a:lnTo>
                    <a:pt x="8" y="47"/>
                  </a:lnTo>
                  <a:lnTo>
                    <a:pt x="2" y="41"/>
                  </a:lnTo>
                  <a:lnTo>
                    <a:pt x="0"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6" name="Freeform 60"/>
            <p:cNvSpPr>
              <a:spLocks/>
            </p:cNvSpPr>
            <p:nvPr/>
          </p:nvSpPr>
          <p:spPr bwMode="auto">
            <a:xfrm>
              <a:off x="1058" y="1276"/>
              <a:ext cx="38" cy="32"/>
            </a:xfrm>
            <a:custGeom>
              <a:avLst/>
              <a:gdLst>
                <a:gd name="T0" fmla="*/ 0 w 114"/>
                <a:gd name="T1" fmla="*/ 0 h 95"/>
                <a:gd name="T2" fmla="*/ 7 w 114"/>
                <a:gd name="T3" fmla="*/ 10 h 95"/>
                <a:gd name="T4" fmla="*/ 12 w 114"/>
                <a:gd name="T5" fmla="*/ 18 h 95"/>
                <a:gd name="T6" fmla="*/ 16 w 114"/>
                <a:gd name="T7" fmla="*/ 28 h 95"/>
                <a:gd name="T8" fmla="*/ 20 w 114"/>
                <a:gd name="T9" fmla="*/ 35 h 95"/>
                <a:gd name="T10" fmla="*/ 26 w 114"/>
                <a:gd name="T11" fmla="*/ 44 h 95"/>
                <a:gd name="T12" fmla="*/ 37 w 114"/>
                <a:gd name="T13" fmla="*/ 49 h 95"/>
                <a:gd name="T14" fmla="*/ 52 w 114"/>
                <a:gd name="T15" fmla="*/ 56 h 95"/>
                <a:gd name="T16" fmla="*/ 70 w 114"/>
                <a:gd name="T17" fmla="*/ 64 h 95"/>
                <a:gd name="T18" fmla="*/ 84 w 114"/>
                <a:gd name="T19" fmla="*/ 74 h 95"/>
                <a:gd name="T20" fmla="*/ 99 w 114"/>
                <a:gd name="T21" fmla="*/ 83 h 95"/>
                <a:gd name="T22" fmla="*/ 114 w 114"/>
                <a:gd name="T23" fmla="*/ 95 h 95"/>
                <a:gd name="T24" fmla="*/ 111 w 114"/>
                <a:gd name="T25" fmla="*/ 78 h 95"/>
                <a:gd name="T26" fmla="*/ 108 w 114"/>
                <a:gd name="T27" fmla="*/ 65 h 95"/>
                <a:gd name="T28" fmla="*/ 111 w 114"/>
                <a:gd name="T29" fmla="*/ 53 h 95"/>
                <a:gd name="T30" fmla="*/ 113 w 114"/>
                <a:gd name="T31" fmla="*/ 41 h 95"/>
                <a:gd name="T32" fmla="*/ 114 w 114"/>
                <a:gd name="T33" fmla="*/ 28 h 95"/>
                <a:gd name="T34" fmla="*/ 113 w 114"/>
                <a:gd name="T35" fmla="*/ 20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4"/>
                <a:gd name="T55" fmla="*/ 0 h 95"/>
                <a:gd name="T56" fmla="*/ 114 w 114"/>
                <a:gd name="T57" fmla="*/ 95 h 9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4" h="95">
                  <a:moveTo>
                    <a:pt x="0" y="0"/>
                  </a:moveTo>
                  <a:lnTo>
                    <a:pt x="7" y="10"/>
                  </a:lnTo>
                  <a:lnTo>
                    <a:pt x="12" y="18"/>
                  </a:lnTo>
                  <a:lnTo>
                    <a:pt x="16" y="28"/>
                  </a:lnTo>
                  <a:lnTo>
                    <a:pt x="20" y="35"/>
                  </a:lnTo>
                  <a:lnTo>
                    <a:pt x="26" y="44"/>
                  </a:lnTo>
                  <a:lnTo>
                    <a:pt x="37" y="49"/>
                  </a:lnTo>
                  <a:lnTo>
                    <a:pt x="52" y="56"/>
                  </a:lnTo>
                  <a:lnTo>
                    <a:pt x="70" y="64"/>
                  </a:lnTo>
                  <a:lnTo>
                    <a:pt x="84" y="74"/>
                  </a:lnTo>
                  <a:lnTo>
                    <a:pt x="99" y="83"/>
                  </a:lnTo>
                  <a:lnTo>
                    <a:pt x="114" y="95"/>
                  </a:lnTo>
                  <a:lnTo>
                    <a:pt x="111" y="78"/>
                  </a:lnTo>
                  <a:lnTo>
                    <a:pt x="108" y="65"/>
                  </a:lnTo>
                  <a:lnTo>
                    <a:pt x="111" y="53"/>
                  </a:lnTo>
                  <a:lnTo>
                    <a:pt x="113" y="41"/>
                  </a:lnTo>
                  <a:lnTo>
                    <a:pt x="114" y="28"/>
                  </a:lnTo>
                  <a:lnTo>
                    <a:pt x="113"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7" name="Freeform 61"/>
            <p:cNvSpPr>
              <a:spLocks/>
            </p:cNvSpPr>
            <p:nvPr/>
          </p:nvSpPr>
          <p:spPr bwMode="auto">
            <a:xfrm>
              <a:off x="1152" y="1287"/>
              <a:ext cx="22" cy="21"/>
            </a:xfrm>
            <a:custGeom>
              <a:avLst/>
              <a:gdLst>
                <a:gd name="T0" fmla="*/ 66 w 66"/>
                <a:gd name="T1" fmla="*/ 0 h 64"/>
                <a:gd name="T2" fmla="*/ 61 w 66"/>
                <a:gd name="T3" fmla="*/ 10 h 64"/>
                <a:gd name="T4" fmla="*/ 57 w 66"/>
                <a:gd name="T5" fmla="*/ 21 h 64"/>
                <a:gd name="T6" fmla="*/ 51 w 66"/>
                <a:gd name="T7" fmla="*/ 36 h 64"/>
                <a:gd name="T8" fmla="*/ 44 w 66"/>
                <a:gd name="T9" fmla="*/ 51 h 64"/>
                <a:gd name="T10" fmla="*/ 37 w 66"/>
                <a:gd name="T11" fmla="*/ 64 h 64"/>
                <a:gd name="T12" fmla="*/ 37 w 66"/>
                <a:gd name="T13" fmla="*/ 46 h 64"/>
                <a:gd name="T14" fmla="*/ 34 w 66"/>
                <a:gd name="T15" fmla="*/ 35 h 64"/>
                <a:gd name="T16" fmla="*/ 27 w 66"/>
                <a:gd name="T17" fmla="*/ 26 h 64"/>
                <a:gd name="T18" fmla="*/ 21 w 66"/>
                <a:gd name="T19" fmla="*/ 19 h 64"/>
                <a:gd name="T20" fmla="*/ 10 w 66"/>
                <a:gd name="T21" fmla="*/ 10 h 64"/>
                <a:gd name="T22" fmla="*/ 0 w 66"/>
                <a:gd name="T23" fmla="*/ 1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
                <a:gd name="T37" fmla="*/ 0 h 64"/>
                <a:gd name="T38" fmla="*/ 66 w 66"/>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 h="64">
                  <a:moveTo>
                    <a:pt x="66" y="0"/>
                  </a:moveTo>
                  <a:lnTo>
                    <a:pt x="61" y="10"/>
                  </a:lnTo>
                  <a:lnTo>
                    <a:pt x="57" y="21"/>
                  </a:lnTo>
                  <a:lnTo>
                    <a:pt x="51" y="36"/>
                  </a:lnTo>
                  <a:lnTo>
                    <a:pt x="44" y="51"/>
                  </a:lnTo>
                  <a:lnTo>
                    <a:pt x="37" y="64"/>
                  </a:lnTo>
                  <a:lnTo>
                    <a:pt x="37" y="46"/>
                  </a:lnTo>
                  <a:lnTo>
                    <a:pt x="34" y="35"/>
                  </a:lnTo>
                  <a:lnTo>
                    <a:pt x="27" y="26"/>
                  </a:lnTo>
                  <a:lnTo>
                    <a:pt x="21" y="19"/>
                  </a:lnTo>
                  <a:lnTo>
                    <a:pt x="10" y="10"/>
                  </a:lnTo>
                  <a:lnTo>
                    <a:pt x="0" y="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8" name="Freeform 62"/>
            <p:cNvSpPr>
              <a:spLocks/>
            </p:cNvSpPr>
            <p:nvPr/>
          </p:nvSpPr>
          <p:spPr bwMode="auto">
            <a:xfrm>
              <a:off x="1098" y="1284"/>
              <a:ext cx="81" cy="64"/>
            </a:xfrm>
            <a:custGeom>
              <a:avLst/>
              <a:gdLst>
                <a:gd name="T0" fmla="*/ 155 w 245"/>
                <a:gd name="T1" fmla="*/ 11 h 192"/>
                <a:gd name="T2" fmla="*/ 170 w 245"/>
                <a:gd name="T3" fmla="*/ 27 h 192"/>
                <a:gd name="T4" fmla="*/ 185 w 245"/>
                <a:gd name="T5" fmla="*/ 39 h 192"/>
                <a:gd name="T6" fmla="*/ 189 w 245"/>
                <a:gd name="T7" fmla="*/ 43 h 192"/>
                <a:gd name="T8" fmla="*/ 191 w 245"/>
                <a:gd name="T9" fmla="*/ 53 h 192"/>
                <a:gd name="T10" fmla="*/ 191 w 245"/>
                <a:gd name="T11" fmla="*/ 60 h 192"/>
                <a:gd name="T12" fmla="*/ 190 w 245"/>
                <a:gd name="T13" fmla="*/ 67 h 192"/>
                <a:gd name="T14" fmla="*/ 186 w 245"/>
                <a:gd name="T15" fmla="*/ 81 h 192"/>
                <a:gd name="T16" fmla="*/ 183 w 245"/>
                <a:gd name="T17" fmla="*/ 96 h 192"/>
                <a:gd name="T18" fmla="*/ 185 w 245"/>
                <a:gd name="T19" fmla="*/ 111 h 192"/>
                <a:gd name="T20" fmla="*/ 190 w 245"/>
                <a:gd name="T21" fmla="*/ 125 h 192"/>
                <a:gd name="T22" fmla="*/ 198 w 245"/>
                <a:gd name="T23" fmla="*/ 135 h 192"/>
                <a:gd name="T24" fmla="*/ 208 w 245"/>
                <a:gd name="T25" fmla="*/ 144 h 192"/>
                <a:gd name="T26" fmla="*/ 220 w 245"/>
                <a:gd name="T27" fmla="*/ 155 h 192"/>
                <a:gd name="T28" fmla="*/ 232 w 245"/>
                <a:gd name="T29" fmla="*/ 167 h 192"/>
                <a:gd name="T30" fmla="*/ 241 w 245"/>
                <a:gd name="T31" fmla="*/ 180 h 192"/>
                <a:gd name="T32" fmla="*/ 245 w 245"/>
                <a:gd name="T33" fmla="*/ 188 h 192"/>
                <a:gd name="T34" fmla="*/ 245 w 245"/>
                <a:gd name="T35" fmla="*/ 192 h 192"/>
                <a:gd name="T36" fmla="*/ 232 w 245"/>
                <a:gd name="T37" fmla="*/ 184 h 192"/>
                <a:gd name="T38" fmla="*/ 209 w 245"/>
                <a:gd name="T39" fmla="*/ 170 h 192"/>
                <a:gd name="T40" fmla="*/ 189 w 245"/>
                <a:gd name="T41" fmla="*/ 162 h 192"/>
                <a:gd name="T42" fmla="*/ 164 w 245"/>
                <a:gd name="T43" fmla="*/ 153 h 192"/>
                <a:gd name="T44" fmla="*/ 133 w 245"/>
                <a:gd name="T45" fmla="*/ 143 h 192"/>
                <a:gd name="T46" fmla="*/ 124 w 245"/>
                <a:gd name="T47" fmla="*/ 140 h 192"/>
                <a:gd name="T48" fmla="*/ 118 w 245"/>
                <a:gd name="T49" fmla="*/ 135 h 192"/>
                <a:gd name="T50" fmla="*/ 109 w 245"/>
                <a:gd name="T51" fmla="*/ 128 h 192"/>
                <a:gd name="T52" fmla="*/ 101 w 245"/>
                <a:gd name="T53" fmla="*/ 122 h 192"/>
                <a:gd name="T54" fmla="*/ 79 w 245"/>
                <a:gd name="T55" fmla="*/ 112 h 192"/>
                <a:gd name="T56" fmla="*/ 49 w 245"/>
                <a:gd name="T57" fmla="*/ 102 h 192"/>
                <a:gd name="T58" fmla="*/ 32 w 245"/>
                <a:gd name="T59" fmla="*/ 97 h 192"/>
                <a:gd name="T60" fmla="*/ 21 w 245"/>
                <a:gd name="T61" fmla="*/ 89 h 192"/>
                <a:gd name="T62" fmla="*/ 14 w 245"/>
                <a:gd name="T63" fmla="*/ 79 h 192"/>
                <a:gd name="T64" fmla="*/ 6 w 245"/>
                <a:gd name="T65" fmla="*/ 64 h 192"/>
                <a:gd name="T66" fmla="*/ 0 w 245"/>
                <a:gd name="T67" fmla="*/ 48 h 192"/>
                <a:gd name="T68" fmla="*/ 0 w 245"/>
                <a:gd name="T69" fmla="*/ 36 h 192"/>
                <a:gd name="T70" fmla="*/ 5 w 245"/>
                <a:gd name="T71" fmla="*/ 19 h 192"/>
                <a:gd name="T72" fmla="*/ 6 w 245"/>
                <a:gd name="T73" fmla="*/ 6 h 192"/>
                <a:gd name="T74" fmla="*/ 6 w 245"/>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192"/>
                <a:gd name="T116" fmla="*/ 245 w 245"/>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192">
                  <a:moveTo>
                    <a:pt x="155" y="11"/>
                  </a:moveTo>
                  <a:lnTo>
                    <a:pt x="170" y="27"/>
                  </a:lnTo>
                  <a:lnTo>
                    <a:pt x="185" y="39"/>
                  </a:lnTo>
                  <a:lnTo>
                    <a:pt x="189" y="43"/>
                  </a:lnTo>
                  <a:lnTo>
                    <a:pt x="191" y="53"/>
                  </a:lnTo>
                  <a:lnTo>
                    <a:pt x="191" y="60"/>
                  </a:lnTo>
                  <a:lnTo>
                    <a:pt x="190" y="67"/>
                  </a:lnTo>
                  <a:lnTo>
                    <a:pt x="186" y="81"/>
                  </a:lnTo>
                  <a:lnTo>
                    <a:pt x="183" y="96"/>
                  </a:lnTo>
                  <a:lnTo>
                    <a:pt x="185" y="111"/>
                  </a:lnTo>
                  <a:lnTo>
                    <a:pt x="190" y="125"/>
                  </a:lnTo>
                  <a:lnTo>
                    <a:pt x="198" y="135"/>
                  </a:lnTo>
                  <a:lnTo>
                    <a:pt x="208" y="144"/>
                  </a:lnTo>
                  <a:lnTo>
                    <a:pt x="220" y="155"/>
                  </a:lnTo>
                  <a:lnTo>
                    <a:pt x="232" y="167"/>
                  </a:lnTo>
                  <a:lnTo>
                    <a:pt x="241" y="180"/>
                  </a:lnTo>
                  <a:lnTo>
                    <a:pt x="245" y="188"/>
                  </a:lnTo>
                  <a:lnTo>
                    <a:pt x="245" y="192"/>
                  </a:lnTo>
                  <a:lnTo>
                    <a:pt x="232" y="184"/>
                  </a:lnTo>
                  <a:lnTo>
                    <a:pt x="209" y="170"/>
                  </a:lnTo>
                  <a:lnTo>
                    <a:pt x="189" y="162"/>
                  </a:lnTo>
                  <a:lnTo>
                    <a:pt x="164" y="153"/>
                  </a:lnTo>
                  <a:lnTo>
                    <a:pt x="133" y="143"/>
                  </a:lnTo>
                  <a:lnTo>
                    <a:pt x="124" y="140"/>
                  </a:lnTo>
                  <a:lnTo>
                    <a:pt x="118" y="135"/>
                  </a:lnTo>
                  <a:lnTo>
                    <a:pt x="109" y="128"/>
                  </a:lnTo>
                  <a:lnTo>
                    <a:pt x="101" y="122"/>
                  </a:lnTo>
                  <a:lnTo>
                    <a:pt x="79" y="112"/>
                  </a:lnTo>
                  <a:lnTo>
                    <a:pt x="49" y="102"/>
                  </a:lnTo>
                  <a:lnTo>
                    <a:pt x="32" y="97"/>
                  </a:lnTo>
                  <a:lnTo>
                    <a:pt x="21" y="89"/>
                  </a:lnTo>
                  <a:lnTo>
                    <a:pt x="14" y="79"/>
                  </a:lnTo>
                  <a:lnTo>
                    <a:pt x="6" y="64"/>
                  </a:lnTo>
                  <a:lnTo>
                    <a:pt x="0" y="48"/>
                  </a:lnTo>
                  <a:lnTo>
                    <a:pt x="0" y="36"/>
                  </a:lnTo>
                  <a:lnTo>
                    <a:pt x="5" y="19"/>
                  </a:lnTo>
                  <a:lnTo>
                    <a:pt x="6" y="6"/>
                  </a:lnTo>
                  <a:lnTo>
                    <a:pt x="6"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9" name="Freeform 63"/>
            <p:cNvSpPr>
              <a:spLocks/>
            </p:cNvSpPr>
            <p:nvPr/>
          </p:nvSpPr>
          <p:spPr bwMode="auto">
            <a:xfrm>
              <a:off x="1230" y="1277"/>
              <a:ext cx="51" cy="49"/>
            </a:xfrm>
            <a:custGeom>
              <a:avLst/>
              <a:gdLst>
                <a:gd name="T0" fmla="*/ 134 w 155"/>
                <a:gd name="T1" fmla="*/ 0 h 145"/>
                <a:gd name="T2" fmla="*/ 131 w 155"/>
                <a:gd name="T3" fmla="*/ 8 h 145"/>
                <a:gd name="T4" fmla="*/ 131 w 155"/>
                <a:gd name="T5" fmla="*/ 15 h 145"/>
                <a:gd name="T6" fmla="*/ 131 w 155"/>
                <a:gd name="T7" fmla="*/ 21 h 145"/>
                <a:gd name="T8" fmla="*/ 133 w 155"/>
                <a:gd name="T9" fmla="*/ 36 h 145"/>
                <a:gd name="T10" fmla="*/ 137 w 155"/>
                <a:gd name="T11" fmla="*/ 52 h 145"/>
                <a:gd name="T12" fmla="*/ 138 w 155"/>
                <a:gd name="T13" fmla="*/ 66 h 145"/>
                <a:gd name="T14" fmla="*/ 144 w 155"/>
                <a:gd name="T15" fmla="*/ 79 h 145"/>
                <a:gd name="T16" fmla="*/ 151 w 155"/>
                <a:gd name="T17" fmla="*/ 92 h 145"/>
                <a:gd name="T18" fmla="*/ 155 w 155"/>
                <a:gd name="T19" fmla="*/ 102 h 145"/>
                <a:gd name="T20" fmla="*/ 155 w 155"/>
                <a:gd name="T21" fmla="*/ 108 h 145"/>
                <a:gd name="T22" fmla="*/ 153 w 155"/>
                <a:gd name="T23" fmla="*/ 111 h 145"/>
                <a:gd name="T24" fmla="*/ 147 w 155"/>
                <a:gd name="T25" fmla="*/ 115 h 145"/>
                <a:gd name="T26" fmla="*/ 137 w 155"/>
                <a:gd name="T27" fmla="*/ 117 h 145"/>
                <a:gd name="T28" fmla="*/ 122 w 155"/>
                <a:gd name="T29" fmla="*/ 116 h 145"/>
                <a:gd name="T30" fmla="*/ 109 w 155"/>
                <a:gd name="T31" fmla="*/ 116 h 145"/>
                <a:gd name="T32" fmla="*/ 101 w 155"/>
                <a:gd name="T33" fmla="*/ 119 h 145"/>
                <a:gd name="T34" fmla="*/ 93 w 155"/>
                <a:gd name="T35" fmla="*/ 125 h 145"/>
                <a:gd name="T36" fmla="*/ 84 w 155"/>
                <a:gd name="T37" fmla="*/ 130 h 145"/>
                <a:gd name="T38" fmla="*/ 73 w 155"/>
                <a:gd name="T39" fmla="*/ 138 h 145"/>
                <a:gd name="T40" fmla="*/ 60 w 155"/>
                <a:gd name="T41" fmla="*/ 145 h 145"/>
                <a:gd name="T42" fmla="*/ 59 w 155"/>
                <a:gd name="T43" fmla="*/ 136 h 145"/>
                <a:gd name="T44" fmla="*/ 54 w 155"/>
                <a:gd name="T45" fmla="*/ 128 h 145"/>
                <a:gd name="T46" fmla="*/ 49 w 155"/>
                <a:gd name="T47" fmla="*/ 122 h 145"/>
                <a:gd name="T48" fmla="*/ 40 w 155"/>
                <a:gd name="T49" fmla="*/ 117 h 145"/>
                <a:gd name="T50" fmla="*/ 30 w 155"/>
                <a:gd name="T51" fmla="*/ 113 h 145"/>
                <a:gd name="T52" fmla="*/ 18 w 155"/>
                <a:gd name="T53" fmla="*/ 107 h 145"/>
                <a:gd name="T54" fmla="*/ 10 w 155"/>
                <a:gd name="T55" fmla="*/ 99 h 145"/>
                <a:gd name="T56" fmla="*/ 5 w 155"/>
                <a:gd name="T57" fmla="*/ 91 h 145"/>
                <a:gd name="T58" fmla="*/ 0 w 155"/>
                <a:gd name="T59" fmla="*/ 81 h 1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5"/>
                <a:gd name="T91" fmla="*/ 0 h 145"/>
                <a:gd name="T92" fmla="*/ 155 w 155"/>
                <a:gd name="T93" fmla="*/ 145 h 1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5" h="145">
                  <a:moveTo>
                    <a:pt x="134" y="0"/>
                  </a:moveTo>
                  <a:lnTo>
                    <a:pt x="131" y="8"/>
                  </a:lnTo>
                  <a:lnTo>
                    <a:pt x="131" y="15"/>
                  </a:lnTo>
                  <a:lnTo>
                    <a:pt x="131" y="21"/>
                  </a:lnTo>
                  <a:lnTo>
                    <a:pt x="133" y="36"/>
                  </a:lnTo>
                  <a:lnTo>
                    <a:pt x="137" y="52"/>
                  </a:lnTo>
                  <a:lnTo>
                    <a:pt x="138" y="66"/>
                  </a:lnTo>
                  <a:lnTo>
                    <a:pt x="144" y="79"/>
                  </a:lnTo>
                  <a:lnTo>
                    <a:pt x="151" y="92"/>
                  </a:lnTo>
                  <a:lnTo>
                    <a:pt x="155" y="102"/>
                  </a:lnTo>
                  <a:lnTo>
                    <a:pt x="155" y="108"/>
                  </a:lnTo>
                  <a:lnTo>
                    <a:pt x="153" y="111"/>
                  </a:lnTo>
                  <a:lnTo>
                    <a:pt x="147" y="115"/>
                  </a:lnTo>
                  <a:lnTo>
                    <a:pt x="137" y="117"/>
                  </a:lnTo>
                  <a:lnTo>
                    <a:pt x="122" y="116"/>
                  </a:lnTo>
                  <a:lnTo>
                    <a:pt x="109" y="116"/>
                  </a:lnTo>
                  <a:lnTo>
                    <a:pt x="101" y="119"/>
                  </a:lnTo>
                  <a:lnTo>
                    <a:pt x="93" y="125"/>
                  </a:lnTo>
                  <a:lnTo>
                    <a:pt x="84" y="130"/>
                  </a:lnTo>
                  <a:lnTo>
                    <a:pt x="73" y="138"/>
                  </a:lnTo>
                  <a:lnTo>
                    <a:pt x="60" y="145"/>
                  </a:lnTo>
                  <a:lnTo>
                    <a:pt x="59" y="136"/>
                  </a:lnTo>
                  <a:lnTo>
                    <a:pt x="54" y="128"/>
                  </a:lnTo>
                  <a:lnTo>
                    <a:pt x="49" y="122"/>
                  </a:lnTo>
                  <a:lnTo>
                    <a:pt x="40" y="117"/>
                  </a:lnTo>
                  <a:lnTo>
                    <a:pt x="30" y="113"/>
                  </a:lnTo>
                  <a:lnTo>
                    <a:pt x="18" y="107"/>
                  </a:lnTo>
                  <a:lnTo>
                    <a:pt x="10" y="99"/>
                  </a:lnTo>
                  <a:lnTo>
                    <a:pt x="5" y="91"/>
                  </a:lnTo>
                  <a:lnTo>
                    <a:pt x="0" y="81"/>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0" name="Freeform 64"/>
            <p:cNvSpPr>
              <a:spLocks/>
            </p:cNvSpPr>
            <p:nvPr/>
          </p:nvSpPr>
          <p:spPr bwMode="auto">
            <a:xfrm>
              <a:off x="1276" y="1278"/>
              <a:ext cx="34" cy="37"/>
            </a:xfrm>
            <a:custGeom>
              <a:avLst/>
              <a:gdLst>
                <a:gd name="T0" fmla="*/ 102 w 102"/>
                <a:gd name="T1" fmla="*/ 14 h 110"/>
                <a:gd name="T2" fmla="*/ 93 w 102"/>
                <a:gd name="T3" fmla="*/ 21 h 110"/>
                <a:gd name="T4" fmla="*/ 85 w 102"/>
                <a:gd name="T5" fmla="*/ 32 h 110"/>
                <a:gd name="T6" fmla="*/ 77 w 102"/>
                <a:gd name="T7" fmla="*/ 44 h 110"/>
                <a:gd name="T8" fmla="*/ 70 w 102"/>
                <a:gd name="T9" fmla="*/ 62 h 110"/>
                <a:gd name="T10" fmla="*/ 61 w 102"/>
                <a:gd name="T11" fmla="*/ 80 h 110"/>
                <a:gd name="T12" fmla="*/ 52 w 102"/>
                <a:gd name="T13" fmla="*/ 94 h 110"/>
                <a:gd name="T14" fmla="*/ 43 w 102"/>
                <a:gd name="T15" fmla="*/ 105 h 110"/>
                <a:gd name="T16" fmla="*/ 34 w 102"/>
                <a:gd name="T17" fmla="*/ 110 h 110"/>
                <a:gd name="T18" fmla="*/ 32 w 102"/>
                <a:gd name="T19" fmla="*/ 96 h 110"/>
                <a:gd name="T20" fmla="*/ 26 w 102"/>
                <a:gd name="T21" fmla="*/ 84 h 110"/>
                <a:gd name="T22" fmla="*/ 18 w 102"/>
                <a:gd name="T23" fmla="*/ 72 h 110"/>
                <a:gd name="T24" fmla="*/ 12 w 102"/>
                <a:gd name="T25" fmla="*/ 59 h 110"/>
                <a:gd name="T26" fmla="*/ 6 w 102"/>
                <a:gd name="T27" fmla="*/ 45 h 110"/>
                <a:gd name="T28" fmla="*/ 4 w 102"/>
                <a:gd name="T29" fmla="*/ 32 h 110"/>
                <a:gd name="T30" fmla="*/ 1 w 102"/>
                <a:gd name="T31" fmla="*/ 17 h 110"/>
                <a:gd name="T32" fmla="*/ 0 w 102"/>
                <a:gd name="T33" fmla="*/ 12 h 110"/>
                <a:gd name="T34" fmla="*/ 0 w 102"/>
                <a:gd name="T35" fmla="*/ 6 h 110"/>
                <a:gd name="T36" fmla="*/ 3 w 102"/>
                <a:gd name="T37" fmla="*/ 0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10"/>
                <a:gd name="T59" fmla="*/ 102 w 102"/>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10">
                  <a:moveTo>
                    <a:pt x="102" y="14"/>
                  </a:moveTo>
                  <a:lnTo>
                    <a:pt x="93" y="21"/>
                  </a:lnTo>
                  <a:lnTo>
                    <a:pt x="85" y="32"/>
                  </a:lnTo>
                  <a:lnTo>
                    <a:pt x="77" y="44"/>
                  </a:lnTo>
                  <a:lnTo>
                    <a:pt x="70" y="62"/>
                  </a:lnTo>
                  <a:lnTo>
                    <a:pt x="61" y="80"/>
                  </a:lnTo>
                  <a:lnTo>
                    <a:pt x="52" y="94"/>
                  </a:lnTo>
                  <a:lnTo>
                    <a:pt x="43" y="105"/>
                  </a:lnTo>
                  <a:lnTo>
                    <a:pt x="34" y="110"/>
                  </a:lnTo>
                  <a:lnTo>
                    <a:pt x="32" y="96"/>
                  </a:lnTo>
                  <a:lnTo>
                    <a:pt x="26" y="84"/>
                  </a:lnTo>
                  <a:lnTo>
                    <a:pt x="18" y="72"/>
                  </a:lnTo>
                  <a:lnTo>
                    <a:pt x="12" y="59"/>
                  </a:lnTo>
                  <a:lnTo>
                    <a:pt x="6" y="45"/>
                  </a:lnTo>
                  <a:lnTo>
                    <a:pt x="4" y="32"/>
                  </a:lnTo>
                  <a:lnTo>
                    <a:pt x="1" y="17"/>
                  </a:lnTo>
                  <a:lnTo>
                    <a:pt x="0" y="12"/>
                  </a:lnTo>
                  <a:lnTo>
                    <a:pt x="0" y="6"/>
                  </a:lnTo>
                  <a:lnTo>
                    <a:pt x="3"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1" name="Freeform 65"/>
            <p:cNvSpPr>
              <a:spLocks/>
            </p:cNvSpPr>
            <p:nvPr/>
          </p:nvSpPr>
          <p:spPr bwMode="auto">
            <a:xfrm>
              <a:off x="972" y="1283"/>
              <a:ext cx="343" cy="244"/>
            </a:xfrm>
            <a:custGeom>
              <a:avLst/>
              <a:gdLst>
                <a:gd name="T0" fmla="*/ 1013 w 1028"/>
                <a:gd name="T1" fmla="*/ 12 h 731"/>
                <a:gd name="T2" fmla="*/ 987 w 1028"/>
                <a:gd name="T3" fmla="*/ 62 h 731"/>
                <a:gd name="T4" fmla="*/ 961 w 1028"/>
                <a:gd name="T5" fmla="*/ 103 h 731"/>
                <a:gd name="T6" fmla="*/ 900 w 1028"/>
                <a:gd name="T7" fmla="*/ 131 h 731"/>
                <a:gd name="T8" fmla="*/ 860 w 1028"/>
                <a:gd name="T9" fmla="*/ 162 h 731"/>
                <a:gd name="T10" fmla="*/ 854 w 1028"/>
                <a:gd name="T11" fmla="*/ 200 h 731"/>
                <a:gd name="T12" fmla="*/ 828 w 1028"/>
                <a:gd name="T13" fmla="*/ 231 h 731"/>
                <a:gd name="T14" fmla="*/ 782 w 1028"/>
                <a:gd name="T15" fmla="*/ 258 h 731"/>
                <a:gd name="T16" fmla="*/ 764 w 1028"/>
                <a:gd name="T17" fmla="*/ 314 h 731"/>
                <a:gd name="T18" fmla="*/ 746 w 1028"/>
                <a:gd name="T19" fmla="*/ 363 h 731"/>
                <a:gd name="T20" fmla="*/ 723 w 1028"/>
                <a:gd name="T21" fmla="*/ 412 h 731"/>
                <a:gd name="T22" fmla="*/ 723 w 1028"/>
                <a:gd name="T23" fmla="*/ 470 h 731"/>
                <a:gd name="T24" fmla="*/ 778 w 1028"/>
                <a:gd name="T25" fmla="*/ 556 h 731"/>
                <a:gd name="T26" fmla="*/ 803 w 1028"/>
                <a:gd name="T27" fmla="*/ 619 h 731"/>
                <a:gd name="T28" fmla="*/ 828 w 1028"/>
                <a:gd name="T29" fmla="*/ 671 h 731"/>
                <a:gd name="T30" fmla="*/ 867 w 1028"/>
                <a:gd name="T31" fmla="*/ 697 h 731"/>
                <a:gd name="T32" fmla="*/ 813 w 1028"/>
                <a:gd name="T33" fmla="*/ 686 h 731"/>
                <a:gd name="T34" fmla="*/ 754 w 1028"/>
                <a:gd name="T35" fmla="*/ 686 h 731"/>
                <a:gd name="T36" fmla="*/ 716 w 1028"/>
                <a:gd name="T37" fmla="*/ 710 h 731"/>
                <a:gd name="T38" fmla="*/ 700 w 1028"/>
                <a:gd name="T39" fmla="*/ 727 h 731"/>
                <a:gd name="T40" fmla="*/ 709 w 1028"/>
                <a:gd name="T41" fmla="*/ 677 h 731"/>
                <a:gd name="T42" fmla="*/ 684 w 1028"/>
                <a:gd name="T43" fmla="*/ 714 h 731"/>
                <a:gd name="T44" fmla="*/ 640 w 1028"/>
                <a:gd name="T45" fmla="*/ 709 h 731"/>
                <a:gd name="T46" fmla="*/ 581 w 1028"/>
                <a:gd name="T47" fmla="*/ 705 h 731"/>
                <a:gd name="T48" fmla="*/ 612 w 1028"/>
                <a:gd name="T49" fmla="*/ 681 h 731"/>
                <a:gd name="T50" fmla="*/ 633 w 1028"/>
                <a:gd name="T51" fmla="*/ 631 h 731"/>
                <a:gd name="T52" fmla="*/ 629 w 1028"/>
                <a:gd name="T53" fmla="*/ 564 h 731"/>
                <a:gd name="T54" fmla="*/ 626 w 1028"/>
                <a:gd name="T55" fmla="*/ 506 h 731"/>
                <a:gd name="T56" fmla="*/ 630 w 1028"/>
                <a:gd name="T57" fmla="*/ 450 h 731"/>
                <a:gd name="T58" fmla="*/ 634 w 1028"/>
                <a:gd name="T59" fmla="*/ 414 h 731"/>
                <a:gd name="T60" fmla="*/ 631 w 1028"/>
                <a:gd name="T61" fmla="*/ 361 h 731"/>
                <a:gd name="T62" fmla="*/ 654 w 1028"/>
                <a:gd name="T63" fmla="*/ 318 h 731"/>
                <a:gd name="T64" fmla="*/ 651 w 1028"/>
                <a:gd name="T65" fmla="*/ 280 h 731"/>
                <a:gd name="T66" fmla="*/ 594 w 1028"/>
                <a:gd name="T67" fmla="*/ 239 h 731"/>
                <a:gd name="T68" fmla="*/ 524 w 1028"/>
                <a:gd name="T69" fmla="*/ 217 h 731"/>
                <a:gd name="T70" fmla="*/ 465 w 1028"/>
                <a:gd name="T71" fmla="*/ 194 h 731"/>
                <a:gd name="T72" fmla="*/ 421 w 1028"/>
                <a:gd name="T73" fmla="*/ 156 h 731"/>
                <a:gd name="T74" fmla="*/ 375 w 1028"/>
                <a:gd name="T75" fmla="*/ 123 h 731"/>
                <a:gd name="T76" fmla="*/ 316 w 1028"/>
                <a:gd name="T77" fmla="*/ 112 h 731"/>
                <a:gd name="T78" fmla="*/ 246 w 1028"/>
                <a:gd name="T79" fmla="*/ 118 h 731"/>
                <a:gd name="T80" fmla="*/ 178 w 1028"/>
                <a:gd name="T81" fmla="*/ 126 h 731"/>
                <a:gd name="T82" fmla="*/ 123 w 1028"/>
                <a:gd name="T83" fmla="*/ 107 h 731"/>
                <a:gd name="T84" fmla="*/ 80 w 1028"/>
                <a:gd name="T85" fmla="*/ 75 h 731"/>
                <a:gd name="T86" fmla="*/ 26 w 1028"/>
                <a:gd name="T87" fmla="*/ 58 h 731"/>
                <a:gd name="T88" fmla="*/ 4 w 1028"/>
                <a:gd name="T89" fmla="*/ 43 h 7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1"/>
                <a:gd name="T137" fmla="*/ 1028 w 1028"/>
                <a:gd name="T138" fmla="*/ 731 h 7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1">
                  <a:moveTo>
                    <a:pt x="1028" y="0"/>
                  </a:moveTo>
                  <a:lnTo>
                    <a:pt x="1020" y="5"/>
                  </a:lnTo>
                  <a:lnTo>
                    <a:pt x="1013" y="12"/>
                  </a:lnTo>
                  <a:lnTo>
                    <a:pt x="1004" y="23"/>
                  </a:lnTo>
                  <a:lnTo>
                    <a:pt x="996" y="39"/>
                  </a:lnTo>
                  <a:lnTo>
                    <a:pt x="987" y="62"/>
                  </a:lnTo>
                  <a:lnTo>
                    <a:pt x="980" y="80"/>
                  </a:lnTo>
                  <a:lnTo>
                    <a:pt x="971" y="93"/>
                  </a:lnTo>
                  <a:lnTo>
                    <a:pt x="961" y="103"/>
                  </a:lnTo>
                  <a:lnTo>
                    <a:pt x="942" y="114"/>
                  </a:lnTo>
                  <a:lnTo>
                    <a:pt x="922" y="123"/>
                  </a:lnTo>
                  <a:lnTo>
                    <a:pt x="900" y="131"/>
                  </a:lnTo>
                  <a:lnTo>
                    <a:pt x="884" y="140"/>
                  </a:lnTo>
                  <a:lnTo>
                    <a:pt x="869" y="151"/>
                  </a:lnTo>
                  <a:lnTo>
                    <a:pt x="860" y="162"/>
                  </a:lnTo>
                  <a:lnTo>
                    <a:pt x="857" y="170"/>
                  </a:lnTo>
                  <a:lnTo>
                    <a:pt x="855" y="181"/>
                  </a:lnTo>
                  <a:lnTo>
                    <a:pt x="854" y="200"/>
                  </a:lnTo>
                  <a:lnTo>
                    <a:pt x="850" y="212"/>
                  </a:lnTo>
                  <a:lnTo>
                    <a:pt x="843" y="221"/>
                  </a:lnTo>
                  <a:lnTo>
                    <a:pt x="828" y="231"/>
                  </a:lnTo>
                  <a:lnTo>
                    <a:pt x="813" y="238"/>
                  </a:lnTo>
                  <a:lnTo>
                    <a:pt x="795" y="248"/>
                  </a:lnTo>
                  <a:lnTo>
                    <a:pt x="782" y="258"/>
                  </a:lnTo>
                  <a:lnTo>
                    <a:pt x="775" y="271"/>
                  </a:lnTo>
                  <a:lnTo>
                    <a:pt x="770" y="295"/>
                  </a:lnTo>
                  <a:lnTo>
                    <a:pt x="764" y="314"/>
                  </a:lnTo>
                  <a:lnTo>
                    <a:pt x="758" y="339"/>
                  </a:lnTo>
                  <a:lnTo>
                    <a:pt x="754" y="351"/>
                  </a:lnTo>
                  <a:lnTo>
                    <a:pt x="746" y="363"/>
                  </a:lnTo>
                  <a:lnTo>
                    <a:pt x="735" y="378"/>
                  </a:lnTo>
                  <a:lnTo>
                    <a:pt x="727" y="395"/>
                  </a:lnTo>
                  <a:lnTo>
                    <a:pt x="723" y="412"/>
                  </a:lnTo>
                  <a:lnTo>
                    <a:pt x="721" y="430"/>
                  </a:lnTo>
                  <a:lnTo>
                    <a:pt x="721" y="449"/>
                  </a:lnTo>
                  <a:lnTo>
                    <a:pt x="723" y="470"/>
                  </a:lnTo>
                  <a:lnTo>
                    <a:pt x="742" y="502"/>
                  </a:lnTo>
                  <a:lnTo>
                    <a:pt x="763" y="531"/>
                  </a:lnTo>
                  <a:lnTo>
                    <a:pt x="778" y="556"/>
                  </a:lnTo>
                  <a:lnTo>
                    <a:pt x="789" y="575"/>
                  </a:lnTo>
                  <a:lnTo>
                    <a:pt x="797" y="597"/>
                  </a:lnTo>
                  <a:lnTo>
                    <a:pt x="803" y="619"/>
                  </a:lnTo>
                  <a:lnTo>
                    <a:pt x="811" y="641"/>
                  </a:lnTo>
                  <a:lnTo>
                    <a:pt x="823" y="664"/>
                  </a:lnTo>
                  <a:lnTo>
                    <a:pt x="828" y="671"/>
                  </a:lnTo>
                  <a:lnTo>
                    <a:pt x="836" y="678"/>
                  </a:lnTo>
                  <a:lnTo>
                    <a:pt x="850" y="689"/>
                  </a:lnTo>
                  <a:lnTo>
                    <a:pt x="867" y="697"/>
                  </a:lnTo>
                  <a:lnTo>
                    <a:pt x="850" y="694"/>
                  </a:lnTo>
                  <a:lnTo>
                    <a:pt x="829" y="689"/>
                  </a:lnTo>
                  <a:lnTo>
                    <a:pt x="813" y="686"/>
                  </a:lnTo>
                  <a:lnTo>
                    <a:pt x="793" y="685"/>
                  </a:lnTo>
                  <a:lnTo>
                    <a:pt x="775" y="684"/>
                  </a:lnTo>
                  <a:lnTo>
                    <a:pt x="754" y="686"/>
                  </a:lnTo>
                  <a:lnTo>
                    <a:pt x="741" y="690"/>
                  </a:lnTo>
                  <a:lnTo>
                    <a:pt x="726" y="699"/>
                  </a:lnTo>
                  <a:lnTo>
                    <a:pt x="716" y="710"/>
                  </a:lnTo>
                  <a:lnTo>
                    <a:pt x="708" y="722"/>
                  </a:lnTo>
                  <a:lnTo>
                    <a:pt x="700" y="731"/>
                  </a:lnTo>
                  <a:lnTo>
                    <a:pt x="700" y="727"/>
                  </a:lnTo>
                  <a:lnTo>
                    <a:pt x="702" y="711"/>
                  </a:lnTo>
                  <a:lnTo>
                    <a:pt x="704" y="697"/>
                  </a:lnTo>
                  <a:lnTo>
                    <a:pt x="709" y="677"/>
                  </a:lnTo>
                  <a:lnTo>
                    <a:pt x="700" y="697"/>
                  </a:lnTo>
                  <a:lnTo>
                    <a:pt x="692" y="708"/>
                  </a:lnTo>
                  <a:lnTo>
                    <a:pt x="684" y="714"/>
                  </a:lnTo>
                  <a:lnTo>
                    <a:pt x="673" y="716"/>
                  </a:lnTo>
                  <a:lnTo>
                    <a:pt x="658" y="714"/>
                  </a:lnTo>
                  <a:lnTo>
                    <a:pt x="640" y="709"/>
                  </a:lnTo>
                  <a:lnTo>
                    <a:pt x="621" y="705"/>
                  </a:lnTo>
                  <a:lnTo>
                    <a:pt x="600" y="704"/>
                  </a:lnTo>
                  <a:lnTo>
                    <a:pt x="581" y="705"/>
                  </a:lnTo>
                  <a:lnTo>
                    <a:pt x="563" y="710"/>
                  </a:lnTo>
                  <a:lnTo>
                    <a:pt x="598" y="690"/>
                  </a:lnTo>
                  <a:lnTo>
                    <a:pt x="612" y="681"/>
                  </a:lnTo>
                  <a:lnTo>
                    <a:pt x="622" y="667"/>
                  </a:lnTo>
                  <a:lnTo>
                    <a:pt x="629" y="652"/>
                  </a:lnTo>
                  <a:lnTo>
                    <a:pt x="633" y="631"/>
                  </a:lnTo>
                  <a:lnTo>
                    <a:pt x="634" y="602"/>
                  </a:lnTo>
                  <a:lnTo>
                    <a:pt x="632" y="581"/>
                  </a:lnTo>
                  <a:lnTo>
                    <a:pt x="629" y="564"/>
                  </a:lnTo>
                  <a:lnTo>
                    <a:pt x="625" y="543"/>
                  </a:lnTo>
                  <a:lnTo>
                    <a:pt x="625" y="527"/>
                  </a:lnTo>
                  <a:lnTo>
                    <a:pt x="626" y="506"/>
                  </a:lnTo>
                  <a:lnTo>
                    <a:pt x="625" y="482"/>
                  </a:lnTo>
                  <a:lnTo>
                    <a:pt x="626" y="466"/>
                  </a:lnTo>
                  <a:lnTo>
                    <a:pt x="630" y="450"/>
                  </a:lnTo>
                  <a:lnTo>
                    <a:pt x="636" y="436"/>
                  </a:lnTo>
                  <a:lnTo>
                    <a:pt x="637" y="426"/>
                  </a:lnTo>
                  <a:lnTo>
                    <a:pt x="634" y="414"/>
                  </a:lnTo>
                  <a:lnTo>
                    <a:pt x="629" y="397"/>
                  </a:lnTo>
                  <a:lnTo>
                    <a:pt x="629" y="381"/>
                  </a:lnTo>
                  <a:lnTo>
                    <a:pt x="631" y="361"/>
                  </a:lnTo>
                  <a:lnTo>
                    <a:pt x="637" y="345"/>
                  </a:lnTo>
                  <a:lnTo>
                    <a:pt x="646" y="331"/>
                  </a:lnTo>
                  <a:lnTo>
                    <a:pt x="654" y="318"/>
                  </a:lnTo>
                  <a:lnTo>
                    <a:pt x="657" y="306"/>
                  </a:lnTo>
                  <a:lnTo>
                    <a:pt x="656" y="293"/>
                  </a:lnTo>
                  <a:lnTo>
                    <a:pt x="651" y="280"/>
                  </a:lnTo>
                  <a:lnTo>
                    <a:pt x="641" y="269"/>
                  </a:lnTo>
                  <a:lnTo>
                    <a:pt x="619" y="254"/>
                  </a:lnTo>
                  <a:lnTo>
                    <a:pt x="594" y="239"/>
                  </a:lnTo>
                  <a:lnTo>
                    <a:pt x="567" y="227"/>
                  </a:lnTo>
                  <a:lnTo>
                    <a:pt x="544" y="221"/>
                  </a:lnTo>
                  <a:lnTo>
                    <a:pt x="524" y="217"/>
                  </a:lnTo>
                  <a:lnTo>
                    <a:pt x="504" y="212"/>
                  </a:lnTo>
                  <a:lnTo>
                    <a:pt x="485" y="204"/>
                  </a:lnTo>
                  <a:lnTo>
                    <a:pt x="465" y="194"/>
                  </a:lnTo>
                  <a:lnTo>
                    <a:pt x="454" y="186"/>
                  </a:lnTo>
                  <a:lnTo>
                    <a:pt x="438" y="172"/>
                  </a:lnTo>
                  <a:lnTo>
                    <a:pt x="421" y="156"/>
                  </a:lnTo>
                  <a:lnTo>
                    <a:pt x="404" y="140"/>
                  </a:lnTo>
                  <a:lnTo>
                    <a:pt x="391" y="130"/>
                  </a:lnTo>
                  <a:lnTo>
                    <a:pt x="375" y="123"/>
                  </a:lnTo>
                  <a:lnTo>
                    <a:pt x="358" y="117"/>
                  </a:lnTo>
                  <a:lnTo>
                    <a:pt x="338" y="114"/>
                  </a:lnTo>
                  <a:lnTo>
                    <a:pt x="316" y="112"/>
                  </a:lnTo>
                  <a:lnTo>
                    <a:pt x="296" y="113"/>
                  </a:lnTo>
                  <a:lnTo>
                    <a:pt x="270" y="115"/>
                  </a:lnTo>
                  <a:lnTo>
                    <a:pt x="246" y="118"/>
                  </a:lnTo>
                  <a:lnTo>
                    <a:pt x="224" y="123"/>
                  </a:lnTo>
                  <a:lnTo>
                    <a:pt x="200" y="126"/>
                  </a:lnTo>
                  <a:lnTo>
                    <a:pt x="178" y="126"/>
                  </a:lnTo>
                  <a:lnTo>
                    <a:pt x="157" y="123"/>
                  </a:lnTo>
                  <a:lnTo>
                    <a:pt x="140" y="117"/>
                  </a:lnTo>
                  <a:lnTo>
                    <a:pt x="123" y="107"/>
                  </a:lnTo>
                  <a:lnTo>
                    <a:pt x="109" y="95"/>
                  </a:lnTo>
                  <a:lnTo>
                    <a:pt x="94" y="84"/>
                  </a:lnTo>
                  <a:lnTo>
                    <a:pt x="80" y="75"/>
                  </a:lnTo>
                  <a:lnTo>
                    <a:pt x="64" y="69"/>
                  </a:lnTo>
                  <a:lnTo>
                    <a:pt x="46" y="64"/>
                  </a:lnTo>
                  <a:lnTo>
                    <a:pt x="26" y="58"/>
                  </a:lnTo>
                  <a:lnTo>
                    <a:pt x="14" y="54"/>
                  </a:lnTo>
                  <a:lnTo>
                    <a:pt x="9" y="48"/>
                  </a:lnTo>
                  <a:lnTo>
                    <a:pt x="4" y="43"/>
                  </a:lnTo>
                  <a:lnTo>
                    <a:pt x="0" y="3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2" name="Freeform 66"/>
            <p:cNvSpPr>
              <a:spLocks/>
            </p:cNvSpPr>
            <p:nvPr/>
          </p:nvSpPr>
          <p:spPr bwMode="auto">
            <a:xfrm>
              <a:off x="1216" y="1283"/>
              <a:ext cx="30" cy="58"/>
            </a:xfrm>
            <a:custGeom>
              <a:avLst/>
              <a:gdLst>
                <a:gd name="T0" fmla="*/ 33 w 88"/>
                <a:gd name="T1" fmla="*/ 66 h 174"/>
                <a:gd name="T2" fmla="*/ 36 w 88"/>
                <a:gd name="T3" fmla="*/ 75 h 174"/>
                <a:gd name="T4" fmla="*/ 43 w 88"/>
                <a:gd name="T5" fmla="*/ 86 h 174"/>
                <a:gd name="T6" fmla="*/ 50 w 88"/>
                <a:gd name="T7" fmla="*/ 93 h 174"/>
                <a:gd name="T8" fmla="*/ 62 w 88"/>
                <a:gd name="T9" fmla="*/ 101 h 174"/>
                <a:gd name="T10" fmla="*/ 74 w 88"/>
                <a:gd name="T11" fmla="*/ 108 h 174"/>
                <a:gd name="T12" fmla="*/ 82 w 88"/>
                <a:gd name="T13" fmla="*/ 114 h 174"/>
                <a:gd name="T14" fmla="*/ 88 w 88"/>
                <a:gd name="T15" fmla="*/ 124 h 174"/>
                <a:gd name="T16" fmla="*/ 88 w 88"/>
                <a:gd name="T17" fmla="*/ 126 h 174"/>
                <a:gd name="T18" fmla="*/ 87 w 88"/>
                <a:gd name="T19" fmla="*/ 129 h 174"/>
                <a:gd name="T20" fmla="*/ 76 w 88"/>
                <a:gd name="T21" fmla="*/ 132 h 174"/>
                <a:gd name="T22" fmla="*/ 60 w 88"/>
                <a:gd name="T23" fmla="*/ 135 h 174"/>
                <a:gd name="T24" fmla="*/ 48 w 88"/>
                <a:gd name="T25" fmla="*/ 138 h 174"/>
                <a:gd name="T26" fmla="*/ 39 w 88"/>
                <a:gd name="T27" fmla="*/ 143 h 174"/>
                <a:gd name="T28" fmla="*/ 33 w 88"/>
                <a:gd name="T29" fmla="*/ 149 h 174"/>
                <a:gd name="T30" fmla="*/ 28 w 88"/>
                <a:gd name="T31" fmla="*/ 159 h 174"/>
                <a:gd name="T32" fmla="*/ 25 w 88"/>
                <a:gd name="T33" fmla="*/ 174 h 174"/>
                <a:gd name="T34" fmla="*/ 24 w 88"/>
                <a:gd name="T35" fmla="*/ 149 h 174"/>
                <a:gd name="T36" fmla="*/ 22 w 88"/>
                <a:gd name="T37" fmla="*/ 144 h 174"/>
                <a:gd name="T38" fmla="*/ 20 w 88"/>
                <a:gd name="T39" fmla="*/ 137 h 174"/>
                <a:gd name="T40" fmla="*/ 13 w 88"/>
                <a:gd name="T41" fmla="*/ 127 h 174"/>
                <a:gd name="T42" fmla="*/ 4 w 88"/>
                <a:gd name="T43" fmla="*/ 112 h 174"/>
                <a:gd name="T44" fmla="*/ 0 w 88"/>
                <a:gd name="T45" fmla="*/ 92 h 174"/>
                <a:gd name="T46" fmla="*/ 0 w 88"/>
                <a:gd name="T47" fmla="*/ 74 h 174"/>
                <a:gd name="T48" fmla="*/ 1 w 88"/>
                <a:gd name="T49" fmla="*/ 57 h 174"/>
                <a:gd name="T50" fmla="*/ 1 w 88"/>
                <a:gd name="T51" fmla="*/ 53 h 174"/>
                <a:gd name="T52" fmla="*/ 3 w 88"/>
                <a:gd name="T53" fmla="*/ 31 h 174"/>
                <a:gd name="T54" fmla="*/ 6 w 88"/>
                <a:gd name="T55" fmla="*/ 20 h 174"/>
                <a:gd name="T56" fmla="*/ 11 w 88"/>
                <a:gd name="T57" fmla="*/ 9 h 174"/>
                <a:gd name="T58" fmla="*/ 17 w 88"/>
                <a:gd name="T59" fmla="*/ 0 h 1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74"/>
                <a:gd name="T92" fmla="*/ 88 w 88"/>
                <a:gd name="T93" fmla="*/ 174 h 1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74">
                  <a:moveTo>
                    <a:pt x="33" y="66"/>
                  </a:moveTo>
                  <a:lnTo>
                    <a:pt x="36" y="75"/>
                  </a:lnTo>
                  <a:lnTo>
                    <a:pt x="43" y="86"/>
                  </a:lnTo>
                  <a:lnTo>
                    <a:pt x="50" y="93"/>
                  </a:lnTo>
                  <a:lnTo>
                    <a:pt x="62" y="101"/>
                  </a:lnTo>
                  <a:lnTo>
                    <a:pt x="74" y="108"/>
                  </a:lnTo>
                  <a:lnTo>
                    <a:pt x="82" y="114"/>
                  </a:lnTo>
                  <a:lnTo>
                    <a:pt x="88" y="124"/>
                  </a:lnTo>
                  <a:lnTo>
                    <a:pt x="88" y="126"/>
                  </a:lnTo>
                  <a:lnTo>
                    <a:pt x="87" y="129"/>
                  </a:lnTo>
                  <a:lnTo>
                    <a:pt x="76" y="132"/>
                  </a:lnTo>
                  <a:lnTo>
                    <a:pt x="60" y="135"/>
                  </a:lnTo>
                  <a:lnTo>
                    <a:pt x="48" y="138"/>
                  </a:lnTo>
                  <a:lnTo>
                    <a:pt x="39" y="143"/>
                  </a:lnTo>
                  <a:lnTo>
                    <a:pt x="33" y="149"/>
                  </a:lnTo>
                  <a:lnTo>
                    <a:pt x="28" y="159"/>
                  </a:lnTo>
                  <a:lnTo>
                    <a:pt x="25" y="174"/>
                  </a:lnTo>
                  <a:lnTo>
                    <a:pt x="24" y="149"/>
                  </a:lnTo>
                  <a:lnTo>
                    <a:pt x="22" y="144"/>
                  </a:lnTo>
                  <a:lnTo>
                    <a:pt x="20" y="137"/>
                  </a:lnTo>
                  <a:lnTo>
                    <a:pt x="13" y="127"/>
                  </a:lnTo>
                  <a:lnTo>
                    <a:pt x="4" y="112"/>
                  </a:lnTo>
                  <a:lnTo>
                    <a:pt x="0" y="92"/>
                  </a:lnTo>
                  <a:lnTo>
                    <a:pt x="0" y="74"/>
                  </a:lnTo>
                  <a:lnTo>
                    <a:pt x="1" y="57"/>
                  </a:lnTo>
                  <a:lnTo>
                    <a:pt x="1" y="53"/>
                  </a:lnTo>
                  <a:lnTo>
                    <a:pt x="3" y="31"/>
                  </a:lnTo>
                  <a:lnTo>
                    <a:pt x="6" y="20"/>
                  </a:lnTo>
                  <a:lnTo>
                    <a:pt x="11" y="9"/>
                  </a:lnTo>
                  <a:lnTo>
                    <a:pt x="17"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3" name="Freeform 67"/>
            <p:cNvSpPr>
              <a:spLocks/>
            </p:cNvSpPr>
            <p:nvPr/>
          </p:nvSpPr>
          <p:spPr bwMode="auto">
            <a:xfrm>
              <a:off x="1204" y="1285"/>
              <a:ext cx="14" cy="40"/>
            </a:xfrm>
            <a:custGeom>
              <a:avLst/>
              <a:gdLst>
                <a:gd name="T0" fmla="*/ 40 w 40"/>
                <a:gd name="T1" fmla="*/ 0 h 119"/>
                <a:gd name="T2" fmla="*/ 36 w 40"/>
                <a:gd name="T3" fmla="*/ 7 h 119"/>
                <a:gd name="T4" fmla="*/ 32 w 40"/>
                <a:gd name="T5" fmla="*/ 17 h 119"/>
                <a:gd name="T6" fmla="*/ 29 w 40"/>
                <a:gd name="T7" fmla="*/ 31 h 119"/>
                <a:gd name="T8" fmla="*/ 27 w 40"/>
                <a:gd name="T9" fmla="*/ 49 h 119"/>
                <a:gd name="T10" fmla="*/ 27 w 40"/>
                <a:gd name="T11" fmla="*/ 49 h 119"/>
                <a:gd name="T12" fmla="*/ 27 w 40"/>
                <a:gd name="T13" fmla="*/ 59 h 119"/>
                <a:gd name="T14" fmla="*/ 25 w 40"/>
                <a:gd name="T15" fmla="*/ 74 h 119"/>
                <a:gd name="T16" fmla="*/ 25 w 40"/>
                <a:gd name="T17" fmla="*/ 90 h 119"/>
                <a:gd name="T18" fmla="*/ 24 w 40"/>
                <a:gd name="T19" fmla="*/ 102 h 119"/>
                <a:gd name="T20" fmla="*/ 19 w 40"/>
                <a:gd name="T21" fmla="*/ 119 h 119"/>
                <a:gd name="T22" fmla="*/ 12 w 40"/>
                <a:gd name="T23" fmla="*/ 107 h 119"/>
                <a:gd name="T24" fmla="*/ 5 w 40"/>
                <a:gd name="T25" fmla="*/ 95 h 119"/>
                <a:gd name="T26" fmla="*/ 2 w 40"/>
                <a:gd name="T27" fmla="*/ 84 h 119"/>
                <a:gd name="T28" fmla="*/ 0 w 40"/>
                <a:gd name="T29" fmla="*/ 70 h 119"/>
                <a:gd name="T30" fmla="*/ 0 w 40"/>
                <a:gd name="T31" fmla="*/ 56 h 119"/>
                <a:gd name="T32" fmla="*/ 0 w 40"/>
                <a:gd name="T33" fmla="*/ 43 h 119"/>
                <a:gd name="T34" fmla="*/ 1 w 40"/>
                <a:gd name="T35" fmla="*/ 38 h 119"/>
                <a:gd name="T36" fmla="*/ 2 w 40"/>
                <a:gd name="T37" fmla="*/ 20 h 119"/>
                <a:gd name="T38" fmla="*/ 4 w 40"/>
                <a:gd name="T39" fmla="*/ 12 h 1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19"/>
                <a:gd name="T62" fmla="*/ 40 w 40"/>
                <a:gd name="T63" fmla="*/ 119 h 1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19">
                  <a:moveTo>
                    <a:pt x="40" y="0"/>
                  </a:moveTo>
                  <a:lnTo>
                    <a:pt x="36" y="7"/>
                  </a:lnTo>
                  <a:lnTo>
                    <a:pt x="32" y="17"/>
                  </a:lnTo>
                  <a:lnTo>
                    <a:pt x="29" y="31"/>
                  </a:lnTo>
                  <a:lnTo>
                    <a:pt x="27" y="49"/>
                  </a:lnTo>
                  <a:lnTo>
                    <a:pt x="27" y="59"/>
                  </a:lnTo>
                  <a:lnTo>
                    <a:pt x="25" y="74"/>
                  </a:lnTo>
                  <a:lnTo>
                    <a:pt x="25" y="90"/>
                  </a:lnTo>
                  <a:lnTo>
                    <a:pt x="24" y="102"/>
                  </a:lnTo>
                  <a:lnTo>
                    <a:pt x="19" y="119"/>
                  </a:lnTo>
                  <a:lnTo>
                    <a:pt x="12" y="107"/>
                  </a:lnTo>
                  <a:lnTo>
                    <a:pt x="5" y="95"/>
                  </a:lnTo>
                  <a:lnTo>
                    <a:pt x="2" y="84"/>
                  </a:lnTo>
                  <a:lnTo>
                    <a:pt x="0" y="70"/>
                  </a:lnTo>
                  <a:lnTo>
                    <a:pt x="0" y="56"/>
                  </a:lnTo>
                  <a:lnTo>
                    <a:pt x="0" y="43"/>
                  </a:lnTo>
                  <a:lnTo>
                    <a:pt x="1" y="38"/>
                  </a:lnTo>
                  <a:lnTo>
                    <a:pt x="2" y="20"/>
                  </a:lnTo>
                  <a:lnTo>
                    <a:pt x="4" y="1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4" name="Freeform 68"/>
            <p:cNvSpPr>
              <a:spLocks/>
            </p:cNvSpPr>
            <p:nvPr/>
          </p:nvSpPr>
          <p:spPr bwMode="auto">
            <a:xfrm>
              <a:off x="1167" y="1289"/>
              <a:ext cx="40" cy="79"/>
            </a:xfrm>
            <a:custGeom>
              <a:avLst/>
              <a:gdLst>
                <a:gd name="T0" fmla="*/ 101 w 121"/>
                <a:gd name="T1" fmla="*/ 0 h 237"/>
                <a:gd name="T2" fmla="*/ 100 w 121"/>
                <a:gd name="T3" fmla="*/ 14 h 237"/>
                <a:gd name="T4" fmla="*/ 98 w 121"/>
                <a:gd name="T5" fmla="*/ 28 h 237"/>
                <a:gd name="T6" fmla="*/ 98 w 121"/>
                <a:gd name="T7" fmla="*/ 28 h 237"/>
                <a:gd name="T8" fmla="*/ 95 w 121"/>
                <a:gd name="T9" fmla="*/ 46 h 237"/>
                <a:gd name="T10" fmla="*/ 94 w 121"/>
                <a:gd name="T11" fmla="*/ 62 h 237"/>
                <a:gd name="T12" fmla="*/ 98 w 121"/>
                <a:gd name="T13" fmla="*/ 83 h 237"/>
                <a:gd name="T14" fmla="*/ 104 w 121"/>
                <a:gd name="T15" fmla="*/ 101 h 237"/>
                <a:gd name="T16" fmla="*/ 110 w 121"/>
                <a:gd name="T17" fmla="*/ 120 h 237"/>
                <a:gd name="T18" fmla="*/ 118 w 121"/>
                <a:gd name="T19" fmla="*/ 136 h 237"/>
                <a:gd name="T20" fmla="*/ 120 w 121"/>
                <a:gd name="T21" fmla="*/ 153 h 237"/>
                <a:gd name="T22" fmla="*/ 121 w 121"/>
                <a:gd name="T23" fmla="*/ 173 h 237"/>
                <a:gd name="T24" fmla="*/ 119 w 121"/>
                <a:gd name="T25" fmla="*/ 195 h 237"/>
                <a:gd name="T26" fmla="*/ 115 w 121"/>
                <a:gd name="T27" fmla="*/ 211 h 237"/>
                <a:gd name="T28" fmla="*/ 108 w 121"/>
                <a:gd name="T29" fmla="*/ 228 h 237"/>
                <a:gd name="T30" fmla="*/ 100 w 121"/>
                <a:gd name="T31" fmla="*/ 237 h 237"/>
                <a:gd name="T32" fmla="*/ 94 w 121"/>
                <a:gd name="T33" fmla="*/ 225 h 237"/>
                <a:gd name="T34" fmla="*/ 89 w 121"/>
                <a:gd name="T35" fmla="*/ 212 h 237"/>
                <a:gd name="T36" fmla="*/ 83 w 121"/>
                <a:gd name="T37" fmla="*/ 201 h 237"/>
                <a:gd name="T38" fmla="*/ 74 w 121"/>
                <a:gd name="T39" fmla="*/ 189 h 237"/>
                <a:gd name="T40" fmla="*/ 62 w 121"/>
                <a:gd name="T41" fmla="*/ 174 h 237"/>
                <a:gd name="T42" fmla="*/ 50 w 121"/>
                <a:gd name="T43" fmla="*/ 161 h 237"/>
                <a:gd name="T44" fmla="*/ 36 w 121"/>
                <a:gd name="T45" fmla="*/ 146 h 237"/>
                <a:gd name="T46" fmla="*/ 23 w 121"/>
                <a:gd name="T47" fmla="*/ 132 h 237"/>
                <a:gd name="T48" fmla="*/ 11 w 121"/>
                <a:gd name="T49" fmla="*/ 122 h 237"/>
                <a:gd name="T50" fmla="*/ 3 w 121"/>
                <a:gd name="T51" fmla="*/ 111 h 237"/>
                <a:gd name="T52" fmla="*/ 0 w 121"/>
                <a:gd name="T53" fmla="*/ 99 h 237"/>
                <a:gd name="T54" fmla="*/ 0 w 121"/>
                <a:gd name="T55" fmla="*/ 86 h 237"/>
                <a:gd name="T56" fmla="*/ 3 w 121"/>
                <a:gd name="T57" fmla="*/ 74 h 237"/>
                <a:gd name="T58" fmla="*/ 10 w 121"/>
                <a:gd name="T59" fmla="*/ 61 h 237"/>
                <a:gd name="T60" fmla="*/ 17 w 121"/>
                <a:gd name="T61" fmla="*/ 43 h 237"/>
                <a:gd name="T62" fmla="*/ 24 w 121"/>
                <a:gd name="T63" fmla="*/ 27 h 237"/>
                <a:gd name="T64" fmla="*/ 30 w 121"/>
                <a:gd name="T65" fmla="*/ 12 h 237"/>
                <a:gd name="T66" fmla="*/ 36 w 121"/>
                <a:gd name="T67" fmla="*/ 3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237"/>
                <a:gd name="T104" fmla="*/ 121 w 121"/>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237">
                  <a:moveTo>
                    <a:pt x="101" y="0"/>
                  </a:moveTo>
                  <a:lnTo>
                    <a:pt x="100" y="14"/>
                  </a:lnTo>
                  <a:lnTo>
                    <a:pt x="98" y="28"/>
                  </a:lnTo>
                  <a:lnTo>
                    <a:pt x="95" y="46"/>
                  </a:lnTo>
                  <a:lnTo>
                    <a:pt x="94" y="62"/>
                  </a:lnTo>
                  <a:lnTo>
                    <a:pt x="98" y="83"/>
                  </a:lnTo>
                  <a:lnTo>
                    <a:pt x="104" y="101"/>
                  </a:lnTo>
                  <a:lnTo>
                    <a:pt x="110" y="120"/>
                  </a:lnTo>
                  <a:lnTo>
                    <a:pt x="118" y="136"/>
                  </a:lnTo>
                  <a:lnTo>
                    <a:pt x="120" y="153"/>
                  </a:lnTo>
                  <a:lnTo>
                    <a:pt x="121" y="173"/>
                  </a:lnTo>
                  <a:lnTo>
                    <a:pt x="119" y="195"/>
                  </a:lnTo>
                  <a:lnTo>
                    <a:pt x="115" y="211"/>
                  </a:lnTo>
                  <a:lnTo>
                    <a:pt x="108" y="228"/>
                  </a:lnTo>
                  <a:lnTo>
                    <a:pt x="100" y="237"/>
                  </a:lnTo>
                  <a:lnTo>
                    <a:pt x="94" y="225"/>
                  </a:lnTo>
                  <a:lnTo>
                    <a:pt x="89" y="212"/>
                  </a:lnTo>
                  <a:lnTo>
                    <a:pt x="83" y="201"/>
                  </a:lnTo>
                  <a:lnTo>
                    <a:pt x="74" y="189"/>
                  </a:lnTo>
                  <a:lnTo>
                    <a:pt x="62" y="174"/>
                  </a:lnTo>
                  <a:lnTo>
                    <a:pt x="50" y="161"/>
                  </a:lnTo>
                  <a:lnTo>
                    <a:pt x="36" y="146"/>
                  </a:lnTo>
                  <a:lnTo>
                    <a:pt x="23" y="132"/>
                  </a:lnTo>
                  <a:lnTo>
                    <a:pt x="11" y="122"/>
                  </a:lnTo>
                  <a:lnTo>
                    <a:pt x="3" y="111"/>
                  </a:lnTo>
                  <a:lnTo>
                    <a:pt x="0" y="99"/>
                  </a:lnTo>
                  <a:lnTo>
                    <a:pt x="0" y="86"/>
                  </a:lnTo>
                  <a:lnTo>
                    <a:pt x="3" y="74"/>
                  </a:lnTo>
                  <a:lnTo>
                    <a:pt x="10" y="61"/>
                  </a:lnTo>
                  <a:lnTo>
                    <a:pt x="17" y="43"/>
                  </a:lnTo>
                  <a:lnTo>
                    <a:pt x="24" y="27"/>
                  </a:lnTo>
                  <a:lnTo>
                    <a:pt x="30" y="12"/>
                  </a:lnTo>
                  <a:lnTo>
                    <a:pt x="36" y="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5" name="Freeform 69"/>
            <p:cNvSpPr>
              <a:spLocks/>
            </p:cNvSpPr>
            <p:nvPr/>
          </p:nvSpPr>
          <p:spPr bwMode="auto">
            <a:xfrm>
              <a:off x="1159" y="1176"/>
              <a:ext cx="219" cy="113"/>
            </a:xfrm>
            <a:custGeom>
              <a:avLst/>
              <a:gdLst>
                <a:gd name="T0" fmla="*/ 422 w 659"/>
                <a:gd name="T1" fmla="*/ 14 h 337"/>
                <a:gd name="T2" fmla="*/ 447 w 659"/>
                <a:gd name="T3" fmla="*/ 3 h 337"/>
                <a:gd name="T4" fmla="*/ 469 w 659"/>
                <a:gd name="T5" fmla="*/ 0 h 337"/>
                <a:gd name="T6" fmla="*/ 489 w 659"/>
                <a:gd name="T7" fmla="*/ 8 h 337"/>
                <a:gd name="T8" fmla="*/ 503 w 659"/>
                <a:gd name="T9" fmla="*/ 38 h 337"/>
                <a:gd name="T10" fmla="*/ 520 w 659"/>
                <a:gd name="T11" fmla="*/ 76 h 337"/>
                <a:gd name="T12" fmla="*/ 533 w 659"/>
                <a:gd name="T13" fmla="*/ 94 h 337"/>
                <a:gd name="T14" fmla="*/ 560 w 659"/>
                <a:gd name="T15" fmla="*/ 107 h 337"/>
                <a:gd name="T16" fmla="*/ 603 w 659"/>
                <a:gd name="T17" fmla="*/ 131 h 337"/>
                <a:gd name="T18" fmla="*/ 636 w 659"/>
                <a:gd name="T19" fmla="*/ 162 h 337"/>
                <a:gd name="T20" fmla="*/ 656 w 659"/>
                <a:gd name="T21" fmla="*/ 204 h 337"/>
                <a:gd name="T22" fmla="*/ 658 w 659"/>
                <a:gd name="T23" fmla="*/ 249 h 337"/>
                <a:gd name="T24" fmla="*/ 647 w 659"/>
                <a:gd name="T25" fmla="*/ 279 h 337"/>
                <a:gd name="T26" fmla="*/ 623 w 659"/>
                <a:gd name="T27" fmla="*/ 300 h 337"/>
                <a:gd name="T28" fmla="*/ 590 w 659"/>
                <a:gd name="T29" fmla="*/ 310 h 337"/>
                <a:gd name="T30" fmla="*/ 569 w 659"/>
                <a:gd name="T31" fmla="*/ 319 h 337"/>
                <a:gd name="T32" fmla="*/ 546 w 659"/>
                <a:gd name="T33" fmla="*/ 333 h 337"/>
                <a:gd name="T34" fmla="*/ 518 w 659"/>
                <a:gd name="T35" fmla="*/ 335 h 337"/>
                <a:gd name="T36" fmla="*/ 468 w 659"/>
                <a:gd name="T37" fmla="*/ 322 h 337"/>
                <a:gd name="T38" fmla="*/ 439 w 659"/>
                <a:gd name="T39" fmla="*/ 320 h 337"/>
                <a:gd name="T40" fmla="*/ 408 w 659"/>
                <a:gd name="T41" fmla="*/ 320 h 337"/>
                <a:gd name="T42" fmla="*/ 371 w 659"/>
                <a:gd name="T43" fmla="*/ 308 h 337"/>
                <a:gd name="T44" fmla="*/ 340 w 659"/>
                <a:gd name="T45" fmla="*/ 300 h 337"/>
                <a:gd name="T46" fmla="*/ 309 w 659"/>
                <a:gd name="T47" fmla="*/ 289 h 337"/>
                <a:gd name="T48" fmla="*/ 277 w 659"/>
                <a:gd name="T49" fmla="*/ 286 h 337"/>
                <a:gd name="T50" fmla="*/ 249 w 659"/>
                <a:gd name="T51" fmla="*/ 295 h 337"/>
                <a:gd name="T52" fmla="*/ 215 w 659"/>
                <a:gd name="T53" fmla="*/ 311 h 337"/>
                <a:gd name="T54" fmla="*/ 190 w 659"/>
                <a:gd name="T55" fmla="*/ 320 h 337"/>
                <a:gd name="T56" fmla="*/ 161 w 659"/>
                <a:gd name="T57" fmla="*/ 330 h 337"/>
                <a:gd name="T58" fmla="*/ 141 w 659"/>
                <a:gd name="T59" fmla="*/ 337 h 337"/>
                <a:gd name="T60" fmla="*/ 126 w 659"/>
                <a:gd name="T61" fmla="*/ 337 h 337"/>
                <a:gd name="T62" fmla="*/ 92 w 659"/>
                <a:gd name="T63" fmla="*/ 326 h 337"/>
                <a:gd name="T64" fmla="*/ 62 w 659"/>
                <a:gd name="T65" fmla="*/ 303 h 337"/>
                <a:gd name="T66" fmla="*/ 43 w 659"/>
                <a:gd name="T67" fmla="*/ 273 h 337"/>
                <a:gd name="T68" fmla="*/ 30 w 659"/>
                <a:gd name="T69" fmla="*/ 227 h 337"/>
                <a:gd name="T70" fmla="*/ 11 w 659"/>
                <a:gd name="T71" fmla="*/ 189 h 337"/>
                <a:gd name="T72" fmla="*/ 0 w 659"/>
                <a:gd name="T73" fmla="*/ 158 h 337"/>
                <a:gd name="T74" fmla="*/ 4 w 659"/>
                <a:gd name="T75" fmla="*/ 130 h 337"/>
                <a:gd name="T76" fmla="*/ 23 w 659"/>
                <a:gd name="T77" fmla="*/ 100 h 337"/>
                <a:gd name="T78" fmla="*/ 47 w 659"/>
                <a:gd name="T79" fmla="*/ 78 h 337"/>
                <a:gd name="T80" fmla="*/ 64 w 659"/>
                <a:gd name="T81" fmla="*/ 59 h 337"/>
                <a:gd name="T82" fmla="*/ 97 w 659"/>
                <a:gd name="T83" fmla="*/ 49 h 337"/>
                <a:gd name="T84" fmla="*/ 144 w 659"/>
                <a:gd name="T85" fmla="*/ 50 h 337"/>
                <a:gd name="T86" fmla="*/ 223 w 659"/>
                <a:gd name="T87" fmla="*/ 60 h 337"/>
                <a:gd name="T88" fmla="*/ 277 w 659"/>
                <a:gd name="T89" fmla="*/ 57 h 337"/>
                <a:gd name="T90" fmla="*/ 330 w 659"/>
                <a:gd name="T91" fmla="*/ 45 h 337"/>
                <a:gd name="T92" fmla="*/ 370 w 659"/>
                <a:gd name="T93" fmla="*/ 31 h 337"/>
                <a:gd name="T94" fmla="*/ 398 w 659"/>
                <a:gd name="T95" fmla="*/ 18 h 3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9"/>
                <a:gd name="T145" fmla="*/ 0 h 337"/>
                <a:gd name="T146" fmla="*/ 659 w 659"/>
                <a:gd name="T147" fmla="*/ 337 h 33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9" h="337">
                  <a:moveTo>
                    <a:pt x="407" y="15"/>
                  </a:moveTo>
                  <a:lnTo>
                    <a:pt x="422" y="14"/>
                  </a:lnTo>
                  <a:lnTo>
                    <a:pt x="434" y="10"/>
                  </a:lnTo>
                  <a:lnTo>
                    <a:pt x="447" y="3"/>
                  </a:lnTo>
                  <a:lnTo>
                    <a:pt x="458" y="0"/>
                  </a:lnTo>
                  <a:lnTo>
                    <a:pt x="469" y="0"/>
                  </a:lnTo>
                  <a:lnTo>
                    <a:pt x="480" y="3"/>
                  </a:lnTo>
                  <a:lnTo>
                    <a:pt x="489" y="8"/>
                  </a:lnTo>
                  <a:lnTo>
                    <a:pt x="497" y="20"/>
                  </a:lnTo>
                  <a:lnTo>
                    <a:pt x="503" y="38"/>
                  </a:lnTo>
                  <a:lnTo>
                    <a:pt x="512" y="62"/>
                  </a:lnTo>
                  <a:lnTo>
                    <a:pt x="520" y="76"/>
                  </a:lnTo>
                  <a:lnTo>
                    <a:pt x="527" y="89"/>
                  </a:lnTo>
                  <a:lnTo>
                    <a:pt x="533" y="94"/>
                  </a:lnTo>
                  <a:lnTo>
                    <a:pt x="543" y="100"/>
                  </a:lnTo>
                  <a:lnTo>
                    <a:pt x="560" y="107"/>
                  </a:lnTo>
                  <a:lnTo>
                    <a:pt x="582" y="118"/>
                  </a:lnTo>
                  <a:lnTo>
                    <a:pt x="603" y="131"/>
                  </a:lnTo>
                  <a:lnTo>
                    <a:pt x="619" y="143"/>
                  </a:lnTo>
                  <a:lnTo>
                    <a:pt x="636" y="162"/>
                  </a:lnTo>
                  <a:lnTo>
                    <a:pt x="649" y="181"/>
                  </a:lnTo>
                  <a:lnTo>
                    <a:pt x="656" y="204"/>
                  </a:lnTo>
                  <a:lnTo>
                    <a:pt x="659" y="226"/>
                  </a:lnTo>
                  <a:lnTo>
                    <a:pt x="658" y="249"/>
                  </a:lnTo>
                  <a:lnTo>
                    <a:pt x="655" y="265"/>
                  </a:lnTo>
                  <a:lnTo>
                    <a:pt x="647" y="279"/>
                  </a:lnTo>
                  <a:lnTo>
                    <a:pt x="637" y="292"/>
                  </a:lnTo>
                  <a:lnTo>
                    <a:pt x="623" y="300"/>
                  </a:lnTo>
                  <a:lnTo>
                    <a:pt x="606" y="307"/>
                  </a:lnTo>
                  <a:lnTo>
                    <a:pt x="590" y="310"/>
                  </a:lnTo>
                  <a:lnTo>
                    <a:pt x="579" y="314"/>
                  </a:lnTo>
                  <a:lnTo>
                    <a:pt x="569" y="319"/>
                  </a:lnTo>
                  <a:lnTo>
                    <a:pt x="557" y="328"/>
                  </a:lnTo>
                  <a:lnTo>
                    <a:pt x="546" y="333"/>
                  </a:lnTo>
                  <a:lnTo>
                    <a:pt x="533" y="337"/>
                  </a:lnTo>
                  <a:lnTo>
                    <a:pt x="518" y="335"/>
                  </a:lnTo>
                  <a:lnTo>
                    <a:pt x="495" y="329"/>
                  </a:lnTo>
                  <a:lnTo>
                    <a:pt x="468" y="322"/>
                  </a:lnTo>
                  <a:lnTo>
                    <a:pt x="454" y="320"/>
                  </a:lnTo>
                  <a:lnTo>
                    <a:pt x="439" y="320"/>
                  </a:lnTo>
                  <a:lnTo>
                    <a:pt x="423" y="322"/>
                  </a:lnTo>
                  <a:lnTo>
                    <a:pt x="408" y="320"/>
                  </a:lnTo>
                  <a:lnTo>
                    <a:pt x="393" y="315"/>
                  </a:lnTo>
                  <a:lnTo>
                    <a:pt x="371" y="308"/>
                  </a:lnTo>
                  <a:lnTo>
                    <a:pt x="355" y="305"/>
                  </a:lnTo>
                  <a:lnTo>
                    <a:pt x="340" y="300"/>
                  </a:lnTo>
                  <a:lnTo>
                    <a:pt x="328" y="296"/>
                  </a:lnTo>
                  <a:lnTo>
                    <a:pt x="309" y="289"/>
                  </a:lnTo>
                  <a:lnTo>
                    <a:pt x="295" y="286"/>
                  </a:lnTo>
                  <a:lnTo>
                    <a:pt x="277" y="286"/>
                  </a:lnTo>
                  <a:lnTo>
                    <a:pt x="262" y="288"/>
                  </a:lnTo>
                  <a:lnTo>
                    <a:pt x="249" y="295"/>
                  </a:lnTo>
                  <a:lnTo>
                    <a:pt x="231" y="304"/>
                  </a:lnTo>
                  <a:lnTo>
                    <a:pt x="215" y="311"/>
                  </a:lnTo>
                  <a:lnTo>
                    <a:pt x="201" y="316"/>
                  </a:lnTo>
                  <a:lnTo>
                    <a:pt x="190" y="320"/>
                  </a:lnTo>
                  <a:lnTo>
                    <a:pt x="177" y="324"/>
                  </a:lnTo>
                  <a:lnTo>
                    <a:pt x="161" y="330"/>
                  </a:lnTo>
                  <a:lnTo>
                    <a:pt x="153" y="334"/>
                  </a:lnTo>
                  <a:lnTo>
                    <a:pt x="141" y="337"/>
                  </a:lnTo>
                  <a:lnTo>
                    <a:pt x="126" y="337"/>
                  </a:lnTo>
                  <a:lnTo>
                    <a:pt x="109" y="332"/>
                  </a:lnTo>
                  <a:lnTo>
                    <a:pt x="92" y="326"/>
                  </a:lnTo>
                  <a:lnTo>
                    <a:pt x="75" y="315"/>
                  </a:lnTo>
                  <a:lnTo>
                    <a:pt x="62" y="303"/>
                  </a:lnTo>
                  <a:lnTo>
                    <a:pt x="50" y="286"/>
                  </a:lnTo>
                  <a:lnTo>
                    <a:pt x="43" y="273"/>
                  </a:lnTo>
                  <a:lnTo>
                    <a:pt x="36" y="247"/>
                  </a:lnTo>
                  <a:lnTo>
                    <a:pt x="30" y="227"/>
                  </a:lnTo>
                  <a:lnTo>
                    <a:pt x="21" y="207"/>
                  </a:lnTo>
                  <a:lnTo>
                    <a:pt x="11" y="189"/>
                  </a:lnTo>
                  <a:lnTo>
                    <a:pt x="3" y="174"/>
                  </a:lnTo>
                  <a:lnTo>
                    <a:pt x="0" y="158"/>
                  </a:lnTo>
                  <a:lnTo>
                    <a:pt x="1" y="143"/>
                  </a:lnTo>
                  <a:lnTo>
                    <a:pt x="4" y="130"/>
                  </a:lnTo>
                  <a:lnTo>
                    <a:pt x="13" y="115"/>
                  </a:lnTo>
                  <a:lnTo>
                    <a:pt x="23" y="100"/>
                  </a:lnTo>
                  <a:lnTo>
                    <a:pt x="35" y="87"/>
                  </a:lnTo>
                  <a:lnTo>
                    <a:pt x="47" y="78"/>
                  </a:lnTo>
                  <a:lnTo>
                    <a:pt x="56" y="67"/>
                  </a:lnTo>
                  <a:lnTo>
                    <a:pt x="64" y="59"/>
                  </a:lnTo>
                  <a:lnTo>
                    <a:pt x="80" y="52"/>
                  </a:lnTo>
                  <a:lnTo>
                    <a:pt x="97" y="49"/>
                  </a:lnTo>
                  <a:lnTo>
                    <a:pt x="115" y="48"/>
                  </a:lnTo>
                  <a:lnTo>
                    <a:pt x="144" y="50"/>
                  </a:lnTo>
                  <a:lnTo>
                    <a:pt x="183" y="56"/>
                  </a:lnTo>
                  <a:lnTo>
                    <a:pt x="223" y="60"/>
                  </a:lnTo>
                  <a:lnTo>
                    <a:pt x="246" y="60"/>
                  </a:lnTo>
                  <a:lnTo>
                    <a:pt x="277" y="57"/>
                  </a:lnTo>
                  <a:lnTo>
                    <a:pt x="305" y="51"/>
                  </a:lnTo>
                  <a:lnTo>
                    <a:pt x="330" y="45"/>
                  </a:lnTo>
                  <a:lnTo>
                    <a:pt x="350" y="39"/>
                  </a:lnTo>
                  <a:lnTo>
                    <a:pt x="370" y="31"/>
                  </a:lnTo>
                  <a:lnTo>
                    <a:pt x="387" y="23"/>
                  </a:lnTo>
                  <a:lnTo>
                    <a:pt x="398" y="18"/>
                  </a:lnTo>
                  <a:lnTo>
                    <a:pt x="407"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6" name="Freeform 70"/>
            <p:cNvSpPr>
              <a:spLocks/>
            </p:cNvSpPr>
            <p:nvPr/>
          </p:nvSpPr>
          <p:spPr bwMode="auto">
            <a:xfrm>
              <a:off x="1008" y="1141"/>
              <a:ext cx="286" cy="157"/>
            </a:xfrm>
            <a:custGeom>
              <a:avLst/>
              <a:gdLst>
                <a:gd name="T0" fmla="*/ 577 w 859"/>
                <a:gd name="T1" fmla="*/ 457 h 471"/>
                <a:gd name="T2" fmla="*/ 574 w 859"/>
                <a:gd name="T3" fmla="*/ 471 h 471"/>
                <a:gd name="T4" fmla="*/ 535 w 859"/>
                <a:gd name="T5" fmla="*/ 462 h 471"/>
                <a:gd name="T6" fmla="*/ 512 w 859"/>
                <a:gd name="T7" fmla="*/ 446 h 471"/>
                <a:gd name="T8" fmla="*/ 506 w 859"/>
                <a:gd name="T9" fmla="*/ 440 h 471"/>
                <a:gd name="T10" fmla="*/ 499 w 859"/>
                <a:gd name="T11" fmla="*/ 437 h 471"/>
                <a:gd name="T12" fmla="*/ 471 w 859"/>
                <a:gd name="T13" fmla="*/ 438 h 471"/>
                <a:gd name="T14" fmla="*/ 433 w 859"/>
                <a:gd name="T15" fmla="*/ 438 h 471"/>
                <a:gd name="T16" fmla="*/ 410 w 859"/>
                <a:gd name="T17" fmla="*/ 443 h 471"/>
                <a:gd name="T18" fmla="*/ 375 w 859"/>
                <a:gd name="T19" fmla="*/ 447 h 471"/>
                <a:gd name="T20" fmla="*/ 321 w 859"/>
                <a:gd name="T21" fmla="*/ 438 h 471"/>
                <a:gd name="T22" fmla="*/ 274 w 859"/>
                <a:gd name="T23" fmla="*/ 428 h 471"/>
                <a:gd name="T24" fmla="*/ 246 w 859"/>
                <a:gd name="T25" fmla="*/ 420 h 471"/>
                <a:gd name="T26" fmla="*/ 209 w 859"/>
                <a:gd name="T27" fmla="*/ 406 h 471"/>
                <a:gd name="T28" fmla="*/ 167 w 859"/>
                <a:gd name="T29" fmla="*/ 391 h 471"/>
                <a:gd name="T30" fmla="*/ 141 w 859"/>
                <a:gd name="T31" fmla="*/ 371 h 471"/>
                <a:gd name="T32" fmla="*/ 106 w 859"/>
                <a:gd name="T33" fmla="*/ 340 h 471"/>
                <a:gd name="T34" fmla="*/ 63 w 859"/>
                <a:gd name="T35" fmla="*/ 321 h 471"/>
                <a:gd name="T36" fmla="*/ 25 w 859"/>
                <a:gd name="T37" fmla="*/ 301 h 471"/>
                <a:gd name="T38" fmla="*/ 5 w 859"/>
                <a:gd name="T39" fmla="*/ 270 h 471"/>
                <a:gd name="T40" fmla="*/ 1 w 859"/>
                <a:gd name="T41" fmla="*/ 221 h 471"/>
                <a:gd name="T42" fmla="*/ 12 w 859"/>
                <a:gd name="T43" fmla="*/ 177 h 471"/>
                <a:gd name="T44" fmla="*/ 22 w 859"/>
                <a:gd name="T45" fmla="*/ 158 h 471"/>
                <a:gd name="T46" fmla="*/ 53 w 859"/>
                <a:gd name="T47" fmla="*/ 125 h 471"/>
                <a:gd name="T48" fmla="*/ 97 w 859"/>
                <a:gd name="T49" fmla="*/ 105 h 471"/>
                <a:gd name="T50" fmla="*/ 159 w 859"/>
                <a:gd name="T51" fmla="*/ 88 h 471"/>
                <a:gd name="T52" fmla="*/ 208 w 859"/>
                <a:gd name="T53" fmla="*/ 67 h 471"/>
                <a:gd name="T54" fmla="*/ 255 w 859"/>
                <a:gd name="T55" fmla="*/ 33 h 471"/>
                <a:gd name="T56" fmla="*/ 305 w 859"/>
                <a:gd name="T57" fmla="*/ 9 h 471"/>
                <a:gd name="T58" fmla="*/ 367 w 859"/>
                <a:gd name="T59" fmla="*/ 0 h 471"/>
                <a:gd name="T60" fmla="*/ 434 w 859"/>
                <a:gd name="T61" fmla="*/ 5 h 471"/>
                <a:gd name="T62" fmla="*/ 493 w 859"/>
                <a:gd name="T63" fmla="*/ 12 h 471"/>
                <a:gd name="T64" fmla="*/ 540 w 859"/>
                <a:gd name="T65" fmla="*/ 18 h 471"/>
                <a:gd name="T66" fmla="*/ 611 w 859"/>
                <a:gd name="T67" fmla="*/ 42 h 471"/>
                <a:gd name="T68" fmla="*/ 660 w 859"/>
                <a:gd name="T69" fmla="*/ 46 h 471"/>
                <a:gd name="T70" fmla="*/ 709 w 859"/>
                <a:gd name="T71" fmla="*/ 38 h 471"/>
                <a:gd name="T72" fmla="*/ 750 w 859"/>
                <a:gd name="T73" fmla="*/ 42 h 471"/>
                <a:gd name="T74" fmla="*/ 794 w 859"/>
                <a:gd name="T75" fmla="*/ 62 h 471"/>
                <a:gd name="T76" fmla="*/ 854 w 859"/>
                <a:gd name="T77" fmla="*/ 105 h 471"/>
                <a:gd name="T78" fmla="*/ 859 w 859"/>
                <a:gd name="T79" fmla="*/ 121 h 471"/>
                <a:gd name="T80" fmla="*/ 839 w 859"/>
                <a:gd name="T81" fmla="*/ 129 h 471"/>
                <a:gd name="T82" fmla="*/ 802 w 859"/>
                <a:gd name="T83" fmla="*/ 145 h 471"/>
                <a:gd name="T84" fmla="*/ 757 w 859"/>
                <a:gd name="T85" fmla="*/ 157 h 471"/>
                <a:gd name="T86" fmla="*/ 698 w 859"/>
                <a:gd name="T87" fmla="*/ 166 h 471"/>
                <a:gd name="T88" fmla="*/ 635 w 859"/>
                <a:gd name="T89" fmla="*/ 162 h 471"/>
                <a:gd name="T90" fmla="*/ 567 w 859"/>
                <a:gd name="T91" fmla="*/ 154 h 471"/>
                <a:gd name="T92" fmla="*/ 532 w 859"/>
                <a:gd name="T93" fmla="*/ 158 h 471"/>
                <a:gd name="T94" fmla="*/ 508 w 859"/>
                <a:gd name="T95" fmla="*/ 173 h 471"/>
                <a:gd name="T96" fmla="*/ 487 w 859"/>
                <a:gd name="T97" fmla="*/ 193 h 471"/>
                <a:gd name="T98" fmla="*/ 465 w 859"/>
                <a:gd name="T99" fmla="*/ 221 h 471"/>
                <a:gd name="T100" fmla="*/ 453 w 859"/>
                <a:gd name="T101" fmla="*/ 249 h 471"/>
                <a:gd name="T102" fmla="*/ 455 w 859"/>
                <a:gd name="T103" fmla="*/ 280 h 471"/>
                <a:gd name="T104" fmla="*/ 473 w 859"/>
                <a:gd name="T105" fmla="*/ 313 h 471"/>
                <a:gd name="T106" fmla="*/ 488 w 859"/>
                <a:gd name="T107" fmla="*/ 353 h 471"/>
                <a:gd name="T108" fmla="*/ 502 w 859"/>
                <a:gd name="T109" fmla="*/ 392 h 471"/>
                <a:gd name="T110" fmla="*/ 527 w 859"/>
                <a:gd name="T111" fmla="*/ 421 h 471"/>
                <a:gd name="T112" fmla="*/ 561 w 859"/>
                <a:gd name="T113" fmla="*/ 438 h 4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1"/>
                <a:gd name="T173" fmla="*/ 859 w 859"/>
                <a:gd name="T174" fmla="*/ 471 h 47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1">
                  <a:moveTo>
                    <a:pt x="578" y="443"/>
                  </a:moveTo>
                  <a:lnTo>
                    <a:pt x="577" y="457"/>
                  </a:lnTo>
                  <a:lnTo>
                    <a:pt x="574" y="471"/>
                  </a:lnTo>
                  <a:lnTo>
                    <a:pt x="554" y="468"/>
                  </a:lnTo>
                  <a:lnTo>
                    <a:pt x="535" y="462"/>
                  </a:lnTo>
                  <a:lnTo>
                    <a:pt x="521" y="454"/>
                  </a:lnTo>
                  <a:lnTo>
                    <a:pt x="512" y="446"/>
                  </a:lnTo>
                  <a:lnTo>
                    <a:pt x="506" y="440"/>
                  </a:lnTo>
                  <a:lnTo>
                    <a:pt x="499" y="437"/>
                  </a:lnTo>
                  <a:lnTo>
                    <a:pt x="486" y="436"/>
                  </a:lnTo>
                  <a:lnTo>
                    <a:pt x="471" y="438"/>
                  </a:lnTo>
                  <a:lnTo>
                    <a:pt x="447" y="436"/>
                  </a:lnTo>
                  <a:lnTo>
                    <a:pt x="433" y="438"/>
                  </a:lnTo>
                  <a:lnTo>
                    <a:pt x="423" y="439"/>
                  </a:lnTo>
                  <a:lnTo>
                    <a:pt x="410" y="443"/>
                  </a:lnTo>
                  <a:lnTo>
                    <a:pt x="393" y="446"/>
                  </a:lnTo>
                  <a:lnTo>
                    <a:pt x="375" y="447"/>
                  </a:lnTo>
                  <a:lnTo>
                    <a:pt x="348" y="444"/>
                  </a:lnTo>
                  <a:lnTo>
                    <a:pt x="321" y="438"/>
                  </a:lnTo>
                  <a:lnTo>
                    <a:pt x="297" y="433"/>
                  </a:lnTo>
                  <a:lnTo>
                    <a:pt x="274" y="428"/>
                  </a:lnTo>
                  <a:lnTo>
                    <a:pt x="262" y="425"/>
                  </a:lnTo>
                  <a:lnTo>
                    <a:pt x="246" y="420"/>
                  </a:lnTo>
                  <a:lnTo>
                    <a:pt x="227" y="412"/>
                  </a:lnTo>
                  <a:lnTo>
                    <a:pt x="209" y="406"/>
                  </a:lnTo>
                  <a:lnTo>
                    <a:pt x="188" y="400"/>
                  </a:lnTo>
                  <a:lnTo>
                    <a:pt x="167" y="391"/>
                  </a:lnTo>
                  <a:lnTo>
                    <a:pt x="154" y="382"/>
                  </a:lnTo>
                  <a:lnTo>
                    <a:pt x="141" y="371"/>
                  </a:lnTo>
                  <a:lnTo>
                    <a:pt x="124" y="355"/>
                  </a:lnTo>
                  <a:lnTo>
                    <a:pt x="106" y="340"/>
                  </a:lnTo>
                  <a:lnTo>
                    <a:pt x="86" y="330"/>
                  </a:lnTo>
                  <a:lnTo>
                    <a:pt x="63" y="321"/>
                  </a:lnTo>
                  <a:lnTo>
                    <a:pt x="41" y="311"/>
                  </a:lnTo>
                  <a:lnTo>
                    <a:pt x="25" y="301"/>
                  </a:lnTo>
                  <a:lnTo>
                    <a:pt x="14" y="287"/>
                  </a:lnTo>
                  <a:lnTo>
                    <a:pt x="5" y="270"/>
                  </a:lnTo>
                  <a:lnTo>
                    <a:pt x="0" y="247"/>
                  </a:lnTo>
                  <a:lnTo>
                    <a:pt x="1" y="221"/>
                  </a:lnTo>
                  <a:lnTo>
                    <a:pt x="4" y="198"/>
                  </a:lnTo>
                  <a:lnTo>
                    <a:pt x="12" y="177"/>
                  </a:lnTo>
                  <a:lnTo>
                    <a:pt x="22" y="158"/>
                  </a:lnTo>
                  <a:lnTo>
                    <a:pt x="35" y="141"/>
                  </a:lnTo>
                  <a:lnTo>
                    <a:pt x="53" y="125"/>
                  </a:lnTo>
                  <a:lnTo>
                    <a:pt x="75" y="112"/>
                  </a:lnTo>
                  <a:lnTo>
                    <a:pt x="97" y="105"/>
                  </a:lnTo>
                  <a:lnTo>
                    <a:pt x="127" y="96"/>
                  </a:lnTo>
                  <a:lnTo>
                    <a:pt x="159" y="88"/>
                  </a:lnTo>
                  <a:lnTo>
                    <a:pt x="184" y="78"/>
                  </a:lnTo>
                  <a:lnTo>
                    <a:pt x="208" y="67"/>
                  </a:lnTo>
                  <a:lnTo>
                    <a:pt x="229" y="53"/>
                  </a:lnTo>
                  <a:lnTo>
                    <a:pt x="255" y="33"/>
                  </a:lnTo>
                  <a:lnTo>
                    <a:pt x="278" y="19"/>
                  </a:lnTo>
                  <a:lnTo>
                    <a:pt x="305" y="9"/>
                  </a:lnTo>
                  <a:lnTo>
                    <a:pt x="333" y="2"/>
                  </a:lnTo>
                  <a:lnTo>
                    <a:pt x="367" y="0"/>
                  </a:lnTo>
                  <a:lnTo>
                    <a:pt x="395" y="0"/>
                  </a:lnTo>
                  <a:lnTo>
                    <a:pt x="434" y="5"/>
                  </a:lnTo>
                  <a:lnTo>
                    <a:pt x="466" y="10"/>
                  </a:lnTo>
                  <a:lnTo>
                    <a:pt x="493" y="12"/>
                  </a:lnTo>
                  <a:lnTo>
                    <a:pt x="518" y="13"/>
                  </a:lnTo>
                  <a:lnTo>
                    <a:pt x="540" y="18"/>
                  </a:lnTo>
                  <a:lnTo>
                    <a:pt x="577" y="32"/>
                  </a:lnTo>
                  <a:lnTo>
                    <a:pt x="611" y="42"/>
                  </a:lnTo>
                  <a:lnTo>
                    <a:pt x="638" y="46"/>
                  </a:lnTo>
                  <a:lnTo>
                    <a:pt x="660" y="46"/>
                  </a:lnTo>
                  <a:lnTo>
                    <a:pt x="687" y="41"/>
                  </a:lnTo>
                  <a:lnTo>
                    <a:pt x="709" y="38"/>
                  </a:lnTo>
                  <a:lnTo>
                    <a:pt x="729" y="38"/>
                  </a:lnTo>
                  <a:lnTo>
                    <a:pt x="750" y="42"/>
                  </a:lnTo>
                  <a:lnTo>
                    <a:pt x="768" y="49"/>
                  </a:lnTo>
                  <a:lnTo>
                    <a:pt x="794" y="62"/>
                  </a:lnTo>
                  <a:lnTo>
                    <a:pt x="837" y="89"/>
                  </a:lnTo>
                  <a:lnTo>
                    <a:pt x="854" y="105"/>
                  </a:lnTo>
                  <a:lnTo>
                    <a:pt x="859" y="113"/>
                  </a:lnTo>
                  <a:lnTo>
                    <a:pt x="859" y="121"/>
                  </a:lnTo>
                  <a:lnTo>
                    <a:pt x="850" y="124"/>
                  </a:lnTo>
                  <a:lnTo>
                    <a:pt x="839" y="129"/>
                  </a:lnTo>
                  <a:lnTo>
                    <a:pt x="822" y="137"/>
                  </a:lnTo>
                  <a:lnTo>
                    <a:pt x="802" y="145"/>
                  </a:lnTo>
                  <a:lnTo>
                    <a:pt x="782" y="151"/>
                  </a:lnTo>
                  <a:lnTo>
                    <a:pt x="757" y="157"/>
                  </a:lnTo>
                  <a:lnTo>
                    <a:pt x="729" y="163"/>
                  </a:lnTo>
                  <a:lnTo>
                    <a:pt x="698" y="166"/>
                  </a:lnTo>
                  <a:lnTo>
                    <a:pt x="675" y="166"/>
                  </a:lnTo>
                  <a:lnTo>
                    <a:pt x="635" y="162"/>
                  </a:lnTo>
                  <a:lnTo>
                    <a:pt x="596" y="156"/>
                  </a:lnTo>
                  <a:lnTo>
                    <a:pt x="567" y="154"/>
                  </a:lnTo>
                  <a:lnTo>
                    <a:pt x="549" y="155"/>
                  </a:lnTo>
                  <a:lnTo>
                    <a:pt x="532" y="158"/>
                  </a:lnTo>
                  <a:lnTo>
                    <a:pt x="516" y="165"/>
                  </a:lnTo>
                  <a:lnTo>
                    <a:pt x="508" y="173"/>
                  </a:lnTo>
                  <a:lnTo>
                    <a:pt x="499" y="184"/>
                  </a:lnTo>
                  <a:lnTo>
                    <a:pt x="487" y="193"/>
                  </a:lnTo>
                  <a:lnTo>
                    <a:pt x="475" y="206"/>
                  </a:lnTo>
                  <a:lnTo>
                    <a:pt x="465" y="221"/>
                  </a:lnTo>
                  <a:lnTo>
                    <a:pt x="456" y="236"/>
                  </a:lnTo>
                  <a:lnTo>
                    <a:pt x="453" y="249"/>
                  </a:lnTo>
                  <a:lnTo>
                    <a:pt x="452" y="264"/>
                  </a:lnTo>
                  <a:lnTo>
                    <a:pt x="455" y="280"/>
                  </a:lnTo>
                  <a:lnTo>
                    <a:pt x="463" y="295"/>
                  </a:lnTo>
                  <a:lnTo>
                    <a:pt x="473" y="313"/>
                  </a:lnTo>
                  <a:lnTo>
                    <a:pt x="482" y="333"/>
                  </a:lnTo>
                  <a:lnTo>
                    <a:pt x="488" y="353"/>
                  </a:lnTo>
                  <a:lnTo>
                    <a:pt x="495" y="379"/>
                  </a:lnTo>
                  <a:lnTo>
                    <a:pt x="502" y="392"/>
                  </a:lnTo>
                  <a:lnTo>
                    <a:pt x="514" y="409"/>
                  </a:lnTo>
                  <a:lnTo>
                    <a:pt x="527" y="421"/>
                  </a:lnTo>
                  <a:lnTo>
                    <a:pt x="544" y="432"/>
                  </a:lnTo>
                  <a:lnTo>
                    <a:pt x="561" y="438"/>
                  </a:lnTo>
                  <a:lnTo>
                    <a:pt x="578" y="44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7" name="Freeform 71"/>
            <p:cNvSpPr>
              <a:spLocks/>
            </p:cNvSpPr>
            <p:nvPr/>
          </p:nvSpPr>
          <p:spPr bwMode="auto">
            <a:xfrm>
              <a:off x="905" y="1195"/>
              <a:ext cx="159" cy="103"/>
            </a:xfrm>
            <a:custGeom>
              <a:avLst/>
              <a:gdLst>
                <a:gd name="T0" fmla="*/ 306 w 478"/>
                <a:gd name="T1" fmla="*/ 7 h 310"/>
                <a:gd name="T2" fmla="*/ 278 w 478"/>
                <a:gd name="T3" fmla="*/ 1 h 310"/>
                <a:gd name="T4" fmla="*/ 248 w 478"/>
                <a:gd name="T5" fmla="*/ 1 h 310"/>
                <a:gd name="T6" fmla="*/ 218 w 478"/>
                <a:gd name="T7" fmla="*/ 6 h 310"/>
                <a:gd name="T8" fmla="*/ 187 w 478"/>
                <a:gd name="T9" fmla="*/ 23 h 310"/>
                <a:gd name="T10" fmla="*/ 162 w 478"/>
                <a:gd name="T11" fmla="*/ 47 h 310"/>
                <a:gd name="T12" fmla="*/ 141 w 478"/>
                <a:gd name="T13" fmla="*/ 71 h 310"/>
                <a:gd name="T14" fmla="*/ 105 w 478"/>
                <a:gd name="T15" fmla="*/ 79 h 310"/>
                <a:gd name="T16" fmla="*/ 51 w 478"/>
                <a:gd name="T17" fmla="*/ 84 h 310"/>
                <a:gd name="T18" fmla="*/ 32 w 478"/>
                <a:gd name="T19" fmla="*/ 94 h 310"/>
                <a:gd name="T20" fmla="*/ 24 w 478"/>
                <a:gd name="T21" fmla="*/ 113 h 310"/>
                <a:gd name="T22" fmla="*/ 19 w 478"/>
                <a:gd name="T23" fmla="*/ 137 h 310"/>
                <a:gd name="T24" fmla="*/ 6 w 478"/>
                <a:gd name="T25" fmla="*/ 165 h 310"/>
                <a:gd name="T26" fmla="*/ 0 w 478"/>
                <a:gd name="T27" fmla="*/ 192 h 310"/>
                <a:gd name="T28" fmla="*/ 8 w 478"/>
                <a:gd name="T29" fmla="*/ 211 h 310"/>
                <a:gd name="T30" fmla="*/ 34 w 478"/>
                <a:gd name="T31" fmla="*/ 228 h 310"/>
                <a:gd name="T32" fmla="*/ 67 w 478"/>
                <a:gd name="T33" fmla="*/ 247 h 310"/>
                <a:gd name="T34" fmla="*/ 84 w 478"/>
                <a:gd name="T35" fmla="*/ 266 h 310"/>
                <a:gd name="T36" fmla="*/ 102 w 478"/>
                <a:gd name="T37" fmla="*/ 298 h 310"/>
                <a:gd name="T38" fmla="*/ 123 w 478"/>
                <a:gd name="T39" fmla="*/ 309 h 310"/>
                <a:gd name="T40" fmla="*/ 159 w 478"/>
                <a:gd name="T41" fmla="*/ 309 h 310"/>
                <a:gd name="T42" fmla="*/ 202 w 478"/>
                <a:gd name="T43" fmla="*/ 296 h 310"/>
                <a:gd name="T44" fmla="*/ 210 w 478"/>
                <a:gd name="T45" fmla="*/ 294 h 310"/>
                <a:gd name="T46" fmla="*/ 239 w 478"/>
                <a:gd name="T47" fmla="*/ 285 h 310"/>
                <a:gd name="T48" fmla="*/ 268 w 478"/>
                <a:gd name="T49" fmla="*/ 270 h 310"/>
                <a:gd name="T50" fmla="*/ 294 w 478"/>
                <a:gd name="T51" fmla="*/ 263 h 310"/>
                <a:gd name="T52" fmla="*/ 301 w 478"/>
                <a:gd name="T53" fmla="*/ 263 h 310"/>
                <a:gd name="T54" fmla="*/ 336 w 478"/>
                <a:gd name="T55" fmla="*/ 265 h 310"/>
                <a:gd name="T56" fmla="*/ 343 w 478"/>
                <a:gd name="T57" fmla="*/ 265 h 310"/>
                <a:gd name="T58" fmla="*/ 366 w 478"/>
                <a:gd name="T59" fmla="*/ 267 h 310"/>
                <a:gd name="T60" fmla="*/ 406 w 478"/>
                <a:gd name="T61" fmla="*/ 265 h 310"/>
                <a:gd name="T62" fmla="*/ 427 w 478"/>
                <a:gd name="T63" fmla="*/ 254 h 310"/>
                <a:gd name="T64" fmla="*/ 446 w 478"/>
                <a:gd name="T65" fmla="*/ 247 h 310"/>
                <a:gd name="T66" fmla="*/ 458 w 478"/>
                <a:gd name="T67" fmla="*/ 244 h 310"/>
                <a:gd name="T68" fmla="*/ 464 w 478"/>
                <a:gd name="T69" fmla="*/ 242 h 310"/>
                <a:gd name="T70" fmla="*/ 476 w 478"/>
                <a:gd name="T71" fmla="*/ 233 h 310"/>
                <a:gd name="T72" fmla="*/ 464 w 478"/>
                <a:gd name="T73" fmla="*/ 220 h 310"/>
                <a:gd name="T74" fmla="*/ 434 w 478"/>
                <a:gd name="T75" fmla="*/ 193 h 310"/>
                <a:gd name="T76" fmla="*/ 396 w 478"/>
                <a:gd name="T77" fmla="*/ 168 h 310"/>
                <a:gd name="T78" fmla="*/ 351 w 478"/>
                <a:gd name="T79" fmla="*/ 149 h 310"/>
                <a:gd name="T80" fmla="*/ 324 w 478"/>
                <a:gd name="T81" fmla="*/ 125 h 310"/>
                <a:gd name="T82" fmla="*/ 310 w 478"/>
                <a:gd name="T83" fmla="*/ 85 h 310"/>
                <a:gd name="T84" fmla="*/ 314 w 478"/>
                <a:gd name="T85" fmla="*/ 36 h 3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8"/>
                <a:gd name="T130" fmla="*/ 0 h 310"/>
                <a:gd name="T131" fmla="*/ 478 w 478"/>
                <a:gd name="T132" fmla="*/ 310 h 3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8" h="310">
                  <a:moveTo>
                    <a:pt x="322" y="15"/>
                  </a:moveTo>
                  <a:lnTo>
                    <a:pt x="306" y="7"/>
                  </a:lnTo>
                  <a:lnTo>
                    <a:pt x="293" y="3"/>
                  </a:lnTo>
                  <a:lnTo>
                    <a:pt x="278" y="1"/>
                  </a:lnTo>
                  <a:lnTo>
                    <a:pt x="265" y="0"/>
                  </a:lnTo>
                  <a:lnTo>
                    <a:pt x="248" y="1"/>
                  </a:lnTo>
                  <a:lnTo>
                    <a:pt x="234" y="2"/>
                  </a:lnTo>
                  <a:lnTo>
                    <a:pt x="218" y="6"/>
                  </a:lnTo>
                  <a:lnTo>
                    <a:pt x="200" y="14"/>
                  </a:lnTo>
                  <a:lnTo>
                    <a:pt x="187" y="23"/>
                  </a:lnTo>
                  <a:lnTo>
                    <a:pt x="173" y="35"/>
                  </a:lnTo>
                  <a:lnTo>
                    <a:pt x="162" y="47"/>
                  </a:lnTo>
                  <a:lnTo>
                    <a:pt x="149" y="64"/>
                  </a:lnTo>
                  <a:lnTo>
                    <a:pt x="141" y="71"/>
                  </a:lnTo>
                  <a:lnTo>
                    <a:pt x="129" y="75"/>
                  </a:lnTo>
                  <a:lnTo>
                    <a:pt x="105" y="79"/>
                  </a:lnTo>
                  <a:lnTo>
                    <a:pt x="64" y="82"/>
                  </a:lnTo>
                  <a:lnTo>
                    <a:pt x="51" y="84"/>
                  </a:lnTo>
                  <a:lnTo>
                    <a:pt x="40" y="89"/>
                  </a:lnTo>
                  <a:lnTo>
                    <a:pt x="32" y="94"/>
                  </a:lnTo>
                  <a:lnTo>
                    <a:pt x="28" y="102"/>
                  </a:lnTo>
                  <a:lnTo>
                    <a:pt x="24" y="113"/>
                  </a:lnTo>
                  <a:lnTo>
                    <a:pt x="22" y="125"/>
                  </a:lnTo>
                  <a:lnTo>
                    <a:pt x="19" y="137"/>
                  </a:lnTo>
                  <a:lnTo>
                    <a:pt x="15" y="148"/>
                  </a:lnTo>
                  <a:lnTo>
                    <a:pt x="6" y="165"/>
                  </a:lnTo>
                  <a:lnTo>
                    <a:pt x="1" y="178"/>
                  </a:lnTo>
                  <a:lnTo>
                    <a:pt x="0" y="192"/>
                  </a:lnTo>
                  <a:lnTo>
                    <a:pt x="2" y="202"/>
                  </a:lnTo>
                  <a:lnTo>
                    <a:pt x="8" y="211"/>
                  </a:lnTo>
                  <a:lnTo>
                    <a:pt x="15" y="218"/>
                  </a:lnTo>
                  <a:lnTo>
                    <a:pt x="34" y="228"/>
                  </a:lnTo>
                  <a:lnTo>
                    <a:pt x="53" y="237"/>
                  </a:lnTo>
                  <a:lnTo>
                    <a:pt x="67" y="247"/>
                  </a:lnTo>
                  <a:lnTo>
                    <a:pt x="76" y="255"/>
                  </a:lnTo>
                  <a:lnTo>
                    <a:pt x="84" y="266"/>
                  </a:lnTo>
                  <a:lnTo>
                    <a:pt x="94" y="287"/>
                  </a:lnTo>
                  <a:lnTo>
                    <a:pt x="102" y="298"/>
                  </a:lnTo>
                  <a:lnTo>
                    <a:pt x="111" y="305"/>
                  </a:lnTo>
                  <a:lnTo>
                    <a:pt x="123" y="309"/>
                  </a:lnTo>
                  <a:lnTo>
                    <a:pt x="140" y="310"/>
                  </a:lnTo>
                  <a:lnTo>
                    <a:pt x="159" y="309"/>
                  </a:lnTo>
                  <a:lnTo>
                    <a:pt x="180" y="305"/>
                  </a:lnTo>
                  <a:lnTo>
                    <a:pt x="202" y="296"/>
                  </a:lnTo>
                  <a:lnTo>
                    <a:pt x="210" y="294"/>
                  </a:lnTo>
                  <a:lnTo>
                    <a:pt x="224" y="289"/>
                  </a:lnTo>
                  <a:lnTo>
                    <a:pt x="239" y="285"/>
                  </a:lnTo>
                  <a:lnTo>
                    <a:pt x="250" y="279"/>
                  </a:lnTo>
                  <a:lnTo>
                    <a:pt x="268" y="270"/>
                  </a:lnTo>
                  <a:lnTo>
                    <a:pt x="279" y="265"/>
                  </a:lnTo>
                  <a:lnTo>
                    <a:pt x="294" y="263"/>
                  </a:lnTo>
                  <a:lnTo>
                    <a:pt x="301" y="263"/>
                  </a:lnTo>
                  <a:lnTo>
                    <a:pt x="317" y="263"/>
                  </a:lnTo>
                  <a:lnTo>
                    <a:pt x="336" y="265"/>
                  </a:lnTo>
                  <a:lnTo>
                    <a:pt x="343" y="265"/>
                  </a:lnTo>
                  <a:lnTo>
                    <a:pt x="366" y="267"/>
                  </a:lnTo>
                  <a:lnTo>
                    <a:pt x="394" y="266"/>
                  </a:lnTo>
                  <a:lnTo>
                    <a:pt x="406" y="265"/>
                  </a:lnTo>
                  <a:lnTo>
                    <a:pt x="417" y="261"/>
                  </a:lnTo>
                  <a:lnTo>
                    <a:pt x="427" y="254"/>
                  </a:lnTo>
                  <a:lnTo>
                    <a:pt x="436" y="250"/>
                  </a:lnTo>
                  <a:lnTo>
                    <a:pt x="446" y="247"/>
                  </a:lnTo>
                  <a:lnTo>
                    <a:pt x="451" y="245"/>
                  </a:lnTo>
                  <a:lnTo>
                    <a:pt x="458" y="244"/>
                  </a:lnTo>
                  <a:lnTo>
                    <a:pt x="464" y="242"/>
                  </a:lnTo>
                  <a:lnTo>
                    <a:pt x="471" y="239"/>
                  </a:lnTo>
                  <a:lnTo>
                    <a:pt x="476" y="233"/>
                  </a:lnTo>
                  <a:lnTo>
                    <a:pt x="478" y="229"/>
                  </a:lnTo>
                  <a:lnTo>
                    <a:pt x="464" y="220"/>
                  </a:lnTo>
                  <a:lnTo>
                    <a:pt x="451" y="209"/>
                  </a:lnTo>
                  <a:lnTo>
                    <a:pt x="434" y="193"/>
                  </a:lnTo>
                  <a:lnTo>
                    <a:pt x="416" y="178"/>
                  </a:lnTo>
                  <a:lnTo>
                    <a:pt x="396" y="168"/>
                  </a:lnTo>
                  <a:lnTo>
                    <a:pt x="373" y="159"/>
                  </a:lnTo>
                  <a:lnTo>
                    <a:pt x="351" y="149"/>
                  </a:lnTo>
                  <a:lnTo>
                    <a:pt x="335" y="139"/>
                  </a:lnTo>
                  <a:lnTo>
                    <a:pt x="324" y="125"/>
                  </a:lnTo>
                  <a:lnTo>
                    <a:pt x="315" y="108"/>
                  </a:lnTo>
                  <a:lnTo>
                    <a:pt x="310" y="85"/>
                  </a:lnTo>
                  <a:lnTo>
                    <a:pt x="311" y="59"/>
                  </a:lnTo>
                  <a:lnTo>
                    <a:pt x="314" y="36"/>
                  </a:lnTo>
                  <a:lnTo>
                    <a:pt x="322"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8" name="Freeform 72"/>
            <p:cNvSpPr>
              <a:spLocks/>
            </p:cNvSpPr>
            <p:nvPr/>
          </p:nvSpPr>
          <p:spPr bwMode="auto">
            <a:xfrm>
              <a:off x="1217" y="1272"/>
              <a:ext cx="55" cy="33"/>
            </a:xfrm>
            <a:custGeom>
              <a:avLst/>
              <a:gdLst>
                <a:gd name="T0" fmla="*/ 165 w 165"/>
                <a:gd name="T1" fmla="*/ 14 h 100"/>
                <a:gd name="T2" fmla="*/ 158 w 165"/>
                <a:gd name="T3" fmla="*/ 17 h 100"/>
                <a:gd name="T4" fmla="*/ 145 w 165"/>
                <a:gd name="T5" fmla="*/ 19 h 100"/>
                <a:gd name="T6" fmla="*/ 134 w 165"/>
                <a:gd name="T7" fmla="*/ 25 h 100"/>
                <a:gd name="T8" fmla="*/ 116 w 165"/>
                <a:gd name="T9" fmla="*/ 37 h 100"/>
                <a:gd name="T10" fmla="*/ 93 w 165"/>
                <a:gd name="T11" fmla="*/ 58 h 100"/>
                <a:gd name="T12" fmla="*/ 72 w 165"/>
                <a:gd name="T13" fmla="*/ 78 h 100"/>
                <a:gd name="T14" fmla="*/ 54 w 165"/>
                <a:gd name="T15" fmla="*/ 92 h 100"/>
                <a:gd name="T16" fmla="*/ 39 w 165"/>
                <a:gd name="T17" fmla="*/ 98 h 100"/>
                <a:gd name="T18" fmla="*/ 39 w 165"/>
                <a:gd name="T19" fmla="*/ 98 h 100"/>
                <a:gd name="T20" fmla="*/ 32 w 165"/>
                <a:gd name="T21" fmla="*/ 100 h 100"/>
                <a:gd name="T22" fmla="*/ 32 w 165"/>
                <a:gd name="T23" fmla="*/ 100 h 100"/>
                <a:gd name="T24" fmla="*/ 25 w 165"/>
                <a:gd name="T25" fmla="*/ 99 h 100"/>
                <a:gd name="T26" fmla="*/ 16 w 165"/>
                <a:gd name="T27" fmla="*/ 98 h 100"/>
                <a:gd name="T28" fmla="*/ 10 w 165"/>
                <a:gd name="T29" fmla="*/ 94 h 100"/>
                <a:gd name="T30" fmla="*/ 0 w 165"/>
                <a:gd name="T31" fmla="*/ 91 h 100"/>
                <a:gd name="T32" fmla="*/ 0 w 165"/>
                <a:gd name="T33" fmla="*/ 88 h 100"/>
                <a:gd name="T34" fmla="*/ 2 w 165"/>
                <a:gd name="T35" fmla="*/ 66 h 100"/>
                <a:gd name="T36" fmla="*/ 5 w 165"/>
                <a:gd name="T37" fmla="*/ 54 h 100"/>
                <a:gd name="T38" fmla="*/ 10 w 165"/>
                <a:gd name="T39" fmla="*/ 43 h 100"/>
                <a:gd name="T40" fmla="*/ 16 w 165"/>
                <a:gd name="T41" fmla="*/ 35 h 100"/>
                <a:gd name="T42" fmla="*/ 27 w 165"/>
                <a:gd name="T43" fmla="*/ 31 h 100"/>
                <a:gd name="T44" fmla="*/ 41 w 165"/>
                <a:gd name="T45" fmla="*/ 25 h 100"/>
                <a:gd name="T46" fmla="*/ 57 w 165"/>
                <a:gd name="T47" fmla="*/ 18 h 100"/>
                <a:gd name="T48" fmla="*/ 75 w 165"/>
                <a:gd name="T49" fmla="*/ 10 h 100"/>
                <a:gd name="T50" fmla="*/ 87 w 165"/>
                <a:gd name="T51" fmla="*/ 3 h 100"/>
                <a:gd name="T52" fmla="*/ 102 w 165"/>
                <a:gd name="T53" fmla="*/ 0 h 100"/>
                <a:gd name="T54" fmla="*/ 120 w 165"/>
                <a:gd name="T55" fmla="*/ 0 h 100"/>
                <a:gd name="T56" fmla="*/ 134 w 165"/>
                <a:gd name="T57" fmla="*/ 4 h 100"/>
                <a:gd name="T58" fmla="*/ 152 w 165"/>
                <a:gd name="T59" fmla="*/ 11 h 100"/>
                <a:gd name="T60" fmla="*/ 165 w 165"/>
                <a:gd name="T61" fmla="*/ 14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5"/>
                <a:gd name="T94" fmla="*/ 0 h 100"/>
                <a:gd name="T95" fmla="*/ 165 w 165"/>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5" h="100">
                  <a:moveTo>
                    <a:pt x="165" y="14"/>
                  </a:moveTo>
                  <a:lnTo>
                    <a:pt x="158" y="17"/>
                  </a:lnTo>
                  <a:lnTo>
                    <a:pt x="145" y="19"/>
                  </a:lnTo>
                  <a:lnTo>
                    <a:pt x="134" y="25"/>
                  </a:lnTo>
                  <a:lnTo>
                    <a:pt x="116" y="37"/>
                  </a:lnTo>
                  <a:lnTo>
                    <a:pt x="93" y="58"/>
                  </a:lnTo>
                  <a:lnTo>
                    <a:pt x="72" y="78"/>
                  </a:lnTo>
                  <a:lnTo>
                    <a:pt x="54" y="92"/>
                  </a:lnTo>
                  <a:lnTo>
                    <a:pt x="39" y="98"/>
                  </a:lnTo>
                  <a:lnTo>
                    <a:pt x="32" y="100"/>
                  </a:lnTo>
                  <a:lnTo>
                    <a:pt x="25" y="99"/>
                  </a:lnTo>
                  <a:lnTo>
                    <a:pt x="16" y="98"/>
                  </a:lnTo>
                  <a:lnTo>
                    <a:pt x="10" y="94"/>
                  </a:lnTo>
                  <a:lnTo>
                    <a:pt x="0" y="91"/>
                  </a:lnTo>
                  <a:lnTo>
                    <a:pt x="0" y="88"/>
                  </a:lnTo>
                  <a:lnTo>
                    <a:pt x="2" y="66"/>
                  </a:lnTo>
                  <a:lnTo>
                    <a:pt x="5" y="54"/>
                  </a:lnTo>
                  <a:lnTo>
                    <a:pt x="10" y="43"/>
                  </a:lnTo>
                  <a:lnTo>
                    <a:pt x="16" y="35"/>
                  </a:lnTo>
                  <a:lnTo>
                    <a:pt x="27" y="31"/>
                  </a:lnTo>
                  <a:lnTo>
                    <a:pt x="41" y="25"/>
                  </a:lnTo>
                  <a:lnTo>
                    <a:pt x="57" y="18"/>
                  </a:lnTo>
                  <a:lnTo>
                    <a:pt x="75" y="10"/>
                  </a:lnTo>
                  <a:lnTo>
                    <a:pt x="87" y="3"/>
                  </a:lnTo>
                  <a:lnTo>
                    <a:pt x="102" y="0"/>
                  </a:lnTo>
                  <a:lnTo>
                    <a:pt x="120" y="0"/>
                  </a:lnTo>
                  <a:lnTo>
                    <a:pt x="134" y="4"/>
                  </a:lnTo>
                  <a:lnTo>
                    <a:pt x="152" y="11"/>
                  </a:lnTo>
                  <a:lnTo>
                    <a:pt x="165" y="14"/>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9" name="Freeform 73"/>
            <p:cNvSpPr>
              <a:spLocks/>
            </p:cNvSpPr>
            <p:nvPr/>
          </p:nvSpPr>
          <p:spPr bwMode="auto">
            <a:xfrm>
              <a:off x="1008" y="1200"/>
              <a:ext cx="56" cy="71"/>
            </a:xfrm>
            <a:custGeom>
              <a:avLst/>
              <a:gdLst>
                <a:gd name="T0" fmla="*/ 166 w 166"/>
                <a:gd name="T1" fmla="*/ 213 h 213"/>
                <a:gd name="T2" fmla="*/ 153 w 166"/>
                <a:gd name="T3" fmla="*/ 204 h 213"/>
                <a:gd name="T4" fmla="*/ 141 w 166"/>
                <a:gd name="T5" fmla="*/ 193 h 213"/>
                <a:gd name="T6" fmla="*/ 123 w 166"/>
                <a:gd name="T7" fmla="*/ 177 h 213"/>
                <a:gd name="T8" fmla="*/ 105 w 166"/>
                <a:gd name="T9" fmla="*/ 162 h 213"/>
                <a:gd name="T10" fmla="*/ 86 w 166"/>
                <a:gd name="T11" fmla="*/ 152 h 213"/>
                <a:gd name="T12" fmla="*/ 63 w 166"/>
                <a:gd name="T13" fmla="*/ 143 h 213"/>
                <a:gd name="T14" fmla="*/ 41 w 166"/>
                <a:gd name="T15" fmla="*/ 133 h 213"/>
                <a:gd name="T16" fmla="*/ 25 w 166"/>
                <a:gd name="T17" fmla="*/ 123 h 213"/>
                <a:gd name="T18" fmla="*/ 14 w 166"/>
                <a:gd name="T19" fmla="*/ 109 h 213"/>
                <a:gd name="T20" fmla="*/ 5 w 166"/>
                <a:gd name="T21" fmla="*/ 93 h 213"/>
                <a:gd name="T22" fmla="*/ 0 w 166"/>
                <a:gd name="T23" fmla="*/ 70 h 213"/>
                <a:gd name="T24" fmla="*/ 1 w 166"/>
                <a:gd name="T25" fmla="*/ 44 h 213"/>
                <a:gd name="T26" fmla="*/ 4 w 166"/>
                <a:gd name="T27" fmla="*/ 21 h 213"/>
                <a:gd name="T28" fmla="*/ 12 w 166"/>
                <a:gd name="T29" fmla="*/ 0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3"/>
                <a:gd name="T47" fmla="*/ 166 w 166"/>
                <a:gd name="T48" fmla="*/ 213 h 2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3">
                  <a:moveTo>
                    <a:pt x="166" y="213"/>
                  </a:moveTo>
                  <a:lnTo>
                    <a:pt x="153" y="204"/>
                  </a:lnTo>
                  <a:lnTo>
                    <a:pt x="141" y="193"/>
                  </a:lnTo>
                  <a:lnTo>
                    <a:pt x="123" y="177"/>
                  </a:lnTo>
                  <a:lnTo>
                    <a:pt x="105" y="162"/>
                  </a:lnTo>
                  <a:lnTo>
                    <a:pt x="86" y="152"/>
                  </a:lnTo>
                  <a:lnTo>
                    <a:pt x="63" y="143"/>
                  </a:lnTo>
                  <a:lnTo>
                    <a:pt x="41" y="133"/>
                  </a:lnTo>
                  <a:lnTo>
                    <a:pt x="25" y="123"/>
                  </a:lnTo>
                  <a:lnTo>
                    <a:pt x="14" y="109"/>
                  </a:lnTo>
                  <a:lnTo>
                    <a:pt x="5" y="93"/>
                  </a:lnTo>
                  <a:lnTo>
                    <a:pt x="0" y="70"/>
                  </a:lnTo>
                  <a:lnTo>
                    <a:pt x="1" y="44"/>
                  </a:lnTo>
                  <a:lnTo>
                    <a:pt x="4" y="21"/>
                  </a:lnTo>
                  <a:lnTo>
                    <a:pt x="1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0" name="Freeform 74"/>
            <p:cNvSpPr>
              <a:spLocks/>
            </p:cNvSpPr>
            <p:nvPr/>
          </p:nvSpPr>
          <p:spPr bwMode="auto">
            <a:xfrm>
              <a:off x="4077" y="1404"/>
              <a:ext cx="116" cy="105"/>
            </a:xfrm>
            <a:custGeom>
              <a:avLst/>
              <a:gdLst>
                <a:gd name="T0" fmla="*/ 246 w 348"/>
                <a:gd name="T1" fmla="*/ 278 h 315"/>
                <a:gd name="T2" fmla="*/ 199 w 348"/>
                <a:gd name="T3" fmla="*/ 249 h 315"/>
                <a:gd name="T4" fmla="*/ 175 w 348"/>
                <a:gd name="T5" fmla="*/ 220 h 315"/>
                <a:gd name="T6" fmla="*/ 168 w 348"/>
                <a:gd name="T7" fmla="*/ 180 h 315"/>
                <a:gd name="T8" fmla="*/ 127 w 348"/>
                <a:gd name="T9" fmla="*/ 151 h 315"/>
                <a:gd name="T10" fmla="*/ 67 w 348"/>
                <a:gd name="T11" fmla="*/ 123 h 315"/>
                <a:gd name="T12" fmla="*/ 41 w 348"/>
                <a:gd name="T13" fmla="*/ 81 h 315"/>
                <a:gd name="T14" fmla="*/ 16 w 348"/>
                <a:gd name="T15" fmla="*/ 32 h 315"/>
                <a:gd name="T16" fmla="*/ 14 w 348"/>
                <a:gd name="T17" fmla="*/ 17 h 315"/>
                <a:gd name="T18" fmla="*/ 39 w 348"/>
                <a:gd name="T19" fmla="*/ 47 h 315"/>
                <a:gd name="T20" fmla="*/ 62 w 348"/>
                <a:gd name="T21" fmla="*/ 98 h 315"/>
                <a:gd name="T22" fmla="*/ 85 w 348"/>
                <a:gd name="T23" fmla="*/ 99 h 315"/>
                <a:gd name="T24" fmla="*/ 104 w 348"/>
                <a:gd name="T25" fmla="*/ 63 h 315"/>
                <a:gd name="T26" fmla="*/ 115 w 348"/>
                <a:gd name="T27" fmla="*/ 21 h 315"/>
                <a:gd name="T28" fmla="*/ 112 w 348"/>
                <a:gd name="T29" fmla="*/ 2 h 315"/>
                <a:gd name="T30" fmla="*/ 124 w 348"/>
                <a:gd name="T31" fmla="*/ 8 h 315"/>
                <a:gd name="T32" fmla="*/ 121 w 348"/>
                <a:gd name="T33" fmla="*/ 34 h 315"/>
                <a:gd name="T34" fmla="*/ 110 w 348"/>
                <a:gd name="T35" fmla="*/ 79 h 315"/>
                <a:gd name="T36" fmla="*/ 99 w 348"/>
                <a:gd name="T37" fmla="*/ 108 h 315"/>
                <a:gd name="T38" fmla="*/ 119 w 348"/>
                <a:gd name="T39" fmla="*/ 117 h 315"/>
                <a:gd name="T40" fmla="*/ 153 w 348"/>
                <a:gd name="T41" fmla="*/ 119 h 315"/>
                <a:gd name="T42" fmla="*/ 182 w 348"/>
                <a:gd name="T43" fmla="*/ 137 h 315"/>
                <a:gd name="T44" fmla="*/ 200 w 348"/>
                <a:gd name="T45" fmla="*/ 129 h 315"/>
                <a:gd name="T46" fmla="*/ 225 w 348"/>
                <a:gd name="T47" fmla="*/ 113 h 315"/>
                <a:gd name="T48" fmla="*/ 250 w 348"/>
                <a:gd name="T49" fmla="*/ 90 h 315"/>
                <a:gd name="T50" fmla="*/ 261 w 348"/>
                <a:gd name="T51" fmla="*/ 84 h 315"/>
                <a:gd name="T52" fmla="*/ 245 w 348"/>
                <a:gd name="T53" fmla="*/ 112 h 315"/>
                <a:gd name="T54" fmla="*/ 213 w 348"/>
                <a:gd name="T55" fmla="*/ 132 h 315"/>
                <a:gd name="T56" fmla="*/ 209 w 348"/>
                <a:gd name="T57" fmla="*/ 147 h 315"/>
                <a:gd name="T58" fmla="*/ 247 w 348"/>
                <a:gd name="T59" fmla="*/ 157 h 315"/>
                <a:gd name="T60" fmla="*/ 267 w 348"/>
                <a:gd name="T61" fmla="*/ 177 h 315"/>
                <a:gd name="T62" fmla="*/ 272 w 348"/>
                <a:gd name="T63" fmla="*/ 162 h 315"/>
                <a:gd name="T64" fmla="*/ 290 w 348"/>
                <a:gd name="T65" fmla="*/ 130 h 315"/>
                <a:gd name="T66" fmla="*/ 294 w 348"/>
                <a:gd name="T67" fmla="*/ 74 h 315"/>
                <a:gd name="T68" fmla="*/ 289 w 348"/>
                <a:gd name="T69" fmla="*/ 36 h 315"/>
                <a:gd name="T70" fmla="*/ 290 w 348"/>
                <a:gd name="T71" fmla="*/ 21 h 315"/>
                <a:gd name="T72" fmla="*/ 300 w 348"/>
                <a:gd name="T73" fmla="*/ 40 h 315"/>
                <a:gd name="T74" fmla="*/ 304 w 348"/>
                <a:gd name="T75" fmla="*/ 72 h 315"/>
                <a:gd name="T76" fmla="*/ 306 w 348"/>
                <a:gd name="T77" fmla="*/ 113 h 315"/>
                <a:gd name="T78" fmla="*/ 319 w 348"/>
                <a:gd name="T79" fmla="*/ 131 h 315"/>
                <a:gd name="T80" fmla="*/ 331 w 348"/>
                <a:gd name="T81" fmla="*/ 92 h 315"/>
                <a:gd name="T82" fmla="*/ 330 w 348"/>
                <a:gd name="T83" fmla="*/ 60 h 315"/>
                <a:gd name="T84" fmla="*/ 342 w 348"/>
                <a:gd name="T85" fmla="*/ 34 h 315"/>
                <a:gd name="T86" fmla="*/ 346 w 348"/>
                <a:gd name="T87" fmla="*/ 63 h 315"/>
                <a:gd name="T88" fmla="*/ 346 w 348"/>
                <a:gd name="T89" fmla="*/ 117 h 315"/>
                <a:gd name="T90" fmla="*/ 326 w 348"/>
                <a:gd name="T91" fmla="*/ 170 h 315"/>
                <a:gd name="T92" fmla="*/ 324 w 348"/>
                <a:gd name="T93" fmla="*/ 230 h 315"/>
                <a:gd name="T94" fmla="*/ 345 w 348"/>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8"/>
                <a:gd name="T145" fmla="*/ 0 h 315"/>
                <a:gd name="T146" fmla="*/ 348 w 348"/>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8" h="315">
                  <a:moveTo>
                    <a:pt x="258" y="315"/>
                  </a:moveTo>
                  <a:lnTo>
                    <a:pt x="254" y="290"/>
                  </a:lnTo>
                  <a:lnTo>
                    <a:pt x="246" y="278"/>
                  </a:lnTo>
                  <a:lnTo>
                    <a:pt x="233" y="267"/>
                  </a:lnTo>
                  <a:lnTo>
                    <a:pt x="215" y="258"/>
                  </a:lnTo>
                  <a:lnTo>
                    <a:pt x="199" y="249"/>
                  </a:lnTo>
                  <a:lnTo>
                    <a:pt x="184" y="240"/>
                  </a:lnTo>
                  <a:lnTo>
                    <a:pt x="178" y="232"/>
                  </a:lnTo>
                  <a:lnTo>
                    <a:pt x="175" y="220"/>
                  </a:lnTo>
                  <a:lnTo>
                    <a:pt x="174" y="200"/>
                  </a:lnTo>
                  <a:lnTo>
                    <a:pt x="171" y="190"/>
                  </a:lnTo>
                  <a:lnTo>
                    <a:pt x="168" y="180"/>
                  </a:lnTo>
                  <a:lnTo>
                    <a:pt x="159" y="169"/>
                  </a:lnTo>
                  <a:lnTo>
                    <a:pt x="144" y="158"/>
                  </a:lnTo>
                  <a:lnTo>
                    <a:pt x="127" y="151"/>
                  </a:lnTo>
                  <a:lnTo>
                    <a:pt x="107" y="142"/>
                  </a:lnTo>
                  <a:lnTo>
                    <a:pt x="86" y="133"/>
                  </a:lnTo>
                  <a:lnTo>
                    <a:pt x="67" y="123"/>
                  </a:lnTo>
                  <a:lnTo>
                    <a:pt x="57" y="112"/>
                  </a:lnTo>
                  <a:lnTo>
                    <a:pt x="48" y="100"/>
                  </a:lnTo>
                  <a:lnTo>
                    <a:pt x="41" y="81"/>
                  </a:lnTo>
                  <a:lnTo>
                    <a:pt x="32" y="58"/>
                  </a:lnTo>
                  <a:lnTo>
                    <a:pt x="24" y="42"/>
                  </a:lnTo>
                  <a:lnTo>
                    <a:pt x="16" y="32"/>
                  </a:lnTo>
                  <a:lnTo>
                    <a:pt x="7" y="23"/>
                  </a:lnTo>
                  <a:lnTo>
                    <a:pt x="0" y="19"/>
                  </a:lnTo>
                  <a:lnTo>
                    <a:pt x="14" y="17"/>
                  </a:lnTo>
                  <a:lnTo>
                    <a:pt x="22" y="23"/>
                  </a:lnTo>
                  <a:lnTo>
                    <a:pt x="31" y="34"/>
                  </a:lnTo>
                  <a:lnTo>
                    <a:pt x="39" y="47"/>
                  </a:lnTo>
                  <a:lnTo>
                    <a:pt x="45" y="66"/>
                  </a:lnTo>
                  <a:lnTo>
                    <a:pt x="54" y="84"/>
                  </a:lnTo>
                  <a:lnTo>
                    <a:pt x="62" y="98"/>
                  </a:lnTo>
                  <a:lnTo>
                    <a:pt x="74" y="108"/>
                  </a:lnTo>
                  <a:lnTo>
                    <a:pt x="82" y="112"/>
                  </a:lnTo>
                  <a:lnTo>
                    <a:pt x="85" y="99"/>
                  </a:lnTo>
                  <a:lnTo>
                    <a:pt x="90" y="88"/>
                  </a:lnTo>
                  <a:lnTo>
                    <a:pt x="98" y="75"/>
                  </a:lnTo>
                  <a:lnTo>
                    <a:pt x="104" y="63"/>
                  </a:lnTo>
                  <a:lnTo>
                    <a:pt x="109" y="49"/>
                  </a:lnTo>
                  <a:lnTo>
                    <a:pt x="111" y="34"/>
                  </a:lnTo>
                  <a:lnTo>
                    <a:pt x="115" y="21"/>
                  </a:lnTo>
                  <a:lnTo>
                    <a:pt x="116" y="15"/>
                  </a:lnTo>
                  <a:lnTo>
                    <a:pt x="115" y="8"/>
                  </a:lnTo>
                  <a:lnTo>
                    <a:pt x="112" y="2"/>
                  </a:lnTo>
                  <a:lnTo>
                    <a:pt x="120" y="0"/>
                  </a:lnTo>
                  <a:lnTo>
                    <a:pt x="124" y="8"/>
                  </a:lnTo>
                  <a:lnTo>
                    <a:pt x="124" y="15"/>
                  </a:lnTo>
                  <a:lnTo>
                    <a:pt x="124" y="21"/>
                  </a:lnTo>
                  <a:lnTo>
                    <a:pt x="121" y="34"/>
                  </a:lnTo>
                  <a:lnTo>
                    <a:pt x="119" y="51"/>
                  </a:lnTo>
                  <a:lnTo>
                    <a:pt x="115" y="66"/>
                  </a:lnTo>
                  <a:lnTo>
                    <a:pt x="110" y="79"/>
                  </a:lnTo>
                  <a:lnTo>
                    <a:pt x="103" y="91"/>
                  </a:lnTo>
                  <a:lnTo>
                    <a:pt x="99" y="102"/>
                  </a:lnTo>
                  <a:lnTo>
                    <a:pt x="99" y="108"/>
                  </a:lnTo>
                  <a:lnTo>
                    <a:pt x="101" y="111"/>
                  </a:lnTo>
                  <a:lnTo>
                    <a:pt x="107" y="114"/>
                  </a:lnTo>
                  <a:lnTo>
                    <a:pt x="119" y="117"/>
                  </a:lnTo>
                  <a:lnTo>
                    <a:pt x="132" y="115"/>
                  </a:lnTo>
                  <a:lnTo>
                    <a:pt x="145" y="117"/>
                  </a:lnTo>
                  <a:lnTo>
                    <a:pt x="153" y="119"/>
                  </a:lnTo>
                  <a:lnTo>
                    <a:pt x="161" y="124"/>
                  </a:lnTo>
                  <a:lnTo>
                    <a:pt x="170" y="131"/>
                  </a:lnTo>
                  <a:lnTo>
                    <a:pt x="182" y="137"/>
                  </a:lnTo>
                  <a:lnTo>
                    <a:pt x="195" y="145"/>
                  </a:lnTo>
                  <a:lnTo>
                    <a:pt x="197" y="136"/>
                  </a:lnTo>
                  <a:lnTo>
                    <a:pt x="200" y="129"/>
                  </a:lnTo>
                  <a:lnTo>
                    <a:pt x="206" y="123"/>
                  </a:lnTo>
                  <a:lnTo>
                    <a:pt x="215" y="117"/>
                  </a:lnTo>
                  <a:lnTo>
                    <a:pt x="225" y="113"/>
                  </a:lnTo>
                  <a:lnTo>
                    <a:pt x="236" y="108"/>
                  </a:lnTo>
                  <a:lnTo>
                    <a:pt x="245" y="99"/>
                  </a:lnTo>
                  <a:lnTo>
                    <a:pt x="250" y="90"/>
                  </a:lnTo>
                  <a:lnTo>
                    <a:pt x="254" y="81"/>
                  </a:lnTo>
                  <a:lnTo>
                    <a:pt x="261" y="84"/>
                  </a:lnTo>
                  <a:lnTo>
                    <a:pt x="258" y="91"/>
                  </a:lnTo>
                  <a:lnTo>
                    <a:pt x="253" y="103"/>
                  </a:lnTo>
                  <a:lnTo>
                    <a:pt x="245" y="112"/>
                  </a:lnTo>
                  <a:lnTo>
                    <a:pt x="233" y="120"/>
                  </a:lnTo>
                  <a:lnTo>
                    <a:pt x="220" y="126"/>
                  </a:lnTo>
                  <a:lnTo>
                    <a:pt x="213" y="132"/>
                  </a:lnTo>
                  <a:lnTo>
                    <a:pt x="206" y="142"/>
                  </a:lnTo>
                  <a:lnTo>
                    <a:pt x="206" y="144"/>
                  </a:lnTo>
                  <a:lnTo>
                    <a:pt x="209" y="147"/>
                  </a:lnTo>
                  <a:lnTo>
                    <a:pt x="220" y="151"/>
                  </a:lnTo>
                  <a:lnTo>
                    <a:pt x="235" y="153"/>
                  </a:lnTo>
                  <a:lnTo>
                    <a:pt x="247" y="157"/>
                  </a:lnTo>
                  <a:lnTo>
                    <a:pt x="256" y="160"/>
                  </a:lnTo>
                  <a:lnTo>
                    <a:pt x="262" y="168"/>
                  </a:lnTo>
                  <a:lnTo>
                    <a:pt x="267" y="177"/>
                  </a:lnTo>
                  <a:lnTo>
                    <a:pt x="270" y="191"/>
                  </a:lnTo>
                  <a:lnTo>
                    <a:pt x="271" y="167"/>
                  </a:lnTo>
                  <a:lnTo>
                    <a:pt x="272" y="162"/>
                  </a:lnTo>
                  <a:lnTo>
                    <a:pt x="274" y="156"/>
                  </a:lnTo>
                  <a:lnTo>
                    <a:pt x="282" y="146"/>
                  </a:lnTo>
                  <a:lnTo>
                    <a:pt x="290" y="130"/>
                  </a:lnTo>
                  <a:lnTo>
                    <a:pt x="295" y="110"/>
                  </a:lnTo>
                  <a:lnTo>
                    <a:pt x="295" y="90"/>
                  </a:lnTo>
                  <a:lnTo>
                    <a:pt x="294" y="74"/>
                  </a:lnTo>
                  <a:lnTo>
                    <a:pt x="294" y="70"/>
                  </a:lnTo>
                  <a:lnTo>
                    <a:pt x="292" y="50"/>
                  </a:lnTo>
                  <a:lnTo>
                    <a:pt x="289" y="36"/>
                  </a:lnTo>
                  <a:lnTo>
                    <a:pt x="284" y="25"/>
                  </a:lnTo>
                  <a:lnTo>
                    <a:pt x="278" y="17"/>
                  </a:lnTo>
                  <a:lnTo>
                    <a:pt x="290" y="21"/>
                  </a:lnTo>
                  <a:lnTo>
                    <a:pt x="294" y="29"/>
                  </a:lnTo>
                  <a:lnTo>
                    <a:pt x="300" y="40"/>
                  </a:lnTo>
                  <a:lnTo>
                    <a:pt x="302" y="54"/>
                  </a:lnTo>
                  <a:lnTo>
                    <a:pt x="304" y="72"/>
                  </a:lnTo>
                  <a:lnTo>
                    <a:pt x="304" y="81"/>
                  </a:lnTo>
                  <a:lnTo>
                    <a:pt x="306" y="98"/>
                  </a:lnTo>
                  <a:lnTo>
                    <a:pt x="306" y="113"/>
                  </a:lnTo>
                  <a:lnTo>
                    <a:pt x="307" y="125"/>
                  </a:lnTo>
                  <a:lnTo>
                    <a:pt x="311" y="142"/>
                  </a:lnTo>
                  <a:lnTo>
                    <a:pt x="319" y="131"/>
                  </a:lnTo>
                  <a:lnTo>
                    <a:pt x="325" y="119"/>
                  </a:lnTo>
                  <a:lnTo>
                    <a:pt x="329" y="108"/>
                  </a:lnTo>
                  <a:lnTo>
                    <a:pt x="331" y="92"/>
                  </a:lnTo>
                  <a:lnTo>
                    <a:pt x="331" y="78"/>
                  </a:lnTo>
                  <a:lnTo>
                    <a:pt x="331" y="66"/>
                  </a:lnTo>
                  <a:lnTo>
                    <a:pt x="330" y="60"/>
                  </a:lnTo>
                  <a:lnTo>
                    <a:pt x="328" y="43"/>
                  </a:lnTo>
                  <a:lnTo>
                    <a:pt x="326" y="34"/>
                  </a:lnTo>
                  <a:lnTo>
                    <a:pt x="342" y="34"/>
                  </a:lnTo>
                  <a:lnTo>
                    <a:pt x="344" y="47"/>
                  </a:lnTo>
                  <a:lnTo>
                    <a:pt x="346" y="63"/>
                  </a:lnTo>
                  <a:lnTo>
                    <a:pt x="348" y="79"/>
                  </a:lnTo>
                  <a:lnTo>
                    <a:pt x="348" y="96"/>
                  </a:lnTo>
                  <a:lnTo>
                    <a:pt x="346" y="117"/>
                  </a:lnTo>
                  <a:lnTo>
                    <a:pt x="340" y="134"/>
                  </a:lnTo>
                  <a:lnTo>
                    <a:pt x="331" y="154"/>
                  </a:lnTo>
                  <a:lnTo>
                    <a:pt x="326" y="170"/>
                  </a:lnTo>
                  <a:lnTo>
                    <a:pt x="323" y="188"/>
                  </a:lnTo>
                  <a:lnTo>
                    <a:pt x="322" y="207"/>
                  </a:lnTo>
                  <a:lnTo>
                    <a:pt x="324" y="230"/>
                  </a:lnTo>
                  <a:lnTo>
                    <a:pt x="328" y="246"/>
                  </a:lnTo>
                  <a:lnTo>
                    <a:pt x="336" y="263"/>
                  </a:lnTo>
                  <a:lnTo>
                    <a:pt x="345" y="271"/>
                  </a:lnTo>
                  <a:lnTo>
                    <a:pt x="258"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1" name="Freeform 75"/>
            <p:cNvSpPr>
              <a:spLocks/>
            </p:cNvSpPr>
            <p:nvPr/>
          </p:nvSpPr>
          <p:spPr bwMode="auto">
            <a:xfrm>
              <a:off x="4130" y="1494"/>
              <a:ext cx="102" cy="160"/>
            </a:xfrm>
            <a:custGeom>
              <a:avLst/>
              <a:gdLst>
                <a:gd name="T0" fmla="*/ 211 w 304"/>
                <a:gd name="T1" fmla="*/ 42 h 479"/>
                <a:gd name="T2" fmla="*/ 213 w 304"/>
                <a:gd name="T3" fmla="*/ 67 h 479"/>
                <a:gd name="T4" fmla="*/ 230 w 304"/>
                <a:gd name="T5" fmla="*/ 94 h 479"/>
                <a:gd name="T6" fmla="*/ 239 w 304"/>
                <a:gd name="T7" fmla="*/ 129 h 479"/>
                <a:gd name="T8" fmla="*/ 233 w 304"/>
                <a:gd name="T9" fmla="*/ 163 h 479"/>
                <a:gd name="T10" fmla="*/ 231 w 304"/>
                <a:gd name="T11" fmla="*/ 184 h 479"/>
                <a:gd name="T12" fmla="*/ 240 w 304"/>
                <a:gd name="T13" fmla="*/ 213 h 479"/>
                <a:gd name="T14" fmla="*/ 241 w 304"/>
                <a:gd name="T15" fmla="*/ 255 h 479"/>
                <a:gd name="T16" fmla="*/ 242 w 304"/>
                <a:gd name="T17" fmla="*/ 292 h 479"/>
                <a:gd name="T18" fmla="*/ 235 w 304"/>
                <a:gd name="T19" fmla="*/ 330 h 479"/>
                <a:gd name="T20" fmla="*/ 234 w 304"/>
                <a:gd name="T21" fmla="*/ 380 h 479"/>
                <a:gd name="T22" fmla="*/ 244 w 304"/>
                <a:gd name="T23" fmla="*/ 416 h 479"/>
                <a:gd name="T24" fmla="*/ 269 w 304"/>
                <a:gd name="T25" fmla="*/ 439 h 479"/>
                <a:gd name="T26" fmla="*/ 286 w 304"/>
                <a:gd name="T27" fmla="*/ 454 h 479"/>
                <a:gd name="T28" fmla="*/ 246 w 304"/>
                <a:gd name="T29" fmla="*/ 454 h 479"/>
                <a:gd name="T30" fmla="*/ 209 w 304"/>
                <a:gd name="T31" fmla="*/ 462 h 479"/>
                <a:gd name="T32" fmla="*/ 184 w 304"/>
                <a:gd name="T33" fmla="*/ 462 h 479"/>
                <a:gd name="T34" fmla="*/ 167 w 304"/>
                <a:gd name="T35" fmla="*/ 446 h 479"/>
                <a:gd name="T36" fmla="*/ 163 w 304"/>
                <a:gd name="T37" fmla="*/ 446 h 479"/>
                <a:gd name="T38" fmla="*/ 167 w 304"/>
                <a:gd name="T39" fmla="*/ 476 h 479"/>
                <a:gd name="T40" fmla="*/ 160 w 304"/>
                <a:gd name="T41" fmla="*/ 471 h 479"/>
                <a:gd name="T42" fmla="*/ 141 w 304"/>
                <a:gd name="T43" fmla="*/ 448 h 479"/>
                <a:gd name="T44" fmla="*/ 112 w 304"/>
                <a:gd name="T45" fmla="*/ 434 h 479"/>
                <a:gd name="T46" fmla="*/ 74 w 304"/>
                <a:gd name="T47" fmla="*/ 433 h 479"/>
                <a:gd name="T48" fmla="*/ 38 w 304"/>
                <a:gd name="T49" fmla="*/ 438 h 479"/>
                <a:gd name="T50" fmla="*/ 0 w 304"/>
                <a:gd name="T51" fmla="*/ 446 h 479"/>
                <a:gd name="T52" fmla="*/ 31 w 304"/>
                <a:gd name="T53" fmla="*/ 427 h 479"/>
                <a:gd name="T54" fmla="*/ 43 w 304"/>
                <a:gd name="T55" fmla="*/ 412 h 479"/>
                <a:gd name="T56" fmla="*/ 64 w 304"/>
                <a:gd name="T57" fmla="*/ 368 h 479"/>
                <a:gd name="T58" fmla="*/ 78 w 304"/>
                <a:gd name="T59" fmla="*/ 324 h 479"/>
                <a:gd name="T60" fmla="*/ 105 w 304"/>
                <a:gd name="T61" fmla="*/ 279 h 479"/>
                <a:gd name="T62" fmla="*/ 144 w 304"/>
                <a:gd name="T63" fmla="*/ 218 h 479"/>
                <a:gd name="T64" fmla="*/ 146 w 304"/>
                <a:gd name="T65" fmla="*/ 179 h 479"/>
                <a:gd name="T66" fmla="*/ 140 w 304"/>
                <a:gd name="T67" fmla="*/ 144 h 479"/>
                <a:gd name="T68" fmla="*/ 121 w 304"/>
                <a:gd name="T69" fmla="*/ 111 h 479"/>
                <a:gd name="T70" fmla="*/ 109 w 304"/>
                <a:gd name="T71" fmla="*/ 88 h 479"/>
                <a:gd name="T72" fmla="*/ 97 w 304"/>
                <a:gd name="T73" fmla="*/ 44 h 479"/>
                <a:gd name="T74" fmla="*/ 217 w 304"/>
                <a:gd name="T75" fmla="*/ 29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217" y="29"/>
                  </a:moveTo>
                  <a:lnTo>
                    <a:pt x="211" y="42"/>
                  </a:lnTo>
                  <a:lnTo>
                    <a:pt x="210" y="55"/>
                  </a:lnTo>
                  <a:lnTo>
                    <a:pt x="213" y="67"/>
                  </a:lnTo>
                  <a:lnTo>
                    <a:pt x="221" y="79"/>
                  </a:lnTo>
                  <a:lnTo>
                    <a:pt x="230" y="94"/>
                  </a:lnTo>
                  <a:lnTo>
                    <a:pt x="236" y="110"/>
                  </a:lnTo>
                  <a:lnTo>
                    <a:pt x="239" y="129"/>
                  </a:lnTo>
                  <a:lnTo>
                    <a:pt x="237" y="146"/>
                  </a:lnTo>
                  <a:lnTo>
                    <a:pt x="233" y="163"/>
                  </a:lnTo>
                  <a:lnTo>
                    <a:pt x="230" y="175"/>
                  </a:lnTo>
                  <a:lnTo>
                    <a:pt x="231" y="184"/>
                  </a:lnTo>
                  <a:lnTo>
                    <a:pt x="236" y="199"/>
                  </a:lnTo>
                  <a:lnTo>
                    <a:pt x="240" y="213"/>
                  </a:lnTo>
                  <a:lnTo>
                    <a:pt x="242" y="231"/>
                  </a:lnTo>
                  <a:lnTo>
                    <a:pt x="241" y="255"/>
                  </a:lnTo>
                  <a:lnTo>
                    <a:pt x="242" y="275"/>
                  </a:lnTo>
                  <a:lnTo>
                    <a:pt x="242" y="292"/>
                  </a:lnTo>
                  <a:lnTo>
                    <a:pt x="237" y="313"/>
                  </a:lnTo>
                  <a:lnTo>
                    <a:pt x="235" y="330"/>
                  </a:lnTo>
                  <a:lnTo>
                    <a:pt x="233" y="350"/>
                  </a:lnTo>
                  <a:lnTo>
                    <a:pt x="234" y="380"/>
                  </a:lnTo>
                  <a:lnTo>
                    <a:pt x="239" y="400"/>
                  </a:lnTo>
                  <a:lnTo>
                    <a:pt x="244" y="416"/>
                  </a:lnTo>
                  <a:lnTo>
                    <a:pt x="255" y="428"/>
                  </a:lnTo>
                  <a:lnTo>
                    <a:pt x="269" y="439"/>
                  </a:lnTo>
                  <a:lnTo>
                    <a:pt x="304" y="458"/>
                  </a:lnTo>
                  <a:lnTo>
                    <a:pt x="286" y="454"/>
                  </a:lnTo>
                  <a:lnTo>
                    <a:pt x="267" y="451"/>
                  </a:lnTo>
                  <a:lnTo>
                    <a:pt x="246" y="454"/>
                  </a:lnTo>
                  <a:lnTo>
                    <a:pt x="226" y="458"/>
                  </a:lnTo>
                  <a:lnTo>
                    <a:pt x="209" y="462"/>
                  </a:lnTo>
                  <a:lnTo>
                    <a:pt x="195" y="465"/>
                  </a:lnTo>
                  <a:lnTo>
                    <a:pt x="184" y="462"/>
                  </a:lnTo>
                  <a:lnTo>
                    <a:pt x="175" y="456"/>
                  </a:lnTo>
                  <a:lnTo>
                    <a:pt x="167" y="446"/>
                  </a:lnTo>
                  <a:lnTo>
                    <a:pt x="158" y="426"/>
                  </a:lnTo>
                  <a:lnTo>
                    <a:pt x="163" y="446"/>
                  </a:lnTo>
                  <a:lnTo>
                    <a:pt x="164" y="459"/>
                  </a:lnTo>
                  <a:lnTo>
                    <a:pt x="167" y="476"/>
                  </a:lnTo>
                  <a:lnTo>
                    <a:pt x="167" y="479"/>
                  </a:lnTo>
                  <a:lnTo>
                    <a:pt x="160" y="471"/>
                  </a:lnTo>
                  <a:lnTo>
                    <a:pt x="151" y="459"/>
                  </a:lnTo>
                  <a:lnTo>
                    <a:pt x="141" y="448"/>
                  </a:lnTo>
                  <a:lnTo>
                    <a:pt x="127" y="438"/>
                  </a:lnTo>
                  <a:lnTo>
                    <a:pt x="112" y="434"/>
                  </a:lnTo>
                  <a:lnTo>
                    <a:pt x="93" y="433"/>
                  </a:lnTo>
                  <a:lnTo>
                    <a:pt x="74" y="433"/>
                  </a:lnTo>
                  <a:lnTo>
                    <a:pt x="54" y="435"/>
                  </a:lnTo>
                  <a:lnTo>
                    <a:pt x="38" y="438"/>
                  </a:lnTo>
                  <a:lnTo>
                    <a:pt x="17" y="442"/>
                  </a:lnTo>
                  <a:lnTo>
                    <a:pt x="0" y="446"/>
                  </a:lnTo>
                  <a:lnTo>
                    <a:pt x="17" y="438"/>
                  </a:lnTo>
                  <a:lnTo>
                    <a:pt x="31" y="427"/>
                  </a:lnTo>
                  <a:lnTo>
                    <a:pt x="39" y="420"/>
                  </a:lnTo>
                  <a:lnTo>
                    <a:pt x="43" y="412"/>
                  </a:lnTo>
                  <a:lnTo>
                    <a:pt x="56" y="390"/>
                  </a:lnTo>
                  <a:lnTo>
                    <a:pt x="64" y="368"/>
                  </a:lnTo>
                  <a:lnTo>
                    <a:pt x="71" y="346"/>
                  </a:lnTo>
                  <a:lnTo>
                    <a:pt x="78" y="324"/>
                  </a:lnTo>
                  <a:lnTo>
                    <a:pt x="89" y="304"/>
                  </a:lnTo>
                  <a:lnTo>
                    <a:pt x="105" y="279"/>
                  </a:lnTo>
                  <a:lnTo>
                    <a:pt x="126" y="251"/>
                  </a:lnTo>
                  <a:lnTo>
                    <a:pt x="144" y="218"/>
                  </a:lnTo>
                  <a:lnTo>
                    <a:pt x="146" y="198"/>
                  </a:lnTo>
                  <a:lnTo>
                    <a:pt x="146" y="179"/>
                  </a:lnTo>
                  <a:lnTo>
                    <a:pt x="144" y="159"/>
                  </a:lnTo>
                  <a:lnTo>
                    <a:pt x="140" y="144"/>
                  </a:lnTo>
                  <a:lnTo>
                    <a:pt x="131" y="125"/>
                  </a:lnTo>
                  <a:lnTo>
                    <a:pt x="121" y="111"/>
                  </a:lnTo>
                  <a:lnTo>
                    <a:pt x="113" y="99"/>
                  </a:lnTo>
                  <a:lnTo>
                    <a:pt x="109" y="88"/>
                  </a:lnTo>
                  <a:lnTo>
                    <a:pt x="104" y="62"/>
                  </a:lnTo>
                  <a:lnTo>
                    <a:pt x="97" y="44"/>
                  </a:lnTo>
                  <a:lnTo>
                    <a:pt x="184" y="0"/>
                  </a:lnTo>
                  <a:lnTo>
                    <a:pt x="217" y="29"/>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2" name="Freeform 76"/>
            <p:cNvSpPr>
              <a:spLocks/>
            </p:cNvSpPr>
            <p:nvPr/>
          </p:nvSpPr>
          <p:spPr bwMode="auto">
            <a:xfrm>
              <a:off x="4192" y="1403"/>
              <a:ext cx="227" cy="101"/>
            </a:xfrm>
            <a:custGeom>
              <a:avLst/>
              <a:gdLst>
                <a:gd name="T0" fmla="*/ 89 w 683"/>
                <a:gd name="T1" fmla="*/ 261 h 303"/>
                <a:gd name="T2" fmla="*/ 178 w 683"/>
                <a:gd name="T3" fmla="*/ 235 h 303"/>
                <a:gd name="T4" fmla="*/ 245 w 683"/>
                <a:gd name="T5" fmla="*/ 194 h 303"/>
                <a:gd name="T6" fmla="*/ 308 w 683"/>
                <a:gd name="T7" fmla="*/ 145 h 303"/>
                <a:gd name="T8" fmla="*/ 387 w 683"/>
                <a:gd name="T9" fmla="*/ 135 h 303"/>
                <a:gd name="T10" fmla="*/ 483 w 683"/>
                <a:gd name="T11" fmla="*/ 149 h 303"/>
                <a:gd name="T12" fmla="*/ 559 w 683"/>
                <a:gd name="T13" fmla="*/ 129 h 303"/>
                <a:gd name="T14" fmla="*/ 618 w 683"/>
                <a:gd name="T15" fmla="*/ 92 h 303"/>
                <a:gd name="T16" fmla="*/ 674 w 683"/>
                <a:gd name="T17" fmla="*/ 71 h 303"/>
                <a:gd name="T18" fmla="*/ 672 w 683"/>
                <a:gd name="T19" fmla="*/ 59 h 303"/>
                <a:gd name="T20" fmla="*/ 613 w 683"/>
                <a:gd name="T21" fmla="*/ 84 h 303"/>
                <a:gd name="T22" fmla="*/ 592 w 683"/>
                <a:gd name="T23" fmla="*/ 66 h 303"/>
                <a:gd name="T24" fmla="*/ 584 w 683"/>
                <a:gd name="T25" fmla="*/ 19 h 303"/>
                <a:gd name="T26" fmla="*/ 579 w 683"/>
                <a:gd name="T27" fmla="*/ 82 h 303"/>
                <a:gd name="T28" fmla="*/ 541 w 683"/>
                <a:gd name="T29" fmla="*/ 109 h 303"/>
                <a:gd name="T30" fmla="*/ 508 w 683"/>
                <a:gd name="T31" fmla="*/ 108 h 303"/>
                <a:gd name="T32" fmla="*/ 546 w 683"/>
                <a:gd name="T33" fmla="*/ 58 h 303"/>
                <a:gd name="T34" fmla="*/ 542 w 683"/>
                <a:gd name="T35" fmla="*/ 22 h 303"/>
                <a:gd name="T36" fmla="*/ 532 w 683"/>
                <a:gd name="T37" fmla="*/ 70 h 303"/>
                <a:gd name="T38" fmla="*/ 478 w 683"/>
                <a:gd name="T39" fmla="*/ 110 h 303"/>
                <a:gd name="T40" fmla="*/ 408 w 683"/>
                <a:gd name="T41" fmla="*/ 94 h 303"/>
                <a:gd name="T42" fmla="*/ 333 w 683"/>
                <a:gd name="T43" fmla="*/ 94 h 303"/>
                <a:gd name="T44" fmla="*/ 396 w 683"/>
                <a:gd name="T45" fmla="*/ 56 h 303"/>
                <a:gd name="T46" fmla="*/ 417 w 683"/>
                <a:gd name="T47" fmla="*/ 33 h 303"/>
                <a:gd name="T48" fmla="*/ 433 w 683"/>
                <a:gd name="T49" fmla="*/ 1 h 303"/>
                <a:gd name="T50" fmla="*/ 415 w 683"/>
                <a:gd name="T51" fmla="*/ 19 h 303"/>
                <a:gd name="T52" fmla="*/ 390 w 683"/>
                <a:gd name="T53" fmla="*/ 49 h 303"/>
                <a:gd name="T54" fmla="*/ 329 w 683"/>
                <a:gd name="T55" fmla="*/ 82 h 303"/>
                <a:gd name="T56" fmla="*/ 317 w 683"/>
                <a:gd name="T57" fmla="*/ 54 h 303"/>
                <a:gd name="T58" fmla="*/ 313 w 683"/>
                <a:gd name="T59" fmla="*/ 19 h 303"/>
                <a:gd name="T60" fmla="*/ 302 w 683"/>
                <a:gd name="T61" fmla="*/ 41 h 303"/>
                <a:gd name="T62" fmla="*/ 294 w 683"/>
                <a:gd name="T63" fmla="*/ 102 h 303"/>
                <a:gd name="T64" fmla="*/ 228 w 683"/>
                <a:gd name="T65" fmla="*/ 135 h 303"/>
                <a:gd name="T66" fmla="*/ 182 w 683"/>
                <a:gd name="T67" fmla="*/ 162 h 303"/>
                <a:gd name="T68" fmla="*/ 98 w 683"/>
                <a:gd name="T69" fmla="*/ 194 h 303"/>
                <a:gd name="T70" fmla="*/ 62 w 683"/>
                <a:gd name="T71" fmla="*/ 212 h 303"/>
                <a:gd name="T72" fmla="*/ 99 w 683"/>
                <a:gd name="T73" fmla="*/ 168 h 303"/>
                <a:gd name="T74" fmla="*/ 124 w 683"/>
                <a:gd name="T75" fmla="*/ 118 h 303"/>
                <a:gd name="T76" fmla="*/ 116 w 683"/>
                <a:gd name="T77" fmla="*/ 75 h 303"/>
                <a:gd name="T78" fmla="*/ 152 w 683"/>
                <a:gd name="T79" fmla="*/ 34 h 303"/>
                <a:gd name="T80" fmla="*/ 121 w 683"/>
                <a:gd name="T81" fmla="*/ 49 h 303"/>
                <a:gd name="T82" fmla="*/ 105 w 683"/>
                <a:gd name="T83" fmla="*/ 94 h 303"/>
                <a:gd name="T84" fmla="*/ 81 w 683"/>
                <a:gd name="T85" fmla="*/ 42 h 303"/>
                <a:gd name="T86" fmla="*/ 69 w 683"/>
                <a:gd name="T87" fmla="*/ 48 h 303"/>
                <a:gd name="T88" fmla="*/ 96 w 683"/>
                <a:gd name="T89" fmla="*/ 111 h 303"/>
                <a:gd name="T90" fmla="*/ 87 w 683"/>
                <a:gd name="T91" fmla="*/ 160 h 303"/>
                <a:gd name="T92" fmla="*/ 37 w 683"/>
                <a:gd name="T93" fmla="*/ 211 h 303"/>
                <a:gd name="T94" fmla="*/ 4 w 683"/>
                <a:gd name="T95" fmla="*/ 261 h 3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3"/>
                <a:gd name="T145" fmla="*/ 0 h 303"/>
                <a:gd name="T146" fmla="*/ 683 w 683"/>
                <a:gd name="T147" fmla="*/ 303 h 3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3" h="303">
                  <a:moveTo>
                    <a:pt x="33" y="303"/>
                  </a:moveTo>
                  <a:lnTo>
                    <a:pt x="42" y="292"/>
                  </a:lnTo>
                  <a:lnTo>
                    <a:pt x="64" y="275"/>
                  </a:lnTo>
                  <a:lnTo>
                    <a:pt x="89" y="261"/>
                  </a:lnTo>
                  <a:lnTo>
                    <a:pt x="116" y="250"/>
                  </a:lnTo>
                  <a:lnTo>
                    <a:pt x="139" y="244"/>
                  </a:lnTo>
                  <a:lnTo>
                    <a:pt x="159" y="239"/>
                  </a:lnTo>
                  <a:lnTo>
                    <a:pt x="178" y="235"/>
                  </a:lnTo>
                  <a:lnTo>
                    <a:pt x="198" y="227"/>
                  </a:lnTo>
                  <a:lnTo>
                    <a:pt x="217" y="217"/>
                  </a:lnTo>
                  <a:lnTo>
                    <a:pt x="229" y="208"/>
                  </a:lnTo>
                  <a:lnTo>
                    <a:pt x="245" y="194"/>
                  </a:lnTo>
                  <a:lnTo>
                    <a:pt x="262" y="179"/>
                  </a:lnTo>
                  <a:lnTo>
                    <a:pt x="279" y="161"/>
                  </a:lnTo>
                  <a:lnTo>
                    <a:pt x="293" y="151"/>
                  </a:lnTo>
                  <a:lnTo>
                    <a:pt x="308" y="145"/>
                  </a:lnTo>
                  <a:lnTo>
                    <a:pt x="325" y="139"/>
                  </a:lnTo>
                  <a:lnTo>
                    <a:pt x="345" y="136"/>
                  </a:lnTo>
                  <a:lnTo>
                    <a:pt x="366" y="135"/>
                  </a:lnTo>
                  <a:lnTo>
                    <a:pt x="387" y="135"/>
                  </a:lnTo>
                  <a:lnTo>
                    <a:pt x="412" y="137"/>
                  </a:lnTo>
                  <a:lnTo>
                    <a:pt x="436" y="140"/>
                  </a:lnTo>
                  <a:lnTo>
                    <a:pt x="459" y="146"/>
                  </a:lnTo>
                  <a:lnTo>
                    <a:pt x="483" y="149"/>
                  </a:lnTo>
                  <a:lnTo>
                    <a:pt x="504" y="148"/>
                  </a:lnTo>
                  <a:lnTo>
                    <a:pt x="525" y="145"/>
                  </a:lnTo>
                  <a:lnTo>
                    <a:pt x="543" y="139"/>
                  </a:lnTo>
                  <a:lnTo>
                    <a:pt x="559" y="129"/>
                  </a:lnTo>
                  <a:lnTo>
                    <a:pt x="575" y="116"/>
                  </a:lnTo>
                  <a:lnTo>
                    <a:pt x="589" y="106"/>
                  </a:lnTo>
                  <a:lnTo>
                    <a:pt x="603" y="98"/>
                  </a:lnTo>
                  <a:lnTo>
                    <a:pt x="618" y="92"/>
                  </a:lnTo>
                  <a:lnTo>
                    <a:pt x="637" y="87"/>
                  </a:lnTo>
                  <a:lnTo>
                    <a:pt x="657" y="80"/>
                  </a:lnTo>
                  <a:lnTo>
                    <a:pt x="668" y="76"/>
                  </a:lnTo>
                  <a:lnTo>
                    <a:pt x="674" y="71"/>
                  </a:lnTo>
                  <a:lnTo>
                    <a:pt x="679" y="66"/>
                  </a:lnTo>
                  <a:lnTo>
                    <a:pt x="683" y="53"/>
                  </a:lnTo>
                  <a:lnTo>
                    <a:pt x="675" y="49"/>
                  </a:lnTo>
                  <a:lnTo>
                    <a:pt x="672" y="59"/>
                  </a:lnTo>
                  <a:lnTo>
                    <a:pt x="668" y="67"/>
                  </a:lnTo>
                  <a:lnTo>
                    <a:pt x="659" y="71"/>
                  </a:lnTo>
                  <a:lnTo>
                    <a:pt x="637" y="77"/>
                  </a:lnTo>
                  <a:lnTo>
                    <a:pt x="613" y="84"/>
                  </a:lnTo>
                  <a:lnTo>
                    <a:pt x="596" y="88"/>
                  </a:lnTo>
                  <a:lnTo>
                    <a:pt x="591" y="90"/>
                  </a:lnTo>
                  <a:lnTo>
                    <a:pt x="592" y="79"/>
                  </a:lnTo>
                  <a:lnTo>
                    <a:pt x="592" y="66"/>
                  </a:lnTo>
                  <a:lnTo>
                    <a:pt x="592" y="49"/>
                  </a:lnTo>
                  <a:lnTo>
                    <a:pt x="591" y="32"/>
                  </a:lnTo>
                  <a:lnTo>
                    <a:pt x="591" y="19"/>
                  </a:lnTo>
                  <a:lnTo>
                    <a:pt x="584" y="19"/>
                  </a:lnTo>
                  <a:lnTo>
                    <a:pt x="585" y="31"/>
                  </a:lnTo>
                  <a:lnTo>
                    <a:pt x="585" y="49"/>
                  </a:lnTo>
                  <a:lnTo>
                    <a:pt x="584" y="67"/>
                  </a:lnTo>
                  <a:lnTo>
                    <a:pt x="579" y="82"/>
                  </a:lnTo>
                  <a:lnTo>
                    <a:pt x="572" y="91"/>
                  </a:lnTo>
                  <a:lnTo>
                    <a:pt x="565" y="97"/>
                  </a:lnTo>
                  <a:lnTo>
                    <a:pt x="554" y="103"/>
                  </a:lnTo>
                  <a:lnTo>
                    <a:pt x="541" y="109"/>
                  </a:lnTo>
                  <a:lnTo>
                    <a:pt x="525" y="112"/>
                  </a:lnTo>
                  <a:lnTo>
                    <a:pt x="508" y="115"/>
                  </a:lnTo>
                  <a:lnTo>
                    <a:pt x="496" y="115"/>
                  </a:lnTo>
                  <a:lnTo>
                    <a:pt x="508" y="108"/>
                  </a:lnTo>
                  <a:lnTo>
                    <a:pt x="522" y="95"/>
                  </a:lnTo>
                  <a:lnTo>
                    <a:pt x="533" y="84"/>
                  </a:lnTo>
                  <a:lnTo>
                    <a:pt x="542" y="71"/>
                  </a:lnTo>
                  <a:lnTo>
                    <a:pt x="546" y="58"/>
                  </a:lnTo>
                  <a:lnTo>
                    <a:pt x="549" y="43"/>
                  </a:lnTo>
                  <a:lnTo>
                    <a:pt x="550" y="32"/>
                  </a:lnTo>
                  <a:lnTo>
                    <a:pt x="549" y="21"/>
                  </a:lnTo>
                  <a:lnTo>
                    <a:pt x="542" y="22"/>
                  </a:lnTo>
                  <a:lnTo>
                    <a:pt x="542" y="28"/>
                  </a:lnTo>
                  <a:lnTo>
                    <a:pt x="542" y="44"/>
                  </a:lnTo>
                  <a:lnTo>
                    <a:pt x="538" y="58"/>
                  </a:lnTo>
                  <a:lnTo>
                    <a:pt x="532" y="70"/>
                  </a:lnTo>
                  <a:lnTo>
                    <a:pt x="521" y="82"/>
                  </a:lnTo>
                  <a:lnTo>
                    <a:pt x="509" y="93"/>
                  </a:lnTo>
                  <a:lnTo>
                    <a:pt x="494" y="102"/>
                  </a:lnTo>
                  <a:lnTo>
                    <a:pt x="478" y="110"/>
                  </a:lnTo>
                  <a:lnTo>
                    <a:pt x="464" y="112"/>
                  </a:lnTo>
                  <a:lnTo>
                    <a:pt x="447" y="108"/>
                  </a:lnTo>
                  <a:lnTo>
                    <a:pt x="429" y="100"/>
                  </a:lnTo>
                  <a:lnTo>
                    <a:pt x="408" y="94"/>
                  </a:lnTo>
                  <a:lnTo>
                    <a:pt x="385" y="90"/>
                  </a:lnTo>
                  <a:lnTo>
                    <a:pt x="370" y="90"/>
                  </a:lnTo>
                  <a:lnTo>
                    <a:pt x="354" y="91"/>
                  </a:lnTo>
                  <a:lnTo>
                    <a:pt x="333" y="94"/>
                  </a:lnTo>
                  <a:lnTo>
                    <a:pt x="354" y="78"/>
                  </a:lnTo>
                  <a:lnTo>
                    <a:pt x="366" y="70"/>
                  </a:lnTo>
                  <a:lnTo>
                    <a:pt x="381" y="61"/>
                  </a:lnTo>
                  <a:lnTo>
                    <a:pt x="396" y="56"/>
                  </a:lnTo>
                  <a:lnTo>
                    <a:pt x="404" y="50"/>
                  </a:lnTo>
                  <a:lnTo>
                    <a:pt x="409" y="47"/>
                  </a:lnTo>
                  <a:lnTo>
                    <a:pt x="411" y="43"/>
                  </a:lnTo>
                  <a:lnTo>
                    <a:pt x="417" y="33"/>
                  </a:lnTo>
                  <a:lnTo>
                    <a:pt x="421" y="22"/>
                  </a:lnTo>
                  <a:lnTo>
                    <a:pt x="425" y="13"/>
                  </a:lnTo>
                  <a:lnTo>
                    <a:pt x="433" y="1"/>
                  </a:lnTo>
                  <a:lnTo>
                    <a:pt x="428" y="0"/>
                  </a:lnTo>
                  <a:lnTo>
                    <a:pt x="420" y="10"/>
                  </a:lnTo>
                  <a:lnTo>
                    <a:pt x="415" y="19"/>
                  </a:lnTo>
                  <a:lnTo>
                    <a:pt x="411" y="27"/>
                  </a:lnTo>
                  <a:lnTo>
                    <a:pt x="408" y="35"/>
                  </a:lnTo>
                  <a:lnTo>
                    <a:pt x="400" y="43"/>
                  </a:lnTo>
                  <a:lnTo>
                    <a:pt x="390" y="49"/>
                  </a:lnTo>
                  <a:lnTo>
                    <a:pt x="375" y="57"/>
                  </a:lnTo>
                  <a:lnTo>
                    <a:pt x="357" y="64"/>
                  </a:lnTo>
                  <a:lnTo>
                    <a:pt x="341" y="75"/>
                  </a:lnTo>
                  <a:lnTo>
                    <a:pt x="329" y="82"/>
                  </a:lnTo>
                  <a:lnTo>
                    <a:pt x="312" y="94"/>
                  </a:lnTo>
                  <a:lnTo>
                    <a:pt x="317" y="78"/>
                  </a:lnTo>
                  <a:lnTo>
                    <a:pt x="319" y="65"/>
                  </a:lnTo>
                  <a:lnTo>
                    <a:pt x="317" y="54"/>
                  </a:lnTo>
                  <a:lnTo>
                    <a:pt x="313" y="41"/>
                  </a:lnTo>
                  <a:lnTo>
                    <a:pt x="312" y="28"/>
                  </a:lnTo>
                  <a:lnTo>
                    <a:pt x="313" y="19"/>
                  </a:lnTo>
                  <a:lnTo>
                    <a:pt x="301" y="23"/>
                  </a:lnTo>
                  <a:lnTo>
                    <a:pt x="301" y="27"/>
                  </a:lnTo>
                  <a:lnTo>
                    <a:pt x="302" y="41"/>
                  </a:lnTo>
                  <a:lnTo>
                    <a:pt x="306" y="57"/>
                  </a:lnTo>
                  <a:lnTo>
                    <a:pt x="306" y="70"/>
                  </a:lnTo>
                  <a:lnTo>
                    <a:pt x="301" y="86"/>
                  </a:lnTo>
                  <a:lnTo>
                    <a:pt x="294" y="102"/>
                  </a:lnTo>
                  <a:lnTo>
                    <a:pt x="286" y="112"/>
                  </a:lnTo>
                  <a:lnTo>
                    <a:pt x="274" y="120"/>
                  </a:lnTo>
                  <a:lnTo>
                    <a:pt x="259" y="126"/>
                  </a:lnTo>
                  <a:lnTo>
                    <a:pt x="228" y="135"/>
                  </a:lnTo>
                  <a:lnTo>
                    <a:pt x="206" y="145"/>
                  </a:lnTo>
                  <a:lnTo>
                    <a:pt x="197" y="150"/>
                  </a:lnTo>
                  <a:lnTo>
                    <a:pt x="189" y="158"/>
                  </a:lnTo>
                  <a:lnTo>
                    <a:pt x="182" y="162"/>
                  </a:lnTo>
                  <a:lnTo>
                    <a:pt x="174" y="166"/>
                  </a:lnTo>
                  <a:lnTo>
                    <a:pt x="143" y="176"/>
                  </a:lnTo>
                  <a:lnTo>
                    <a:pt x="118" y="185"/>
                  </a:lnTo>
                  <a:lnTo>
                    <a:pt x="98" y="194"/>
                  </a:lnTo>
                  <a:lnTo>
                    <a:pt x="74" y="206"/>
                  </a:lnTo>
                  <a:lnTo>
                    <a:pt x="62" y="216"/>
                  </a:lnTo>
                  <a:lnTo>
                    <a:pt x="62" y="212"/>
                  </a:lnTo>
                  <a:lnTo>
                    <a:pt x="67" y="203"/>
                  </a:lnTo>
                  <a:lnTo>
                    <a:pt x="74" y="191"/>
                  </a:lnTo>
                  <a:lnTo>
                    <a:pt x="87" y="179"/>
                  </a:lnTo>
                  <a:lnTo>
                    <a:pt x="99" y="168"/>
                  </a:lnTo>
                  <a:lnTo>
                    <a:pt x="109" y="159"/>
                  </a:lnTo>
                  <a:lnTo>
                    <a:pt x="117" y="148"/>
                  </a:lnTo>
                  <a:lnTo>
                    <a:pt x="123" y="135"/>
                  </a:lnTo>
                  <a:lnTo>
                    <a:pt x="124" y="118"/>
                  </a:lnTo>
                  <a:lnTo>
                    <a:pt x="121" y="102"/>
                  </a:lnTo>
                  <a:lnTo>
                    <a:pt x="117" y="90"/>
                  </a:lnTo>
                  <a:lnTo>
                    <a:pt x="116" y="82"/>
                  </a:lnTo>
                  <a:lnTo>
                    <a:pt x="116" y="75"/>
                  </a:lnTo>
                  <a:lnTo>
                    <a:pt x="118" y="67"/>
                  </a:lnTo>
                  <a:lnTo>
                    <a:pt x="123" y="60"/>
                  </a:lnTo>
                  <a:lnTo>
                    <a:pt x="137" y="49"/>
                  </a:lnTo>
                  <a:lnTo>
                    <a:pt x="152" y="34"/>
                  </a:lnTo>
                  <a:lnTo>
                    <a:pt x="142" y="32"/>
                  </a:lnTo>
                  <a:lnTo>
                    <a:pt x="132" y="42"/>
                  </a:lnTo>
                  <a:lnTo>
                    <a:pt x="121" y="49"/>
                  </a:lnTo>
                  <a:lnTo>
                    <a:pt x="115" y="57"/>
                  </a:lnTo>
                  <a:lnTo>
                    <a:pt x="107" y="67"/>
                  </a:lnTo>
                  <a:lnTo>
                    <a:pt x="105" y="77"/>
                  </a:lnTo>
                  <a:lnTo>
                    <a:pt x="105" y="94"/>
                  </a:lnTo>
                  <a:lnTo>
                    <a:pt x="98" y="82"/>
                  </a:lnTo>
                  <a:lnTo>
                    <a:pt x="91" y="68"/>
                  </a:lnTo>
                  <a:lnTo>
                    <a:pt x="85" y="53"/>
                  </a:lnTo>
                  <a:lnTo>
                    <a:pt x="81" y="42"/>
                  </a:lnTo>
                  <a:lnTo>
                    <a:pt x="75" y="32"/>
                  </a:lnTo>
                  <a:lnTo>
                    <a:pt x="69" y="35"/>
                  </a:lnTo>
                  <a:lnTo>
                    <a:pt x="63" y="39"/>
                  </a:lnTo>
                  <a:lnTo>
                    <a:pt x="69" y="48"/>
                  </a:lnTo>
                  <a:lnTo>
                    <a:pt x="75" y="64"/>
                  </a:lnTo>
                  <a:lnTo>
                    <a:pt x="82" y="80"/>
                  </a:lnTo>
                  <a:lnTo>
                    <a:pt x="90" y="98"/>
                  </a:lnTo>
                  <a:lnTo>
                    <a:pt x="96" y="111"/>
                  </a:lnTo>
                  <a:lnTo>
                    <a:pt x="99" y="124"/>
                  </a:lnTo>
                  <a:lnTo>
                    <a:pt x="99" y="136"/>
                  </a:lnTo>
                  <a:lnTo>
                    <a:pt x="95" y="149"/>
                  </a:lnTo>
                  <a:lnTo>
                    <a:pt x="87" y="160"/>
                  </a:lnTo>
                  <a:lnTo>
                    <a:pt x="75" y="170"/>
                  </a:lnTo>
                  <a:lnTo>
                    <a:pt x="63" y="183"/>
                  </a:lnTo>
                  <a:lnTo>
                    <a:pt x="49" y="199"/>
                  </a:lnTo>
                  <a:lnTo>
                    <a:pt x="37" y="211"/>
                  </a:lnTo>
                  <a:lnTo>
                    <a:pt x="24" y="226"/>
                  </a:lnTo>
                  <a:lnTo>
                    <a:pt x="16" y="238"/>
                  </a:lnTo>
                  <a:lnTo>
                    <a:pt x="10" y="250"/>
                  </a:lnTo>
                  <a:lnTo>
                    <a:pt x="4" y="261"/>
                  </a:lnTo>
                  <a:lnTo>
                    <a:pt x="0" y="274"/>
                  </a:lnTo>
                  <a:lnTo>
                    <a:pt x="33" y="303"/>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3" name="Freeform 77"/>
            <p:cNvSpPr>
              <a:spLocks/>
            </p:cNvSpPr>
            <p:nvPr/>
          </p:nvSpPr>
          <p:spPr bwMode="auto">
            <a:xfrm>
              <a:off x="4178" y="1554"/>
              <a:ext cx="5" cy="13"/>
            </a:xfrm>
            <a:custGeom>
              <a:avLst/>
              <a:gdLst>
                <a:gd name="T0" fmla="*/ 0 w 14"/>
                <a:gd name="T1" fmla="*/ 39 h 39"/>
                <a:gd name="T2" fmla="*/ 6 w 14"/>
                <a:gd name="T3" fmla="*/ 25 h 39"/>
                <a:gd name="T4" fmla="*/ 12 w 14"/>
                <a:gd name="T5" fmla="*/ 17 h 39"/>
                <a:gd name="T6" fmla="*/ 14 w 14"/>
                <a:gd name="T7" fmla="*/ 9 h 39"/>
                <a:gd name="T8" fmla="*/ 14 w 14"/>
                <a:gd name="T9" fmla="*/ 0 h 39"/>
                <a:gd name="T10" fmla="*/ 0 60000 65536"/>
                <a:gd name="T11" fmla="*/ 0 60000 65536"/>
                <a:gd name="T12" fmla="*/ 0 60000 65536"/>
                <a:gd name="T13" fmla="*/ 0 60000 65536"/>
                <a:gd name="T14" fmla="*/ 0 60000 65536"/>
                <a:gd name="T15" fmla="*/ 0 w 14"/>
                <a:gd name="T16" fmla="*/ 0 h 39"/>
                <a:gd name="T17" fmla="*/ 14 w 14"/>
                <a:gd name="T18" fmla="*/ 39 h 39"/>
              </a:gdLst>
              <a:ahLst/>
              <a:cxnLst>
                <a:cxn ang="T10">
                  <a:pos x="T0" y="T1"/>
                </a:cxn>
                <a:cxn ang="T11">
                  <a:pos x="T2" y="T3"/>
                </a:cxn>
                <a:cxn ang="T12">
                  <a:pos x="T4" y="T5"/>
                </a:cxn>
                <a:cxn ang="T13">
                  <a:pos x="T6" y="T7"/>
                </a:cxn>
                <a:cxn ang="T14">
                  <a:pos x="T8" y="T9"/>
                </a:cxn>
              </a:cxnLst>
              <a:rect l="T15" t="T16" r="T17" b="T18"/>
              <a:pathLst>
                <a:path w="14" h="39">
                  <a:moveTo>
                    <a:pt x="0" y="39"/>
                  </a:moveTo>
                  <a:lnTo>
                    <a:pt x="6" y="25"/>
                  </a:lnTo>
                  <a:lnTo>
                    <a:pt x="12" y="17"/>
                  </a:lnTo>
                  <a:lnTo>
                    <a:pt x="14" y="9"/>
                  </a:lnTo>
                  <a:lnTo>
                    <a:pt x="1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4" name="Freeform 78"/>
            <p:cNvSpPr>
              <a:spLocks/>
            </p:cNvSpPr>
            <p:nvPr/>
          </p:nvSpPr>
          <p:spPr bwMode="auto">
            <a:xfrm>
              <a:off x="4303" y="1403"/>
              <a:ext cx="69" cy="37"/>
            </a:xfrm>
            <a:custGeom>
              <a:avLst/>
              <a:gdLst>
                <a:gd name="T0" fmla="*/ 208 w 208"/>
                <a:gd name="T1" fmla="*/ 20 h 110"/>
                <a:gd name="T2" fmla="*/ 208 w 208"/>
                <a:gd name="T3" fmla="*/ 28 h 110"/>
                <a:gd name="T4" fmla="*/ 208 w 208"/>
                <a:gd name="T5" fmla="*/ 42 h 110"/>
                <a:gd name="T6" fmla="*/ 204 w 208"/>
                <a:gd name="T7" fmla="*/ 56 h 110"/>
                <a:gd name="T8" fmla="*/ 198 w 208"/>
                <a:gd name="T9" fmla="*/ 68 h 110"/>
                <a:gd name="T10" fmla="*/ 187 w 208"/>
                <a:gd name="T11" fmla="*/ 80 h 110"/>
                <a:gd name="T12" fmla="*/ 175 w 208"/>
                <a:gd name="T13" fmla="*/ 91 h 110"/>
                <a:gd name="T14" fmla="*/ 160 w 208"/>
                <a:gd name="T15" fmla="*/ 100 h 110"/>
                <a:gd name="T16" fmla="*/ 144 w 208"/>
                <a:gd name="T17" fmla="*/ 108 h 110"/>
                <a:gd name="T18" fmla="*/ 130 w 208"/>
                <a:gd name="T19" fmla="*/ 110 h 110"/>
                <a:gd name="T20" fmla="*/ 113 w 208"/>
                <a:gd name="T21" fmla="*/ 106 h 110"/>
                <a:gd name="T22" fmla="*/ 96 w 208"/>
                <a:gd name="T23" fmla="*/ 98 h 110"/>
                <a:gd name="T24" fmla="*/ 75 w 208"/>
                <a:gd name="T25" fmla="*/ 92 h 110"/>
                <a:gd name="T26" fmla="*/ 52 w 208"/>
                <a:gd name="T27" fmla="*/ 88 h 110"/>
                <a:gd name="T28" fmla="*/ 38 w 208"/>
                <a:gd name="T29" fmla="*/ 88 h 110"/>
                <a:gd name="T30" fmla="*/ 21 w 208"/>
                <a:gd name="T31" fmla="*/ 89 h 110"/>
                <a:gd name="T32" fmla="*/ 0 w 208"/>
                <a:gd name="T33" fmla="*/ 92 h 110"/>
                <a:gd name="T34" fmla="*/ 21 w 208"/>
                <a:gd name="T35" fmla="*/ 76 h 110"/>
                <a:gd name="T36" fmla="*/ 33 w 208"/>
                <a:gd name="T37" fmla="*/ 68 h 110"/>
                <a:gd name="T38" fmla="*/ 49 w 208"/>
                <a:gd name="T39" fmla="*/ 59 h 110"/>
                <a:gd name="T40" fmla="*/ 63 w 208"/>
                <a:gd name="T41" fmla="*/ 54 h 110"/>
                <a:gd name="T42" fmla="*/ 72 w 208"/>
                <a:gd name="T43" fmla="*/ 48 h 110"/>
                <a:gd name="T44" fmla="*/ 76 w 208"/>
                <a:gd name="T45" fmla="*/ 45 h 110"/>
                <a:gd name="T46" fmla="*/ 78 w 208"/>
                <a:gd name="T47" fmla="*/ 41 h 110"/>
                <a:gd name="T48" fmla="*/ 84 w 208"/>
                <a:gd name="T49" fmla="*/ 32 h 110"/>
                <a:gd name="T50" fmla="*/ 88 w 208"/>
                <a:gd name="T51" fmla="*/ 20 h 110"/>
                <a:gd name="T52" fmla="*/ 92 w 208"/>
                <a:gd name="T53" fmla="*/ 12 h 110"/>
                <a:gd name="T54" fmla="*/ 100 w 208"/>
                <a:gd name="T55" fmla="*/ 0 h 1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8"/>
                <a:gd name="T85" fmla="*/ 0 h 110"/>
                <a:gd name="T86" fmla="*/ 208 w 208"/>
                <a:gd name="T87" fmla="*/ 110 h 1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8" h="110">
                  <a:moveTo>
                    <a:pt x="208" y="20"/>
                  </a:moveTo>
                  <a:lnTo>
                    <a:pt x="208" y="28"/>
                  </a:lnTo>
                  <a:lnTo>
                    <a:pt x="208" y="42"/>
                  </a:lnTo>
                  <a:lnTo>
                    <a:pt x="204" y="56"/>
                  </a:lnTo>
                  <a:lnTo>
                    <a:pt x="198" y="68"/>
                  </a:lnTo>
                  <a:lnTo>
                    <a:pt x="187" y="80"/>
                  </a:lnTo>
                  <a:lnTo>
                    <a:pt x="175" y="91"/>
                  </a:lnTo>
                  <a:lnTo>
                    <a:pt x="160" y="100"/>
                  </a:lnTo>
                  <a:lnTo>
                    <a:pt x="144" y="108"/>
                  </a:lnTo>
                  <a:lnTo>
                    <a:pt x="130" y="110"/>
                  </a:lnTo>
                  <a:lnTo>
                    <a:pt x="113" y="106"/>
                  </a:lnTo>
                  <a:lnTo>
                    <a:pt x="96" y="98"/>
                  </a:lnTo>
                  <a:lnTo>
                    <a:pt x="75" y="92"/>
                  </a:lnTo>
                  <a:lnTo>
                    <a:pt x="52" y="88"/>
                  </a:lnTo>
                  <a:lnTo>
                    <a:pt x="38" y="88"/>
                  </a:lnTo>
                  <a:lnTo>
                    <a:pt x="21" y="89"/>
                  </a:lnTo>
                  <a:lnTo>
                    <a:pt x="0" y="92"/>
                  </a:lnTo>
                  <a:lnTo>
                    <a:pt x="21" y="76"/>
                  </a:lnTo>
                  <a:lnTo>
                    <a:pt x="33" y="68"/>
                  </a:lnTo>
                  <a:lnTo>
                    <a:pt x="49" y="59"/>
                  </a:lnTo>
                  <a:lnTo>
                    <a:pt x="63" y="54"/>
                  </a:lnTo>
                  <a:lnTo>
                    <a:pt x="72" y="48"/>
                  </a:lnTo>
                  <a:lnTo>
                    <a:pt x="76" y="45"/>
                  </a:lnTo>
                  <a:lnTo>
                    <a:pt x="78" y="41"/>
                  </a:lnTo>
                  <a:lnTo>
                    <a:pt x="84" y="32"/>
                  </a:lnTo>
                  <a:lnTo>
                    <a:pt x="88" y="20"/>
                  </a:lnTo>
                  <a:lnTo>
                    <a:pt x="92" y="12"/>
                  </a:lnTo>
                  <a:lnTo>
                    <a:pt x="10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5" name="Freeform 79"/>
            <p:cNvSpPr>
              <a:spLocks/>
            </p:cNvSpPr>
            <p:nvPr/>
          </p:nvSpPr>
          <p:spPr bwMode="auto">
            <a:xfrm>
              <a:off x="4357" y="1409"/>
              <a:ext cx="30" cy="32"/>
            </a:xfrm>
            <a:custGeom>
              <a:avLst/>
              <a:gdLst>
                <a:gd name="T0" fmla="*/ 53 w 89"/>
                <a:gd name="T1" fmla="*/ 3 h 96"/>
                <a:gd name="T2" fmla="*/ 54 w 89"/>
                <a:gd name="T3" fmla="*/ 13 h 96"/>
                <a:gd name="T4" fmla="*/ 53 w 89"/>
                <a:gd name="T5" fmla="*/ 24 h 96"/>
                <a:gd name="T6" fmla="*/ 50 w 89"/>
                <a:gd name="T7" fmla="*/ 40 h 96"/>
                <a:gd name="T8" fmla="*/ 46 w 89"/>
                <a:gd name="T9" fmla="*/ 52 h 96"/>
                <a:gd name="T10" fmla="*/ 37 w 89"/>
                <a:gd name="T11" fmla="*/ 65 h 96"/>
                <a:gd name="T12" fmla="*/ 27 w 89"/>
                <a:gd name="T13" fmla="*/ 76 h 96"/>
                <a:gd name="T14" fmla="*/ 12 w 89"/>
                <a:gd name="T15" fmla="*/ 89 h 96"/>
                <a:gd name="T16" fmla="*/ 0 w 89"/>
                <a:gd name="T17" fmla="*/ 96 h 96"/>
                <a:gd name="T18" fmla="*/ 12 w 89"/>
                <a:gd name="T19" fmla="*/ 96 h 96"/>
                <a:gd name="T20" fmla="*/ 29 w 89"/>
                <a:gd name="T21" fmla="*/ 93 h 96"/>
                <a:gd name="T22" fmla="*/ 45 w 89"/>
                <a:gd name="T23" fmla="*/ 90 h 96"/>
                <a:gd name="T24" fmla="*/ 58 w 89"/>
                <a:gd name="T25" fmla="*/ 84 h 96"/>
                <a:gd name="T26" fmla="*/ 69 w 89"/>
                <a:gd name="T27" fmla="*/ 78 h 96"/>
                <a:gd name="T28" fmla="*/ 76 w 89"/>
                <a:gd name="T29" fmla="*/ 72 h 96"/>
                <a:gd name="T30" fmla="*/ 83 w 89"/>
                <a:gd name="T31" fmla="*/ 63 h 96"/>
                <a:gd name="T32" fmla="*/ 88 w 89"/>
                <a:gd name="T33" fmla="*/ 48 h 96"/>
                <a:gd name="T34" fmla="*/ 89 w 89"/>
                <a:gd name="T35" fmla="*/ 31 h 96"/>
                <a:gd name="T36" fmla="*/ 89 w 89"/>
                <a:gd name="T37" fmla="*/ 12 h 96"/>
                <a:gd name="T38" fmla="*/ 88 w 89"/>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9"/>
                <a:gd name="T61" fmla="*/ 0 h 96"/>
                <a:gd name="T62" fmla="*/ 89 w 89"/>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9" h="96">
                  <a:moveTo>
                    <a:pt x="53" y="3"/>
                  </a:moveTo>
                  <a:lnTo>
                    <a:pt x="54" y="13"/>
                  </a:lnTo>
                  <a:lnTo>
                    <a:pt x="53" y="24"/>
                  </a:lnTo>
                  <a:lnTo>
                    <a:pt x="50" y="40"/>
                  </a:lnTo>
                  <a:lnTo>
                    <a:pt x="46" y="52"/>
                  </a:lnTo>
                  <a:lnTo>
                    <a:pt x="37" y="65"/>
                  </a:lnTo>
                  <a:lnTo>
                    <a:pt x="27" y="76"/>
                  </a:lnTo>
                  <a:lnTo>
                    <a:pt x="12" y="89"/>
                  </a:lnTo>
                  <a:lnTo>
                    <a:pt x="0" y="96"/>
                  </a:lnTo>
                  <a:lnTo>
                    <a:pt x="12" y="96"/>
                  </a:lnTo>
                  <a:lnTo>
                    <a:pt x="29" y="93"/>
                  </a:lnTo>
                  <a:lnTo>
                    <a:pt x="45" y="90"/>
                  </a:lnTo>
                  <a:lnTo>
                    <a:pt x="58" y="84"/>
                  </a:lnTo>
                  <a:lnTo>
                    <a:pt x="69" y="78"/>
                  </a:lnTo>
                  <a:lnTo>
                    <a:pt x="76" y="72"/>
                  </a:lnTo>
                  <a:lnTo>
                    <a:pt x="83" y="63"/>
                  </a:lnTo>
                  <a:lnTo>
                    <a:pt x="88" y="48"/>
                  </a:lnTo>
                  <a:lnTo>
                    <a:pt x="89" y="31"/>
                  </a:lnTo>
                  <a:lnTo>
                    <a:pt x="89" y="12"/>
                  </a:lnTo>
                  <a:lnTo>
                    <a:pt x="8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6" name="Freeform 80"/>
            <p:cNvSpPr>
              <a:spLocks/>
            </p:cNvSpPr>
            <p:nvPr/>
          </p:nvSpPr>
          <p:spPr bwMode="auto">
            <a:xfrm>
              <a:off x="4389" y="1409"/>
              <a:ext cx="28" cy="24"/>
            </a:xfrm>
            <a:custGeom>
              <a:avLst/>
              <a:gdLst>
                <a:gd name="T0" fmla="*/ 0 w 83"/>
                <a:gd name="T1" fmla="*/ 0 h 71"/>
                <a:gd name="T2" fmla="*/ 0 w 83"/>
                <a:gd name="T3" fmla="*/ 13 h 71"/>
                <a:gd name="T4" fmla="*/ 0 w 83"/>
                <a:gd name="T5" fmla="*/ 30 h 71"/>
                <a:gd name="T6" fmla="*/ 0 w 83"/>
                <a:gd name="T7" fmla="*/ 47 h 71"/>
                <a:gd name="T8" fmla="*/ 0 w 83"/>
                <a:gd name="T9" fmla="*/ 60 h 71"/>
                <a:gd name="T10" fmla="*/ 0 w 83"/>
                <a:gd name="T11" fmla="*/ 71 h 71"/>
                <a:gd name="T12" fmla="*/ 4 w 83"/>
                <a:gd name="T13" fmla="*/ 69 h 71"/>
                <a:gd name="T14" fmla="*/ 21 w 83"/>
                <a:gd name="T15" fmla="*/ 65 h 71"/>
                <a:gd name="T16" fmla="*/ 45 w 83"/>
                <a:gd name="T17" fmla="*/ 58 h 71"/>
                <a:gd name="T18" fmla="*/ 67 w 83"/>
                <a:gd name="T19" fmla="*/ 52 h 71"/>
                <a:gd name="T20" fmla="*/ 76 w 83"/>
                <a:gd name="T21" fmla="*/ 48 h 71"/>
                <a:gd name="T22" fmla="*/ 80 w 83"/>
                <a:gd name="T23" fmla="*/ 40 h 71"/>
                <a:gd name="T24" fmla="*/ 83 w 83"/>
                <a:gd name="T25" fmla="*/ 30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71"/>
                <a:gd name="T41" fmla="*/ 83 w 83"/>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71">
                  <a:moveTo>
                    <a:pt x="0" y="0"/>
                  </a:moveTo>
                  <a:lnTo>
                    <a:pt x="0" y="13"/>
                  </a:lnTo>
                  <a:lnTo>
                    <a:pt x="0" y="30"/>
                  </a:lnTo>
                  <a:lnTo>
                    <a:pt x="0" y="47"/>
                  </a:lnTo>
                  <a:lnTo>
                    <a:pt x="0" y="60"/>
                  </a:lnTo>
                  <a:lnTo>
                    <a:pt x="0" y="71"/>
                  </a:lnTo>
                  <a:lnTo>
                    <a:pt x="4" y="69"/>
                  </a:lnTo>
                  <a:lnTo>
                    <a:pt x="21" y="65"/>
                  </a:lnTo>
                  <a:lnTo>
                    <a:pt x="45" y="58"/>
                  </a:lnTo>
                  <a:lnTo>
                    <a:pt x="67" y="52"/>
                  </a:lnTo>
                  <a:lnTo>
                    <a:pt x="76" y="48"/>
                  </a:lnTo>
                  <a:lnTo>
                    <a:pt x="80" y="40"/>
                  </a:lnTo>
                  <a:lnTo>
                    <a:pt x="83" y="3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7" name="Freeform 81"/>
            <p:cNvSpPr>
              <a:spLocks/>
            </p:cNvSpPr>
            <p:nvPr/>
          </p:nvSpPr>
          <p:spPr bwMode="auto">
            <a:xfrm>
              <a:off x="4296" y="1403"/>
              <a:ext cx="38" cy="31"/>
            </a:xfrm>
            <a:custGeom>
              <a:avLst/>
              <a:gdLst>
                <a:gd name="T0" fmla="*/ 115 w 115"/>
                <a:gd name="T1" fmla="*/ 0 h 94"/>
                <a:gd name="T2" fmla="*/ 107 w 115"/>
                <a:gd name="T3" fmla="*/ 10 h 94"/>
                <a:gd name="T4" fmla="*/ 102 w 115"/>
                <a:gd name="T5" fmla="*/ 20 h 94"/>
                <a:gd name="T6" fmla="*/ 98 w 115"/>
                <a:gd name="T7" fmla="*/ 27 h 94"/>
                <a:gd name="T8" fmla="*/ 95 w 115"/>
                <a:gd name="T9" fmla="*/ 35 h 94"/>
                <a:gd name="T10" fmla="*/ 87 w 115"/>
                <a:gd name="T11" fmla="*/ 44 h 94"/>
                <a:gd name="T12" fmla="*/ 77 w 115"/>
                <a:gd name="T13" fmla="*/ 49 h 94"/>
                <a:gd name="T14" fmla="*/ 62 w 115"/>
                <a:gd name="T15" fmla="*/ 57 h 94"/>
                <a:gd name="T16" fmla="*/ 44 w 115"/>
                <a:gd name="T17" fmla="*/ 64 h 94"/>
                <a:gd name="T18" fmla="*/ 29 w 115"/>
                <a:gd name="T19" fmla="*/ 75 h 94"/>
                <a:gd name="T20" fmla="*/ 16 w 115"/>
                <a:gd name="T21" fmla="*/ 82 h 94"/>
                <a:gd name="T22" fmla="*/ 0 w 115"/>
                <a:gd name="T23" fmla="*/ 94 h 94"/>
                <a:gd name="T24" fmla="*/ 4 w 115"/>
                <a:gd name="T25" fmla="*/ 78 h 94"/>
                <a:gd name="T26" fmla="*/ 6 w 115"/>
                <a:gd name="T27" fmla="*/ 65 h 94"/>
                <a:gd name="T28" fmla="*/ 4 w 115"/>
                <a:gd name="T29" fmla="*/ 54 h 94"/>
                <a:gd name="T30" fmla="*/ 2 w 115"/>
                <a:gd name="T31" fmla="*/ 41 h 94"/>
                <a:gd name="T32" fmla="*/ 0 w 115"/>
                <a:gd name="T33" fmla="*/ 28 h 94"/>
                <a:gd name="T34" fmla="*/ 2 w 115"/>
                <a:gd name="T35" fmla="*/ 2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5"/>
                <a:gd name="T55" fmla="*/ 0 h 94"/>
                <a:gd name="T56" fmla="*/ 115 w 115"/>
                <a:gd name="T57" fmla="*/ 94 h 9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5" h="94">
                  <a:moveTo>
                    <a:pt x="115" y="0"/>
                  </a:moveTo>
                  <a:lnTo>
                    <a:pt x="107" y="10"/>
                  </a:lnTo>
                  <a:lnTo>
                    <a:pt x="102" y="20"/>
                  </a:lnTo>
                  <a:lnTo>
                    <a:pt x="98" y="27"/>
                  </a:lnTo>
                  <a:lnTo>
                    <a:pt x="95" y="35"/>
                  </a:lnTo>
                  <a:lnTo>
                    <a:pt x="87" y="44"/>
                  </a:lnTo>
                  <a:lnTo>
                    <a:pt x="77" y="49"/>
                  </a:lnTo>
                  <a:lnTo>
                    <a:pt x="62" y="57"/>
                  </a:lnTo>
                  <a:lnTo>
                    <a:pt x="44" y="64"/>
                  </a:lnTo>
                  <a:lnTo>
                    <a:pt x="29" y="75"/>
                  </a:lnTo>
                  <a:lnTo>
                    <a:pt x="16" y="82"/>
                  </a:lnTo>
                  <a:lnTo>
                    <a:pt x="0" y="94"/>
                  </a:lnTo>
                  <a:lnTo>
                    <a:pt x="4" y="78"/>
                  </a:lnTo>
                  <a:lnTo>
                    <a:pt x="6" y="65"/>
                  </a:lnTo>
                  <a:lnTo>
                    <a:pt x="4" y="54"/>
                  </a:lnTo>
                  <a:lnTo>
                    <a:pt x="2" y="41"/>
                  </a:lnTo>
                  <a:lnTo>
                    <a:pt x="0" y="28"/>
                  </a:lnTo>
                  <a:lnTo>
                    <a:pt x="2"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8" name="Freeform 82"/>
            <p:cNvSpPr>
              <a:spLocks/>
            </p:cNvSpPr>
            <p:nvPr/>
          </p:nvSpPr>
          <p:spPr bwMode="auto">
            <a:xfrm>
              <a:off x="4217" y="1413"/>
              <a:ext cx="22" cy="21"/>
            </a:xfrm>
            <a:custGeom>
              <a:avLst/>
              <a:gdLst>
                <a:gd name="T0" fmla="*/ 0 w 67"/>
                <a:gd name="T1" fmla="*/ 0 h 62"/>
                <a:gd name="T2" fmla="*/ 6 w 67"/>
                <a:gd name="T3" fmla="*/ 10 h 62"/>
                <a:gd name="T4" fmla="*/ 10 w 67"/>
                <a:gd name="T5" fmla="*/ 21 h 62"/>
                <a:gd name="T6" fmla="*/ 16 w 67"/>
                <a:gd name="T7" fmla="*/ 36 h 62"/>
                <a:gd name="T8" fmla="*/ 23 w 67"/>
                <a:gd name="T9" fmla="*/ 50 h 62"/>
                <a:gd name="T10" fmla="*/ 30 w 67"/>
                <a:gd name="T11" fmla="*/ 62 h 62"/>
                <a:gd name="T12" fmla="*/ 30 w 67"/>
                <a:gd name="T13" fmla="*/ 45 h 62"/>
                <a:gd name="T14" fmla="*/ 32 w 67"/>
                <a:gd name="T15" fmla="*/ 35 h 62"/>
                <a:gd name="T16" fmla="*/ 40 w 67"/>
                <a:gd name="T17" fmla="*/ 25 h 62"/>
                <a:gd name="T18" fmla="*/ 46 w 67"/>
                <a:gd name="T19" fmla="*/ 17 h 62"/>
                <a:gd name="T20" fmla="*/ 57 w 67"/>
                <a:gd name="T21" fmla="*/ 10 h 62"/>
                <a:gd name="T22" fmla="*/ 67 w 67"/>
                <a:gd name="T23" fmla="*/ 0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
                <a:gd name="T37" fmla="*/ 0 h 62"/>
                <a:gd name="T38" fmla="*/ 67 w 67"/>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 h="62">
                  <a:moveTo>
                    <a:pt x="0" y="0"/>
                  </a:moveTo>
                  <a:lnTo>
                    <a:pt x="6" y="10"/>
                  </a:lnTo>
                  <a:lnTo>
                    <a:pt x="10" y="21"/>
                  </a:lnTo>
                  <a:lnTo>
                    <a:pt x="16" y="36"/>
                  </a:lnTo>
                  <a:lnTo>
                    <a:pt x="23" y="50"/>
                  </a:lnTo>
                  <a:lnTo>
                    <a:pt x="30" y="62"/>
                  </a:lnTo>
                  <a:lnTo>
                    <a:pt x="30" y="45"/>
                  </a:lnTo>
                  <a:lnTo>
                    <a:pt x="32" y="35"/>
                  </a:lnTo>
                  <a:lnTo>
                    <a:pt x="40" y="25"/>
                  </a:lnTo>
                  <a:lnTo>
                    <a:pt x="46" y="17"/>
                  </a:lnTo>
                  <a:lnTo>
                    <a:pt x="57" y="10"/>
                  </a:lnTo>
                  <a:lnTo>
                    <a:pt x="6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9" name="Freeform 83"/>
            <p:cNvSpPr>
              <a:spLocks/>
            </p:cNvSpPr>
            <p:nvPr/>
          </p:nvSpPr>
          <p:spPr bwMode="auto">
            <a:xfrm>
              <a:off x="4212" y="1411"/>
              <a:ext cx="82" cy="64"/>
            </a:xfrm>
            <a:custGeom>
              <a:avLst/>
              <a:gdLst>
                <a:gd name="T0" fmla="*/ 90 w 244"/>
                <a:gd name="T1" fmla="*/ 11 h 192"/>
                <a:gd name="T2" fmla="*/ 75 w 244"/>
                <a:gd name="T3" fmla="*/ 26 h 192"/>
                <a:gd name="T4" fmla="*/ 61 w 244"/>
                <a:gd name="T5" fmla="*/ 37 h 192"/>
                <a:gd name="T6" fmla="*/ 56 w 244"/>
                <a:gd name="T7" fmla="*/ 43 h 192"/>
                <a:gd name="T8" fmla="*/ 54 w 244"/>
                <a:gd name="T9" fmla="*/ 52 h 192"/>
                <a:gd name="T10" fmla="*/ 54 w 244"/>
                <a:gd name="T11" fmla="*/ 59 h 192"/>
                <a:gd name="T12" fmla="*/ 55 w 244"/>
                <a:gd name="T13" fmla="*/ 67 h 192"/>
                <a:gd name="T14" fmla="*/ 59 w 244"/>
                <a:gd name="T15" fmla="*/ 79 h 192"/>
                <a:gd name="T16" fmla="*/ 62 w 244"/>
                <a:gd name="T17" fmla="*/ 96 h 192"/>
                <a:gd name="T18" fmla="*/ 61 w 244"/>
                <a:gd name="T19" fmla="*/ 111 h 192"/>
                <a:gd name="T20" fmla="*/ 55 w 244"/>
                <a:gd name="T21" fmla="*/ 124 h 192"/>
                <a:gd name="T22" fmla="*/ 47 w 244"/>
                <a:gd name="T23" fmla="*/ 135 h 192"/>
                <a:gd name="T24" fmla="*/ 37 w 244"/>
                <a:gd name="T25" fmla="*/ 144 h 192"/>
                <a:gd name="T26" fmla="*/ 25 w 244"/>
                <a:gd name="T27" fmla="*/ 155 h 192"/>
                <a:gd name="T28" fmla="*/ 12 w 244"/>
                <a:gd name="T29" fmla="*/ 167 h 192"/>
                <a:gd name="T30" fmla="*/ 5 w 244"/>
                <a:gd name="T31" fmla="*/ 179 h 192"/>
                <a:gd name="T32" fmla="*/ 0 w 244"/>
                <a:gd name="T33" fmla="*/ 188 h 192"/>
                <a:gd name="T34" fmla="*/ 0 w 244"/>
                <a:gd name="T35" fmla="*/ 192 h 192"/>
                <a:gd name="T36" fmla="*/ 12 w 244"/>
                <a:gd name="T37" fmla="*/ 182 h 192"/>
                <a:gd name="T38" fmla="*/ 36 w 244"/>
                <a:gd name="T39" fmla="*/ 170 h 192"/>
                <a:gd name="T40" fmla="*/ 56 w 244"/>
                <a:gd name="T41" fmla="*/ 161 h 192"/>
                <a:gd name="T42" fmla="*/ 81 w 244"/>
                <a:gd name="T43" fmla="*/ 152 h 192"/>
                <a:gd name="T44" fmla="*/ 112 w 244"/>
                <a:gd name="T45" fmla="*/ 142 h 192"/>
                <a:gd name="T46" fmla="*/ 120 w 244"/>
                <a:gd name="T47" fmla="*/ 138 h 192"/>
                <a:gd name="T48" fmla="*/ 127 w 244"/>
                <a:gd name="T49" fmla="*/ 134 h 192"/>
                <a:gd name="T50" fmla="*/ 135 w 244"/>
                <a:gd name="T51" fmla="*/ 126 h 192"/>
                <a:gd name="T52" fmla="*/ 144 w 244"/>
                <a:gd name="T53" fmla="*/ 121 h 192"/>
                <a:gd name="T54" fmla="*/ 166 w 244"/>
                <a:gd name="T55" fmla="*/ 111 h 192"/>
                <a:gd name="T56" fmla="*/ 197 w 244"/>
                <a:gd name="T57" fmla="*/ 102 h 192"/>
                <a:gd name="T58" fmla="*/ 212 w 244"/>
                <a:gd name="T59" fmla="*/ 96 h 192"/>
                <a:gd name="T60" fmla="*/ 224 w 244"/>
                <a:gd name="T61" fmla="*/ 89 h 192"/>
                <a:gd name="T62" fmla="*/ 232 w 244"/>
                <a:gd name="T63" fmla="*/ 79 h 192"/>
                <a:gd name="T64" fmla="*/ 239 w 244"/>
                <a:gd name="T65" fmla="*/ 63 h 192"/>
                <a:gd name="T66" fmla="*/ 244 w 244"/>
                <a:gd name="T67" fmla="*/ 47 h 192"/>
                <a:gd name="T68" fmla="*/ 244 w 244"/>
                <a:gd name="T69" fmla="*/ 34 h 192"/>
                <a:gd name="T70" fmla="*/ 240 w 244"/>
                <a:gd name="T71" fmla="*/ 18 h 192"/>
                <a:gd name="T72" fmla="*/ 239 w 244"/>
                <a:gd name="T73" fmla="*/ 4 h 192"/>
                <a:gd name="T74" fmla="*/ 239 w 244"/>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4"/>
                <a:gd name="T115" fmla="*/ 0 h 192"/>
                <a:gd name="T116" fmla="*/ 244 w 244"/>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4" h="192">
                  <a:moveTo>
                    <a:pt x="90" y="11"/>
                  </a:moveTo>
                  <a:lnTo>
                    <a:pt x="75" y="26"/>
                  </a:lnTo>
                  <a:lnTo>
                    <a:pt x="61" y="37"/>
                  </a:lnTo>
                  <a:lnTo>
                    <a:pt x="56" y="43"/>
                  </a:lnTo>
                  <a:lnTo>
                    <a:pt x="54" y="52"/>
                  </a:lnTo>
                  <a:lnTo>
                    <a:pt x="54" y="59"/>
                  </a:lnTo>
                  <a:lnTo>
                    <a:pt x="55" y="67"/>
                  </a:lnTo>
                  <a:lnTo>
                    <a:pt x="59" y="79"/>
                  </a:lnTo>
                  <a:lnTo>
                    <a:pt x="62" y="96"/>
                  </a:lnTo>
                  <a:lnTo>
                    <a:pt x="61" y="111"/>
                  </a:lnTo>
                  <a:lnTo>
                    <a:pt x="55" y="124"/>
                  </a:lnTo>
                  <a:lnTo>
                    <a:pt x="47" y="135"/>
                  </a:lnTo>
                  <a:lnTo>
                    <a:pt x="37" y="144"/>
                  </a:lnTo>
                  <a:lnTo>
                    <a:pt x="25" y="155"/>
                  </a:lnTo>
                  <a:lnTo>
                    <a:pt x="12" y="167"/>
                  </a:lnTo>
                  <a:lnTo>
                    <a:pt x="5" y="179"/>
                  </a:lnTo>
                  <a:lnTo>
                    <a:pt x="0" y="188"/>
                  </a:lnTo>
                  <a:lnTo>
                    <a:pt x="0" y="192"/>
                  </a:lnTo>
                  <a:lnTo>
                    <a:pt x="12" y="182"/>
                  </a:lnTo>
                  <a:lnTo>
                    <a:pt x="36" y="170"/>
                  </a:lnTo>
                  <a:lnTo>
                    <a:pt x="56" y="161"/>
                  </a:lnTo>
                  <a:lnTo>
                    <a:pt x="81" y="152"/>
                  </a:lnTo>
                  <a:lnTo>
                    <a:pt x="112" y="142"/>
                  </a:lnTo>
                  <a:lnTo>
                    <a:pt x="120" y="138"/>
                  </a:lnTo>
                  <a:lnTo>
                    <a:pt x="127" y="134"/>
                  </a:lnTo>
                  <a:lnTo>
                    <a:pt x="135" y="126"/>
                  </a:lnTo>
                  <a:lnTo>
                    <a:pt x="144" y="121"/>
                  </a:lnTo>
                  <a:lnTo>
                    <a:pt x="166" y="111"/>
                  </a:lnTo>
                  <a:lnTo>
                    <a:pt x="197" y="102"/>
                  </a:lnTo>
                  <a:lnTo>
                    <a:pt x="212" y="96"/>
                  </a:lnTo>
                  <a:lnTo>
                    <a:pt x="224" y="89"/>
                  </a:lnTo>
                  <a:lnTo>
                    <a:pt x="232" y="79"/>
                  </a:lnTo>
                  <a:lnTo>
                    <a:pt x="239" y="63"/>
                  </a:lnTo>
                  <a:lnTo>
                    <a:pt x="244" y="47"/>
                  </a:lnTo>
                  <a:lnTo>
                    <a:pt x="244" y="34"/>
                  </a:lnTo>
                  <a:lnTo>
                    <a:pt x="240" y="18"/>
                  </a:lnTo>
                  <a:lnTo>
                    <a:pt x="239" y="4"/>
                  </a:lnTo>
                  <a:lnTo>
                    <a:pt x="239"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0" name="Freeform 84"/>
            <p:cNvSpPr>
              <a:spLocks/>
            </p:cNvSpPr>
            <p:nvPr/>
          </p:nvSpPr>
          <p:spPr bwMode="auto">
            <a:xfrm>
              <a:off x="4110" y="1404"/>
              <a:ext cx="51" cy="48"/>
            </a:xfrm>
            <a:custGeom>
              <a:avLst/>
              <a:gdLst>
                <a:gd name="T0" fmla="*/ 22 w 155"/>
                <a:gd name="T1" fmla="*/ 0 h 144"/>
                <a:gd name="T2" fmla="*/ 26 w 155"/>
                <a:gd name="T3" fmla="*/ 8 h 144"/>
                <a:gd name="T4" fmla="*/ 26 w 155"/>
                <a:gd name="T5" fmla="*/ 15 h 144"/>
                <a:gd name="T6" fmla="*/ 26 w 155"/>
                <a:gd name="T7" fmla="*/ 21 h 144"/>
                <a:gd name="T8" fmla="*/ 23 w 155"/>
                <a:gd name="T9" fmla="*/ 34 h 144"/>
                <a:gd name="T10" fmla="*/ 21 w 155"/>
                <a:gd name="T11" fmla="*/ 51 h 144"/>
                <a:gd name="T12" fmla="*/ 17 w 155"/>
                <a:gd name="T13" fmla="*/ 66 h 144"/>
                <a:gd name="T14" fmla="*/ 11 w 155"/>
                <a:gd name="T15" fmla="*/ 78 h 144"/>
                <a:gd name="T16" fmla="*/ 5 w 155"/>
                <a:gd name="T17" fmla="*/ 90 h 144"/>
                <a:gd name="T18" fmla="*/ 0 w 155"/>
                <a:gd name="T19" fmla="*/ 101 h 144"/>
                <a:gd name="T20" fmla="*/ 0 w 155"/>
                <a:gd name="T21" fmla="*/ 107 h 144"/>
                <a:gd name="T22" fmla="*/ 3 w 155"/>
                <a:gd name="T23" fmla="*/ 110 h 144"/>
                <a:gd name="T24" fmla="*/ 9 w 155"/>
                <a:gd name="T25" fmla="*/ 113 h 144"/>
                <a:gd name="T26" fmla="*/ 21 w 155"/>
                <a:gd name="T27" fmla="*/ 116 h 144"/>
                <a:gd name="T28" fmla="*/ 34 w 155"/>
                <a:gd name="T29" fmla="*/ 114 h 144"/>
                <a:gd name="T30" fmla="*/ 47 w 155"/>
                <a:gd name="T31" fmla="*/ 116 h 144"/>
                <a:gd name="T32" fmla="*/ 54 w 155"/>
                <a:gd name="T33" fmla="*/ 118 h 144"/>
                <a:gd name="T34" fmla="*/ 64 w 155"/>
                <a:gd name="T35" fmla="*/ 123 h 144"/>
                <a:gd name="T36" fmla="*/ 72 w 155"/>
                <a:gd name="T37" fmla="*/ 130 h 144"/>
                <a:gd name="T38" fmla="*/ 83 w 155"/>
                <a:gd name="T39" fmla="*/ 136 h 144"/>
                <a:gd name="T40" fmla="*/ 96 w 155"/>
                <a:gd name="T41" fmla="*/ 144 h 144"/>
                <a:gd name="T42" fmla="*/ 98 w 155"/>
                <a:gd name="T43" fmla="*/ 135 h 144"/>
                <a:gd name="T44" fmla="*/ 101 w 155"/>
                <a:gd name="T45" fmla="*/ 128 h 144"/>
                <a:gd name="T46" fmla="*/ 107 w 155"/>
                <a:gd name="T47" fmla="*/ 122 h 144"/>
                <a:gd name="T48" fmla="*/ 116 w 155"/>
                <a:gd name="T49" fmla="*/ 116 h 144"/>
                <a:gd name="T50" fmla="*/ 126 w 155"/>
                <a:gd name="T51" fmla="*/ 112 h 144"/>
                <a:gd name="T52" fmla="*/ 137 w 155"/>
                <a:gd name="T53" fmla="*/ 107 h 144"/>
                <a:gd name="T54" fmla="*/ 146 w 155"/>
                <a:gd name="T55" fmla="*/ 98 h 144"/>
                <a:gd name="T56" fmla="*/ 151 w 155"/>
                <a:gd name="T57" fmla="*/ 89 h 144"/>
                <a:gd name="T58" fmla="*/ 155 w 155"/>
                <a:gd name="T59" fmla="*/ 80 h 1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5"/>
                <a:gd name="T91" fmla="*/ 0 h 144"/>
                <a:gd name="T92" fmla="*/ 155 w 155"/>
                <a:gd name="T93" fmla="*/ 144 h 1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5" h="144">
                  <a:moveTo>
                    <a:pt x="22" y="0"/>
                  </a:moveTo>
                  <a:lnTo>
                    <a:pt x="26" y="8"/>
                  </a:lnTo>
                  <a:lnTo>
                    <a:pt x="26" y="15"/>
                  </a:lnTo>
                  <a:lnTo>
                    <a:pt x="26" y="21"/>
                  </a:lnTo>
                  <a:lnTo>
                    <a:pt x="23" y="34"/>
                  </a:lnTo>
                  <a:lnTo>
                    <a:pt x="21" y="51"/>
                  </a:lnTo>
                  <a:lnTo>
                    <a:pt x="17" y="66"/>
                  </a:lnTo>
                  <a:lnTo>
                    <a:pt x="11" y="78"/>
                  </a:lnTo>
                  <a:lnTo>
                    <a:pt x="5" y="90"/>
                  </a:lnTo>
                  <a:lnTo>
                    <a:pt x="0" y="101"/>
                  </a:lnTo>
                  <a:lnTo>
                    <a:pt x="0" y="107"/>
                  </a:lnTo>
                  <a:lnTo>
                    <a:pt x="3" y="110"/>
                  </a:lnTo>
                  <a:lnTo>
                    <a:pt x="9" y="113"/>
                  </a:lnTo>
                  <a:lnTo>
                    <a:pt x="21" y="116"/>
                  </a:lnTo>
                  <a:lnTo>
                    <a:pt x="34" y="114"/>
                  </a:lnTo>
                  <a:lnTo>
                    <a:pt x="47" y="116"/>
                  </a:lnTo>
                  <a:lnTo>
                    <a:pt x="54" y="118"/>
                  </a:lnTo>
                  <a:lnTo>
                    <a:pt x="64" y="123"/>
                  </a:lnTo>
                  <a:lnTo>
                    <a:pt x="72" y="130"/>
                  </a:lnTo>
                  <a:lnTo>
                    <a:pt x="83" y="136"/>
                  </a:lnTo>
                  <a:lnTo>
                    <a:pt x="96" y="144"/>
                  </a:lnTo>
                  <a:lnTo>
                    <a:pt x="98" y="135"/>
                  </a:lnTo>
                  <a:lnTo>
                    <a:pt x="101" y="128"/>
                  </a:lnTo>
                  <a:lnTo>
                    <a:pt x="107" y="122"/>
                  </a:lnTo>
                  <a:lnTo>
                    <a:pt x="116" y="116"/>
                  </a:lnTo>
                  <a:lnTo>
                    <a:pt x="126" y="112"/>
                  </a:lnTo>
                  <a:lnTo>
                    <a:pt x="137" y="107"/>
                  </a:lnTo>
                  <a:lnTo>
                    <a:pt x="146" y="98"/>
                  </a:lnTo>
                  <a:lnTo>
                    <a:pt x="151" y="89"/>
                  </a:lnTo>
                  <a:lnTo>
                    <a:pt x="155" y="8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1" name="Freeform 85"/>
            <p:cNvSpPr>
              <a:spLocks/>
            </p:cNvSpPr>
            <p:nvPr/>
          </p:nvSpPr>
          <p:spPr bwMode="auto">
            <a:xfrm>
              <a:off x="4081" y="1405"/>
              <a:ext cx="34" cy="36"/>
            </a:xfrm>
            <a:custGeom>
              <a:avLst/>
              <a:gdLst>
                <a:gd name="T0" fmla="*/ 0 w 102"/>
                <a:gd name="T1" fmla="*/ 14 h 108"/>
                <a:gd name="T2" fmla="*/ 8 w 102"/>
                <a:gd name="T3" fmla="*/ 20 h 108"/>
                <a:gd name="T4" fmla="*/ 17 w 102"/>
                <a:gd name="T5" fmla="*/ 31 h 108"/>
                <a:gd name="T6" fmla="*/ 26 w 102"/>
                <a:gd name="T7" fmla="*/ 45 h 108"/>
                <a:gd name="T8" fmla="*/ 32 w 102"/>
                <a:gd name="T9" fmla="*/ 62 h 108"/>
                <a:gd name="T10" fmla="*/ 41 w 102"/>
                <a:gd name="T11" fmla="*/ 80 h 108"/>
                <a:gd name="T12" fmla="*/ 49 w 102"/>
                <a:gd name="T13" fmla="*/ 94 h 108"/>
                <a:gd name="T14" fmla="*/ 60 w 102"/>
                <a:gd name="T15" fmla="*/ 104 h 108"/>
                <a:gd name="T16" fmla="*/ 68 w 102"/>
                <a:gd name="T17" fmla="*/ 108 h 108"/>
                <a:gd name="T18" fmla="*/ 71 w 102"/>
                <a:gd name="T19" fmla="*/ 95 h 108"/>
                <a:gd name="T20" fmla="*/ 76 w 102"/>
                <a:gd name="T21" fmla="*/ 84 h 108"/>
                <a:gd name="T22" fmla="*/ 84 w 102"/>
                <a:gd name="T23" fmla="*/ 71 h 108"/>
                <a:gd name="T24" fmla="*/ 90 w 102"/>
                <a:gd name="T25" fmla="*/ 59 h 108"/>
                <a:gd name="T26" fmla="*/ 95 w 102"/>
                <a:gd name="T27" fmla="*/ 46 h 108"/>
                <a:gd name="T28" fmla="*/ 97 w 102"/>
                <a:gd name="T29" fmla="*/ 31 h 108"/>
                <a:gd name="T30" fmla="*/ 101 w 102"/>
                <a:gd name="T31" fmla="*/ 18 h 108"/>
                <a:gd name="T32" fmla="*/ 102 w 102"/>
                <a:gd name="T33" fmla="*/ 12 h 108"/>
                <a:gd name="T34" fmla="*/ 101 w 102"/>
                <a:gd name="T35" fmla="*/ 5 h 108"/>
                <a:gd name="T36" fmla="*/ 98 w 102"/>
                <a:gd name="T37" fmla="*/ 0 h 1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08"/>
                <a:gd name="T59" fmla="*/ 102 w 102"/>
                <a:gd name="T60" fmla="*/ 108 h 1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08">
                  <a:moveTo>
                    <a:pt x="0" y="14"/>
                  </a:moveTo>
                  <a:lnTo>
                    <a:pt x="8" y="20"/>
                  </a:lnTo>
                  <a:lnTo>
                    <a:pt x="17" y="31"/>
                  </a:lnTo>
                  <a:lnTo>
                    <a:pt x="26" y="45"/>
                  </a:lnTo>
                  <a:lnTo>
                    <a:pt x="32" y="62"/>
                  </a:lnTo>
                  <a:lnTo>
                    <a:pt x="41" y="80"/>
                  </a:lnTo>
                  <a:lnTo>
                    <a:pt x="49" y="94"/>
                  </a:lnTo>
                  <a:lnTo>
                    <a:pt x="60" y="104"/>
                  </a:lnTo>
                  <a:lnTo>
                    <a:pt x="68" y="108"/>
                  </a:lnTo>
                  <a:lnTo>
                    <a:pt x="71" y="95"/>
                  </a:lnTo>
                  <a:lnTo>
                    <a:pt x="76" y="84"/>
                  </a:lnTo>
                  <a:lnTo>
                    <a:pt x="84" y="71"/>
                  </a:lnTo>
                  <a:lnTo>
                    <a:pt x="90" y="59"/>
                  </a:lnTo>
                  <a:lnTo>
                    <a:pt x="95" y="46"/>
                  </a:lnTo>
                  <a:lnTo>
                    <a:pt x="97" y="31"/>
                  </a:lnTo>
                  <a:lnTo>
                    <a:pt x="101" y="18"/>
                  </a:lnTo>
                  <a:lnTo>
                    <a:pt x="102" y="12"/>
                  </a:lnTo>
                  <a:lnTo>
                    <a:pt x="101" y="5"/>
                  </a:lnTo>
                  <a:lnTo>
                    <a:pt x="9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2" name="Freeform 86"/>
            <p:cNvSpPr>
              <a:spLocks/>
            </p:cNvSpPr>
            <p:nvPr/>
          </p:nvSpPr>
          <p:spPr bwMode="auto">
            <a:xfrm>
              <a:off x="4077" y="1410"/>
              <a:ext cx="342" cy="244"/>
            </a:xfrm>
            <a:custGeom>
              <a:avLst/>
              <a:gdLst>
                <a:gd name="T0" fmla="*/ 16 w 1028"/>
                <a:gd name="T1" fmla="*/ 13 h 731"/>
                <a:gd name="T2" fmla="*/ 41 w 1028"/>
                <a:gd name="T3" fmla="*/ 62 h 731"/>
                <a:gd name="T4" fmla="*/ 67 w 1028"/>
                <a:gd name="T5" fmla="*/ 104 h 731"/>
                <a:gd name="T6" fmla="*/ 127 w 1028"/>
                <a:gd name="T7" fmla="*/ 132 h 731"/>
                <a:gd name="T8" fmla="*/ 168 w 1028"/>
                <a:gd name="T9" fmla="*/ 161 h 731"/>
                <a:gd name="T10" fmla="*/ 175 w 1028"/>
                <a:gd name="T11" fmla="*/ 201 h 731"/>
                <a:gd name="T12" fmla="*/ 199 w 1028"/>
                <a:gd name="T13" fmla="*/ 230 h 731"/>
                <a:gd name="T14" fmla="*/ 246 w 1028"/>
                <a:gd name="T15" fmla="*/ 259 h 731"/>
                <a:gd name="T16" fmla="*/ 265 w 1028"/>
                <a:gd name="T17" fmla="*/ 314 h 731"/>
                <a:gd name="T18" fmla="*/ 282 w 1028"/>
                <a:gd name="T19" fmla="*/ 363 h 731"/>
                <a:gd name="T20" fmla="*/ 305 w 1028"/>
                <a:gd name="T21" fmla="*/ 411 h 731"/>
                <a:gd name="T22" fmla="*/ 305 w 1028"/>
                <a:gd name="T23" fmla="*/ 470 h 731"/>
                <a:gd name="T24" fmla="*/ 250 w 1028"/>
                <a:gd name="T25" fmla="*/ 556 h 731"/>
                <a:gd name="T26" fmla="*/ 225 w 1028"/>
                <a:gd name="T27" fmla="*/ 620 h 731"/>
                <a:gd name="T28" fmla="*/ 200 w 1028"/>
                <a:gd name="T29" fmla="*/ 672 h 731"/>
                <a:gd name="T30" fmla="*/ 161 w 1028"/>
                <a:gd name="T31" fmla="*/ 698 h 731"/>
                <a:gd name="T32" fmla="*/ 215 w 1028"/>
                <a:gd name="T33" fmla="*/ 687 h 731"/>
                <a:gd name="T34" fmla="*/ 273 w 1028"/>
                <a:gd name="T35" fmla="*/ 686 h 731"/>
                <a:gd name="T36" fmla="*/ 312 w 1028"/>
                <a:gd name="T37" fmla="*/ 711 h 731"/>
                <a:gd name="T38" fmla="*/ 328 w 1028"/>
                <a:gd name="T39" fmla="*/ 728 h 731"/>
                <a:gd name="T40" fmla="*/ 319 w 1028"/>
                <a:gd name="T41" fmla="*/ 678 h 731"/>
                <a:gd name="T42" fmla="*/ 345 w 1028"/>
                <a:gd name="T43" fmla="*/ 714 h 731"/>
                <a:gd name="T44" fmla="*/ 387 w 1028"/>
                <a:gd name="T45" fmla="*/ 710 h 731"/>
                <a:gd name="T46" fmla="*/ 447 w 1028"/>
                <a:gd name="T47" fmla="*/ 706 h 731"/>
                <a:gd name="T48" fmla="*/ 416 w 1028"/>
                <a:gd name="T49" fmla="*/ 680 h 731"/>
                <a:gd name="T50" fmla="*/ 395 w 1028"/>
                <a:gd name="T51" fmla="*/ 632 h 731"/>
                <a:gd name="T52" fmla="*/ 398 w 1028"/>
                <a:gd name="T53" fmla="*/ 565 h 731"/>
                <a:gd name="T54" fmla="*/ 402 w 1028"/>
                <a:gd name="T55" fmla="*/ 507 h 731"/>
                <a:gd name="T56" fmla="*/ 397 w 1028"/>
                <a:gd name="T57" fmla="*/ 451 h 731"/>
                <a:gd name="T58" fmla="*/ 394 w 1028"/>
                <a:gd name="T59" fmla="*/ 415 h 731"/>
                <a:gd name="T60" fmla="*/ 397 w 1028"/>
                <a:gd name="T61" fmla="*/ 362 h 731"/>
                <a:gd name="T62" fmla="*/ 374 w 1028"/>
                <a:gd name="T63" fmla="*/ 319 h 731"/>
                <a:gd name="T64" fmla="*/ 378 w 1028"/>
                <a:gd name="T65" fmla="*/ 281 h 731"/>
                <a:gd name="T66" fmla="*/ 434 w 1028"/>
                <a:gd name="T67" fmla="*/ 239 h 731"/>
                <a:gd name="T68" fmla="*/ 504 w 1028"/>
                <a:gd name="T69" fmla="*/ 217 h 731"/>
                <a:gd name="T70" fmla="*/ 562 w 1028"/>
                <a:gd name="T71" fmla="*/ 195 h 731"/>
                <a:gd name="T72" fmla="*/ 607 w 1028"/>
                <a:gd name="T73" fmla="*/ 157 h 731"/>
                <a:gd name="T74" fmla="*/ 653 w 1028"/>
                <a:gd name="T75" fmla="*/ 123 h 731"/>
                <a:gd name="T76" fmla="*/ 711 w 1028"/>
                <a:gd name="T77" fmla="*/ 113 h 731"/>
                <a:gd name="T78" fmla="*/ 781 w 1028"/>
                <a:gd name="T79" fmla="*/ 118 h 731"/>
                <a:gd name="T80" fmla="*/ 849 w 1028"/>
                <a:gd name="T81" fmla="*/ 126 h 731"/>
                <a:gd name="T82" fmla="*/ 904 w 1028"/>
                <a:gd name="T83" fmla="*/ 107 h 731"/>
                <a:gd name="T84" fmla="*/ 948 w 1028"/>
                <a:gd name="T85" fmla="*/ 76 h 731"/>
                <a:gd name="T86" fmla="*/ 1002 w 1028"/>
                <a:gd name="T87" fmla="*/ 58 h 731"/>
                <a:gd name="T88" fmla="*/ 1024 w 1028"/>
                <a:gd name="T89" fmla="*/ 44 h 7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1"/>
                <a:gd name="T137" fmla="*/ 1028 w 1028"/>
                <a:gd name="T138" fmla="*/ 731 h 7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1">
                  <a:moveTo>
                    <a:pt x="0" y="0"/>
                  </a:moveTo>
                  <a:lnTo>
                    <a:pt x="7" y="4"/>
                  </a:lnTo>
                  <a:lnTo>
                    <a:pt x="16" y="13"/>
                  </a:lnTo>
                  <a:lnTo>
                    <a:pt x="24" y="23"/>
                  </a:lnTo>
                  <a:lnTo>
                    <a:pt x="32" y="39"/>
                  </a:lnTo>
                  <a:lnTo>
                    <a:pt x="41" y="62"/>
                  </a:lnTo>
                  <a:lnTo>
                    <a:pt x="48" y="81"/>
                  </a:lnTo>
                  <a:lnTo>
                    <a:pt x="57" y="93"/>
                  </a:lnTo>
                  <a:lnTo>
                    <a:pt x="67" y="104"/>
                  </a:lnTo>
                  <a:lnTo>
                    <a:pt x="86" y="114"/>
                  </a:lnTo>
                  <a:lnTo>
                    <a:pt x="107" y="123"/>
                  </a:lnTo>
                  <a:lnTo>
                    <a:pt x="127" y="132"/>
                  </a:lnTo>
                  <a:lnTo>
                    <a:pt x="144" y="139"/>
                  </a:lnTo>
                  <a:lnTo>
                    <a:pt x="159" y="150"/>
                  </a:lnTo>
                  <a:lnTo>
                    <a:pt x="168" y="161"/>
                  </a:lnTo>
                  <a:lnTo>
                    <a:pt x="171" y="171"/>
                  </a:lnTo>
                  <a:lnTo>
                    <a:pt x="174" y="181"/>
                  </a:lnTo>
                  <a:lnTo>
                    <a:pt x="175" y="201"/>
                  </a:lnTo>
                  <a:lnTo>
                    <a:pt x="178" y="213"/>
                  </a:lnTo>
                  <a:lnTo>
                    <a:pt x="184" y="221"/>
                  </a:lnTo>
                  <a:lnTo>
                    <a:pt x="199" y="230"/>
                  </a:lnTo>
                  <a:lnTo>
                    <a:pt x="215" y="239"/>
                  </a:lnTo>
                  <a:lnTo>
                    <a:pt x="233" y="248"/>
                  </a:lnTo>
                  <a:lnTo>
                    <a:pt x="246" y="259"/>
                  </a:lnTo>
                  <a:lnTo>
                    <a:pt x="254" y="271"/>
                  </a:lnTo>
                  <a:lnTo>
                    <a:pt x="258" y="296"/>
                  </a:lnTo>
                  <a:lnTo>
                    <a:pt x="265" y="314"/>
                  </a:lnTo>
                  <a:lnTo>
                    <a:pt x="270" y="340"/>
                  </a:lnTo>
                  <a:lnTo>
                    <a:pt x="274" y="351"/>
                  </a:lnTo>
                  <a:lnTo>
                    <a:pt x="282" y="363"/>
                  </a:lnTo>
                  <a:lnTo>
                    <a:pt x="292" y="377"/>
                  </a:lnTo>
                  <a:lnTo>
                    <a:pt x="301" y="396"/>
                  </a:lnTo>
                  <a:lnTo>
                    <a:pt x="305" y="411"/>
                  </a:lnTo>
                  <a:lnTo>
                    <a:pt x="307" y="431"/>
                  </a:lnTo>
                  <a:lnTo>
                    <a:pt x="307" y="450"/>
                  </a:lnTo>
                  <a:lnTo>
                    <a:pt x="305" y="470"/>
                  </a:lnTo>
                  <a:lnTo>
                    <a:pt x="287" y="503"/>
                  </a:lnTo>
                  <a:lnTo>
                    <a:pt x="266" y="531"/>
                  </a:lnTo>
                  <a:lnTo>
                    <a:pt x="250" y="556"/>
                  </a:lnTo>
                  <a:lnTo>
                    <a:pt x="239" y="576"/>
                  </a:lnTo>
                  <a:lnTo>
                    <a:pt x="232" y="598"/>
                  </a:lnTo>
                  <a:lnTo>
                    <a:pt x="225" y="620"/>
                  </a:lnTo>
                  <a:lnTo>
                    <a:pt x="217" y="642"/>
                  </a:lnTo>
                  <a:lnTo>
                    <a:pt x="204" y="664"/>
                  </a:lnTo>
                  <a:lnTo>
                    <a:pt x="200" y="672"/>
                  </a:lnTo>
                  <a:lnTo>
                    <a:pt x="192" y="679"/>
                  </a:lnTo>
                  <a:lnTo>
                    <a:pt x="178" y="690"/>
                  </a:lnTo>
                  <a:lnTo>
                    <a:pt x="161" y="698"/>
                  </a:lnTo>
                  <a:lnTo>
                    <a:pt x="178" y="694"/>
                  </a:lnTo>
                  <a:lnTo>
                    <a:pt x="199" y="690"/>
                  </a:lnTo>
                  <a:lnTo>
                    <a:pt x="215" y="687"/>
                  </a:lnTo>
                  <a:lnTo>
                    <a:pt x="235" y="685"/>
                  </a:lnTo>
                  <a:lnTo>
                    <a:pt x="254" y="685"/>
                  </a:lnTo>
                  <a:lnTo>
                    <a:pt x="273" y="686"/>
                  </a:lnTo>
                  <a:lnTo>
                    <a:pt x="288" y="690"/>
                  </a:lnTo>
                  <a:lnTo>
                    <a:pt x="302" y="700"/>
                  </a:lnTo>
                  <a:lnTo>
                    <a:pt x="312" y="711"/>
                  </a:lnTo>
                  <a:lnTo>
                    <a:pt x="321" y="723"/>
                  </a:lnTo>
                  <a:lnTo>
                    <a:pt x="328" y="731"/>
                  </a:lnTo>
                  <a:lnTo>
                    <a:pt x="328" y="728"/>
                  </a:lnTo>
                  <a:lnTo>
                    <a:pt x="325" y="711"/>
                  </a:lnTo>
                  <a:lnTo>
                    <a:pt x="324" y="698"/>
                  </a:lnTo>
                  <a:lnTo>
                    <a:pt x="319" y="678"/>
                  </a:lnTo>
                  <a:lnTo>
                    <a:pt x="328" y="698"/>
                  </a:lnTo>
                  <a:lnTo>
                    <a:pt x="336" y="708"/>
                  </a:lnTo>
                  <a:lnTo>
                    <a:pt x="345" y="714"/>
                  </a:lnTo>
                  <a:lnTo>
                    <a:pt x="356" y="717"/>
                  </a:lnTo>
                  <a:lnTo>
                    <a:pt x="370" y="714"/>
                  </a:lnTo>
                  <a:lnTo>
                    <a:pt x="387" y="710"/>
                  </a:lnTo>
                  <a:lnTo>
                    <a:pt x="407" y="706"/>
                  </a:lnTo>
                  <a:lnTo>
                    <a:pt x="428" y="703"/>
                  </a:lnTo>
                  <a:lnTo>
                    <a:pt x="447" y="706"/>
                  </a:lnTo>
                  <a:lnTo>
                    <a:pt x="465" y="710"/>
                  </a:lnTo>
                  <a:lnTo>
                    <a:pt x="430" y="691"/>
                  </a:lnTo>
                  <a:lnTo>
                    <a:pt x="416" y="680"/>
                  </a:lnTo>
                  <a:lnTo>
                    <a:pt x="405" y="668"/>
                  </a:lnTo>
                  <a:lnTo>
                    <a:pt x="400" y="652"/>
                  </a:lnTo>
                  <a:lnTo>
                    <a:pt x="395" y="632"/>
                  </a:lnTo>
                  <a:lnTo>
                    <a:pt x="394" y="602"/>
                  </a:lnTo>
                  <a:lnTo>
                    <a:pt x="396" y="582"/>
                  </a:lnTo>
                  <a:lnTo>
                    <a:pt x="398" y="565"/>
                  </a:lnTo>
                  <a:lnTo>
                    <a:pt x="403" y="544"/>
                  </a:lnTo>
                  <a:lnTo>
                    <a:pt x="403" y="527"/>
                  </a:lnTo>
                  <a:lnTo>
                    <a:pt x="402" y="507"/>
                  </a:lnTo>
                  <a:lnTo>
                    <a:pt x="403" y="483"/>
                  </a:lnTo>
                  <a:lnTo>
                    <a:pt x="401" y="465"/>
                  </a:lnTo>
                  <a:lnTo>
                    <a:pt x="397" y="451"/>
                  </a:lnTo>
                  <a:lnTo>
                    <a:pt x="392" y="436"/>
                  </a:lnTo>
                  <a:lnTo>
                    <a:pt x="391" y="427"/>
                  </a:lnTo>
                  <a:lnTo>
                    <a:pt x="394" y="415"/>
                  </a:lnTo>
                  <a:lnTo>
                    <a:pt x="398" y="398"/>
                  </a:lnTo>
                  <a:lnTo>
                    <a:pt x="400" y="381"/>
                  </a:lnTo>
                  <a:lnTo>
                    <a:pt x="397" y="362"/>
                  </a:lnTo>
                  <a:lnTo>
                    <a:pt x="391" y="346"/>
                  </a:lnTo>
                  <a:lnTo>
                    <a:pt x="382" y="331"/>
                  </a:lnTo>
                  <a:lnTo>
                    <a:pt x="374" y="319"/>
                  </a:lnTo>
                  <a:lnTo>
                    <a:pt x="371" y="307"/>
                  </a:lnTo>
                  <a:lnTo>
                    <a:pt x="372" y="294"/>
                  </a:lnTo>
                  <a:lnTo>
                    <a:pt x="378" y="281"/>
                  </a:lnTo>
                  <a:lnTo>
                    <a:pt x="387" y="270"/>
                  </a:lnTo>
                  <a:lnTo>
                    <a:pt x="409" y="253"/>
                  </a:lnTo>
                  <a:lnTo>
                    <a:pt x="434" y="239"/>
                  </a:lnTo>
                  <a:lnTo>
                    <a:pt x="461" y="228"/>
                  </a:lnTo>
                  <a:lnTo>
                    <a:pt x="484" y="222"/>
                  </a:lnTo>
                  <a:lnTo>
                    <a:pt x="504" y="217"/>
                  </a:lnTo>
                  <a:lnTo>
                    <a:pt x="523" y="213"/>
                  </a:lnTo>
                  <a:lnTo>
                    <a:pt x="543" y="205"/>
                  </a:lnTo>
                  <a:lnTo>
                    <a:pt x="562" y="195"/>
                  </a:lnTo>
                  <a:lnTo>
                    <a:pt x="574" y="186"/>
                  </a:lnTo>
                  <a:lnTo>
                    <a:pt x="590" y="172"/>
                  </a:lnTo>
                  <a:lnTo>
                    <a:pt x="607" y="157"/>
                  </a:lnTo>
                  <a:lnTo>
                    <a:pt x="624" y="139"/>
                  </a:lnTo>
                  <a:lnTo>
                    <a:pt x="638" y="129"/>
                  </a:lnTo>
                  <a:lnTo>
                    <a:pt x="653" y="123"/>
                  </a:lnTo>
                  <a:lnTo>
                    <a:pt x="670" y="117"/>
                  </a:lnTo>
                  <a:lnTo>
                    <a:pt x="690" y="114"/>
                  </a:lnTo>
                  <a:lnTo>
                    <a:pt x="711" y="113"/>
                  </a:lnTo>
                  <a:lnTo>
                    <a:pt x="732" y="113"/>
                  </a:lnTo>
                  <a:lnTo>
                    <a:pt x="757" y="115"/>
                  </a:lnTo>
                  <a:lnTo>
                    <a:pt x="781" y="118"/>
                  </a:lnTo>
                  <a:lnTo>
                    <a:pt x="804" y="124"/>
                  </a:lnTo>
                  <a:lnTo>
                    <a:pt x="828" y="127"/>
                  </a:lnTo>
                  <a:lnTo>
                    <a:pt x="849" y="126"/>
                  </a:lnTo>
                  <a:lnTo>
                    <a:pt x="870" y="123"/>
                  </a:lnTo>
                  <a:lnTo>
                    <a:pt x="888" y="117"/>
                  </a:lnTo>
                  <a:lnTo>
                    <a:pt x="904" y="107"/>
                  </a:lnTo>
                  <a:lnTo>
                    <a:pt x="920" y="94"/>
                  </a:lnTo>
                  <a:lnTo>
                    <a:pt x="934" y="84"/>
                  </a:lnTo>
                  <a:lnTo>
                    <a:pt x="948" y="76"/>
                  </a:lnTo>
                  <a:lnTo>
                    <a:pt x="963" y="70"/>
                  </a:lnTo>
                  <a:lnTo>
                    <a:pt x="982" y="65"/>
                  </a:lnTo>
                  <a:lnTo>
                    <a:pt x="1002" y="58"/>
                  </a:lnTo>
                  <a:lnTo>
                    <a:pt x="1013" y="54"/>
                  </a:lnTo>
                  <a:lnTo>
                    <a:pt x="1019" y="49"/>
                  </a:lnTo>
                  <a:lnTo>
                    <a:pt x="1024" y="44"/>
                  </a:lnTo>
                  <a:lnTo>
                    <a:pt x="1028"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3" name="Freeform 87"/>
            <p:cNvSpPr>
              <a:spLocks/>
            </p:cNvSpPr>
            <p:nvPr/>
          </p:nvSpPr>
          <p:spPr bwMode="auto">
            <a:xfrm>
              <a:off x="4145" y="1410"/>
              <a:ext cx="30" cy="57"/>
            </a:xfrm>
            <a:custGeom>
              <a:avLst/>
              <a:gdLst>
                <a:gd name="T0" fmla="*/ 55 w 89"/>
                <a:gd name="T1" fmla="*/ 66 h 173"/>
                <a:gd name="T2" fmla="*/ 52 w 89"/>
                <a:gd name="T3" fmla="*/ 74 h 173"/>
                <a:gd name="T4" fmla="*/ 47 w 89"/>
                <a:gd name="T5" fmla="*/ 85 h 173"/>
                <a:gd name="T6" fmla="*/ 39 w 89"/>
                <a:gd name="T7" fmla="*/ 94 h 173"/>
                <a:gd name="T8" fmla="*/ 27 w 89"/>
                <a:gd name="T9" fmla="*/ 102 h 173"/>
                <a:gd name="T10" fmla="*/ 15 w 89"/>
                <a:gd name="T11" fmla="*/ 108 h 173"/>
                <a:gd name="T12" fmla="*/ 7 w 89"/>
                <a:gd name="T13" fmla="*/ 114 h 173"/>
                <a:gd name="T14" fmla="*/ 0 w 89"/>
                <a:gd name="T15" fmla="*/ 124 h 173"/>
                <a:gd name="T16" fmla="*/ 0 w 89"/>
                <a:gd name="T17" fmla="*/ 126 h 173"/>
                <a:gd name="T18" fmla="*/ 3 w 89"/>
                <a:gd name="T19" fmla="*/ 129 h 173"/>
                <a:gd name="T20" fmla="*/ 15 w 89"/>
                <a:gd name="T21" fmla="*/ 133 h 173"/>
                <a:gd name="T22" fmla="*/ 29 w 89"/>
                <a:gd name="T23" fmla="*/ 135 h 173"/>
                <a:gd name="T24" fmla="*/ 42 w 89"/>
                <a:gd name="T25" fmla="*/ 139 h 173"/>
                <a:gd name="T26" fmla="*/ 50 w 89"/>
                <a:gd name="T27" fmla="*/ 142 h 173"/>
                <a:gd name="T28" fmla="*/ 56 w 89"/>
                <a:gd name="T29" fmla="*/ 150 h 173"/>
                <a:gd name="T30" fmla="*/ 61 w 89"/>
                <a:gd name="T31" fmla="*/ 159 h 173"/>
                <a:gd name="T32" fmla="*/ 64 w 89"/>
                <a:gd name="T33" fmla="*/ 173 h 173"/>
                <a:gd name="T34" fmla="*/ 65 w 89"/>
                <a:gd name="T35" fmla="*/ 149 h 173"/>
                <a:gd name="T36" fmla="*/ 66 w 89"/>
                <a:gd name="T37" fmla="*/ 144 h 173"/>
                <a:gd name="T38" fmla="*/ 68 w 89"/>
                <a:gd name="T39" fmla="*/ 138 h 173"/>
                <a:gd name="T40" fmla="*/ 76 w 89"/>
                <a:gd name="T41" fmla="*/ 128 h 173"/>
                <a:gd name="T42" fmla="*/ 84 w 89"/>
                <a:gd name="T43" fmla="*/ 112 h 173"/>
                <a:gd name="T44" fmla="*/ 89 w 89"/>
                <a:gd name="T45" fmla="*/ 92 h 173"/>
                <a:gd name="T46" fmla="*/ 89 w 89"/>
                <a:gd name="T47" fmla="*/ 73 h 173"/>
                <a:gd name="T48" fmla="*/ 88 w 89"/>
                <a:gd name="T49" fmla="*/ 57 h 173"/>
                <a:gd name="T50" fmla="*/ 88 w 89"/>
                <a:gd name="T51" fmla="*/ 52 h 173"/>
                <a:gd name="T52" fmla="*/ 86 w 89"/>
                <a:gd name="T53" fmla="*/ 33 h 173"/>
                <a:gd name="T54" fmla="*/ 83 w 89"/>
                <a:gd name="T55" fmla="*/ 20 h 173"/>
                <a:gd name="T56" fmla="*/ 78 w 89"/>
                <a:gd name="T57" fmla="*/ 9 h 173"/>
                <a:gd name="T58" fmla="*/ 72 w 89"/>
                <a:gd name="T59" fmla="*/ 0 h 1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173"/>
                <a:gd name="T92" fmla="*/ 89 w 89"/>
                <a:gd name="T93" fmla="*/ 173 h 1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173">
                  <a:moveTo>
                    <a:pt x="55" y="66"/>
                  </a:moveTo>
                  <a:lnTo>
                    <a:pt x="52" y="74"/>
                  </a:lnTo>
                  <a:lnTo>
                    <a:pt x="47" y="85"/>
                  </a:lnTo>
                  <a:lnTo>
                    <a:pt x="39" y="94"/>
                  </a:lnTo>
                  <a:lnTo>
                    <a:pt x="27" y="102"/>
                  </a:lnTo>
                  <a:lnTo>
                    <a:pt x="15" y="108"/>
                  </a:lnTo>
                  <a:lnTo>
                    <a:pt x="7" y="114"/>
                  </a:lnTo>
                  <a:lnTo>
                    <a:pt x="0" y="124"/>
                  </a:lnTo>
                  <a:lnTo>
                    <a:pt x="0" y="126"/>
                  </a:lnTo>
                  <a:lnTo>
                    <a:pt x="3" y="129"/>
                  </a:lnTo>
                  <a:lnTo>
                    <a:pt x="15" y="133"/>
                  </a:lnTo>
                  <a:lnTo>
                    <a:pt x="29" y="135"/>
                  </a:lnTo>
                  <a:lnTo>
                    <a:pt x="42" y="139"/>
                  </a:lnTo>
                  <a:lnTo>
                    <a:pt x="50" y="142"/>
                  </a:lnTo>
                  <a:lnTo>
                    <a:pt x="56" y="150"/>
                  </a:lnTo>
                  <a:lnTo>
                    <a:pt x="61" y="159"/>
                  </a:lnTo>
                  <a:lnTo>
                    <a:pt x="64" y="173"/>
                  </a:lnTo>
                  <a:lnTo>
                    <a:pt x="65" y="149"/>
                  </a:lnTo>
                  <a:lnTo>
                    <a:pt x="66" y="144"/>
                  </a:lnTo>
                  <a:lnTo>
                    <a:pt x="68" y="138"/>
                  </a:lnTo>
                  <a:lnTo>
                    <a:pt x="76" y="128"/>
                  </a:lnTo>
                  <a:lnTo>
                    <a:pt x="84" y="112"/>
                  </a:lnTo>
                  <a:lnTo>
                    <a:pt x="89" y="92"/>
                  </a:lnTo>
                  <a:lnTo>
                    <a:pt x="89" y="73"/>
                  </a:lnTo>
                  <a:lnTo>
                    <a:pt x="88" y="57"/>
                  </a:lnTo>
                  <a:lnTo>
                    <a:pt x="88" y="52"/>
                  </a:lnTo>
                  <a:lnTo>
                    <a:pt x="86" y="33"/>
                  </a:lnTo>
                  <a:lnTo>
                    <a:pt x="83" y="20"/>
                  </a:lnTo>
                  <a:lnTo>
                    <a:pt x="78" y="9"/>
                  </a:lnTo>
                  <a:lnTo>
                    <a:pt x="7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4" name="Freeform 88"/>
            <p:cNvSpPr>
              <a:spLocks/>
            </p:cNvSpPr>
            <p:nvPr/>
          </p:nvSpPr>
          <p:spPr bwMode="auto">
            <a:xfrm>
              <a:off x="4173" y="1411"/>
              <a:ext cx="14" cy="40"/>
            </a:xfrm>
            <a:custGeom>
              <a:avLst/>
              <a:gdLst>
                <a:gd name="T0" fmla="*/ 0 w 41"/>
                <a:gd name="T1" fmla="*/ 0 h 120"/>
                <a:gd name="T2" fmla="*/ 4 w 41"/>
                <a:gd name="T3" fmla="*/ 8 h 120"/>
                <a:gd name="T4" fmla="*/ 10 w 41"/>
                <a:gd name="T5" fmla="*/ 19 h 120"/>
                <a:gd name="T6" fmla="*/ 12 w 41"/>
                <a:gd name="T7" fmla="*/ 33 h 120"/>
                <a:gd name="T8" fmla="*/ 14 w 41"/>
                <a:gd name="T9" fmla="*/ 51 h 120"/>
                <a:gd name="T10" fmla="*/ 14 w 41"/>
                <a:gd name="T11" fmla="*/ 51 h 120"/>
                <a:gd name="T12" fmla="*/ 14 w 41"/>
                <a:gd name="T13" fmla="*/ 59 h 120"/>
                <a:gd name="T14" fmla="*/ 16 w 41"/>
                <a:gd name="T15" fmla="*/ 76 h 120"/>
                <a:gd name="T16" fmla="*/ 16 w 41"/>
                <a:gd name="T17" fmla="*/ 91 h 120"/>
                <a:gd name="T18" fmla="*/ 17 w 41"/>
                <a:gd name="T19" fmla="*/ 103 h 120"/>
                <a:gd name="T20" fmla="*/ 21 w 41"/>
                <a:gd name="T21" fmla="*/ 120 h 120"/>
                <a:gd name="T22" fmla="*/ 29 w 41"/>
                <a:gd name="T23" fmla="*/ 109 h 120"/>
                <a:gd name="T24" fmla="*/ 35 w 41"/>
                <a:gd name="T25" fmla="*/ 97 h 120"/>
                <a:gd name="T26" fmla="*/ 39 w 41"/>
                <a:gd name="T27" fmla="*/ 86 h 120"/>
                <a:gd name="T28" fmla="*/ 41 w 41"/>
                <a:gd name="T29" fmla="*/ 70 h 120"/>
                <a:gd name="T30" fmla="*/ 41 w 41"/>
                <a:gd name="T31" fmla="*/ 57 h 120"/>
                <a:gd name="T32" fmla="*/ 41 w 41"/>
                <a:gd name="T33" fmla="*/ 45 h 120"/>
                <a:gd name="T34" fmla="*/ 40 w 41"/>
                <a:gd name="T35" fmla="*/ 39 h 120"/>
                <a:gd name="T36" fmla="*/ 38 w 41"/>
                <a:gd name="T37" fmla="*/ 21 h 120"/>
                <a:gd name="T38" fmla="*/ 36 w 41"/>
                <a:gd name="T39" fmla="*/ 13 h 1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1"/>
                <a:gd name="T61" fmla="*/ 0 h 120"/>
                <a:gd name="T62" fmla="*/ 41 w 41"/>
                <a:gd name="T63" fmla="*/ 120 h 1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1" h="120">
                  <a:moveTo>
                    <a:pt x="0" y="0"/>
                  </a:moveTo>
                  <a:lnTo>
                    <a:pt x="4" y="8"/>
                  </a:lnTo>
                  <a:lnTo>
                    <a:pt x="10" y="19"/>
                  </a:lnTo>
                  <a:lnTo>
                    <a:pt x="12" y="33"/>
                  </a:lnTo>
                  <a:lnTo>
                    <a:pt x="14" y="51"/>
                  </a:lnTo>
                  <a:lnTo>
                    <a:pt x="14" y="59"/>
                  </a:lnTo>
                  <a:lnTo>
                    <a:pt x="16" y="76"/>
                  </a:lnTo>
                  <a:lnTo>
                    <a:pt x="16" y="91"/>
                  </a:lnTo>
                  <a:lnTo>
                    <a:pt x="17" y="103"/>
                  </a:lnTo>
                  <a:lnTo>
                    <a:pt x="21" y="120"/>
                  </a:lnTo>
                  <a:lnTo>
                    <a:pt x="29" y="109"/>
                  </a:lnTo>
                  <a:lnTo>
                    <a:pt x="35" y="97"/>
                  </a:lnTo>
                  <a:lnTo>
                    <a:pt x="39" y="86"/>
                  </a:lnTo>
                  <a:lnTo>
                    <a:pt x="41" y="70"/>
                  </a:lnTo>
                  <a:lnTo>
                    <a:pt x="41" y="57"/>
                  </a:lnTo>
                  <a:lnTo>
                    <a:pt x="41" y="45"/>
                  </a:lnTo>
                  <a:lnTo>
                    <a:pt x="40" y="39"/>
                  </a:lnTo>
                  <a:lnTo>
                    <a:pt x="38" y="21"/>
                  </a:lnTo>
                  <a:lnTo>
                    <a:pt x="36" y="1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5" name="Freeform 89"/>
            <p:cNvSpPr>
              <a:spLocks/>
            </p:cNvSpPr>
            <p:nvPr/>
          </p:nvSpPr>
          <p:spPr bwMode="auto">
            <a:xfrm>
              <a:off x="4184" y="1415"/>
              <a:ext cx="41" cy="79"/>
            </a:xfrm>
            <a:custGeom>
              <a:avLst/>
              <a:gdLst>
                <a:gd name="T0" fmla="*/ 21 w 121"/>
                <a:gd name="T1" fmla="*/ 0 h 237"/>
                <a:gd name="T2" fmla="*/ 22 w 121"/>
                <a:gd name="T3" fmla="*/ 13 h 237"/>
                <a:gd name="T4" fmla="*/ 23 w 121"/>
                <a:gd name="T5" fmla="*/ 29 h 237"/>
                <a:gd name="T6" fmla="*/ 23 w 121"/>
                <a:gd name="T7" fmla="*/ 29 h 237"/>
                <a:gd name="T8" fmla="*/ 26 w 121"/>
                <a:gd name="T9" fmla="*/ 45 h 237"/>
                <a:gd name="T10" fmla="*/ 26 w 121"/>
                <a:gd name="T11" fmla="*/ 62 h 237"/>
                <a:gd name="T12" fmla="*/ 23 w 121"/>
                <a:gd name="T13" fmla="*/ 83 h 237"/>
                <a:gd name="T14" fmla="*/ 17 w 121"/>
                <a:gd name="T15" fmla="*/ 100 h 237"/>
                <a:gd name="T16" fmla="*/ 10 w 121"/>
                <a:gd name="T17" fmla="*/ 120 h 237"/>
                <a:gd name="T18" fmla="*/ 3 w 121"/>
                <a:gd name="T19" fmla="*/ 136 h 237"/>
                <a:gd name="T20" fmla="*/ 1 w 121"/>
                <a:gd name="T21" fmla="*/ 154 h 237"/>
                <a:gd name="T22" fmla="*/ 0 w 121"/>
                <a:gd name="T23" fmla="*/ 173 h 237"/>
                <a:gd name="T24" fmla="*/ 2 w 121"/>
                <a:gd name="T25" fmla="*/ 196 h 237"/>
                <a:gd name="T26" fmla="*/ 6 w 121"/>
                <a:gd name="T27" fmla="*/ 212 h 237"/>
                <a:gd name="T28" fmla="*/ 13 w 121"/>
                <a:gd name="T29" fmla="*/ 229 h 237"/>
                <a:gd name="T30" fmla="*/ 22 w 121"/>
                <a:gd name="T31" fmla="*/ 237 h 237"/>
                <a:gd name="T32" fmla="*/ 27 w 121"/>
                <a:gd name="T33" fmla="*/ 224 h 237"/>
                <a:gd name="T34" fmla="*/ 33 w 121"/>
                <a:gd name="T35" fmla="*/ 213 h 237"/>
                <a:gd name="T36" fmla="*/ 38 w 121"/>
                <a:gd name="T37" fmla="*/ 201 h 237"/>
                <a:gd name="T38" fmla="*/ 47 w 121"/>
                <a:gd name="T39" fmla="*/ 189 h 237"/>
                <a:gd name="T40" fmla="*/ 59 w 121"/>
                <a:gd name="T41" fmla="*/ 174 h 237"/>
                <a:gd name="T42" fmla="*/ 71 w 121"/>
                <a:gd name="T43" fmla="*/ 162 h 237"/>
                <a:gd name="T44" fmla="*/ 85 w 121"/>
                <a:gd name="T45" fmla="*/ 146 h 237"/>
                <a:gd name="T46" fmla="*/ 97 w 121"/>
                <a:gd name="T47" fmla="*/ 133 h 237"/>
                <a:gd name="T48" fmla="*/ 109 w 121"/>
                <a:gd name="T49" fmla="*/ 123 h 237"/>
                <a:gd name="T50" fmla="*/ 117 w 121"/>
                <a:gd name="T51" fmla="*/ 112 h 237"/>
                <a:gd name="T52" fmla="*/ 121 w 121"/>
                <a:gd name="T53" fmla="*/ 99 h 237"/>
                <a:gd name="T54" fmla="*/ 121 w 121"/>
                <a:gd name="T55" fmla="*/ 87 h 237"/>
                <a:gd name="T56" fmla="*/ 118 w 121"/>
                <a:gd name="T57" fmla="*/ 74 h 237"/>
                <a:gd name="T58" fmla="*/ 112 w 121"/>
                <a:gd name="T59" fmla="*/ 61 h 237"/>
                <a:gd name="T60" fmla="*/ 104 w 121"/>
                <a:gd name="T61" fmla="*/ 43 h 237"/>
                <a:gd name="T62" fmla="*/ 97 w 121"/>
                <a:gd name="T63" fmla="*/ 27 h 237"/>
                <a:gd name="T64" fmla="*/ 91 w 121"/>
                <a:gd name="T65" fmla="*/ 11 h 237"/>
                <a:gd name="T66" fmla="*/ 85 w 121"/>
                <a:gd name="T67" fmla="*/ 2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237"/>
                <a:gd name="T104" fmla="*/ 121 w 121"/>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237">
                  <a:moveTo>
                    <a:pt x="21" y="0"/>
                  </a:moveTo>
                  <a:lnTo>
                    <a:pt x="22" y="13"/>
                  </a:lnTo>
                  <a:lnTo>
                    <a:pt x="23" y="29"/>
                  </a:lnTo>
                  <a:lnTo>
                    <a:pt x="26" y="45"/>
                  </a:lnTo>
                  <a:lnTo>
                    <a:pt x="26" y="62"/>
                  </a:lnTo>
                  <a:lnTo>
                    <a:pt x="23" y="83"/>
                  </a:lnTo>
                  <a:lnTo>
                    <a:pt x="17" y="100"/>
                  </a:lnTo>
                  <a:lnTo>
                    <a:pt x="10" y="120"/>
                  </a:lnTo>
                  <a:lnTo>
                    <a:pt x="3" y="136"/>
                  </a:lnTo>
                  <a:lnTo>
                    <a:pt x="1" y="154"/>
                  </a:lnTo>
                  <a:lnTo>
                    <a:pt x="0" y="173"/>
                  </a:lnTo>
                  <a:lnTo>
                    <a:pt x="2" y="196"/>
                  </a:lnTo>
                  <a:lnTo>
                    <a:pt x="6" y="212"/>
                  </a:lnTo>
                  <a:lnTo>
                    <a:pt x="13" y="229"/>
                  </a:lnTo>
                  <a:lnTo>
                    <a:pt x="22" y="237"/>
                  </a:lnTo>
                  <a:lnTo>
                    <a:pt x="27" y="224"/>
                  </a:lnTo>
                  <a:lnTo>
                    <a:pt x="33" y="213"/>
                  </a:lnTo>
                  <a:lnTo>
                    <a:pt x="38" y="201"/>
                  </a:lnTo>
                  <a:lnTo>
                    <a:pt x="47" y="189"/>
                  </a:lnTo>
                  <a:lnTo>
                    <a:pt x="59" y="174"/>
                  </a:lnTo>
                  <a:lnTo>
                    <a:pt x="71" y="162"/>
                  </a:lnTo>
                  <a:lnTo>
                    <a:pt x="85" y="146"/>
                  </a:lnTo>
                  <a:lnTo>
                    <a:pt x="97" y="133"/>
                  </a:lnTo>
                  <a:lnTo>
                    <a:pt x="109" y="123"/>
                  </a:lnTo>
                  <a:lnTo>
                    <a:pt x="117" y="112"/>
                  </a:lnTo>
                  <a:lnTo>
                    <a:pt x="121" y="99"/>
                  </a:lnTo>
                  <a:lnTo>
                    <a:pt x="121" y="87"/>
                  </a:lnTo>
                  <a:lnTo>
                    <a:pt x="118" y="74"/>
                  </a:lnTo>
                  <a:lnTo>
                    <a:pt x="112" y="61"/>
                  </a:lnTo>
                  <a:lnTo>
                    <a:pt x="104" y="43"/>
                  </a:lnTo>
                  <a:lnTo>
                    <a:pt x="97" y="27"/>
                  </a:lnTo>
                  <a:lnTo>
                    <a:pt x="91" y="11"/>
                  </a:lnTo>
                  <a:lnTo>
                    <a:pt x="85" y="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6" name="Freeform 90"/>
            <p:cNvSpPr>
              <a:spLocks/>
            </p:cNvSpPr>
            <p:nvPr/>
          </p:nvSpPr>
          <p:spPr bwMode="auto">
            <a:xfrm>
              <a:off x="4013" y="1302"/>
              <a:ext cx="220" cy="113"/>
            </a:xfrm>
            <a:custGeom>
              <a:avLst/>
              <a:gdLst>
                <a:gd name="T0" fmla="*/ 236 w 660"/>
                <a:gd name="T1" fmla="*/ 15 h 338"/>
                <a:gd name="T2" fmla="*/ 212 w 660"/>
                <a:gd name="T3" fmla="*/ 5 h 338"/>
                <a:gd name="T4" fmla="*/ 190 w 660"/>
                <a:gd name="T5" fmla="*/ 0 h 338"/>
                <a:gd name="T6" fmla="*/ 170 w 660"/>
                <a:gd name="T7" fmla="*/ 10 h 338"/>
                <a:gd name="T8" fmla="*/ 156 w 660"/>
                <a:gd name="T9" fmla="*/ 39 h 338"/>
                <a:gd name="T10" fmla="*/ 139 w 660"/>
                <a:gd name="T11" fmla="*/ 78 h 338"/>
                <a:gd name="T12" fmla="*/ 125 w 660"/>
                <a:gd name="T13" fmla="*/ 95 h 338"/>
                <a:gd name="T14" fmla="*/ 99 w 660"/>
                <a:gd name="T15" fmla="*/ 109 h 338"/>
                <a:gd name="T16" fmla="*/ 55 w 660"/>
                <a:gd name="T17" fmla="*/ 132 h 338"/>
                <a:gd name="T18" fmla="*/ 23 w 660"/>
                <a:gd name="T19" fmla="*/ 164 h 338"/>
                <a:gd name="T20" fmla="*/ 4 w 660"/>
                <a:gd name="T21" fmla="*/ 205 h 338"/>
                <a:gd name="T22" fmla="*/ 1 w 660"/>
                <a:gd name="T23" fmla="*/ 249 h 338"/>
                <a:gd name="T24" fmla="*/ 12 w 660"/>
                <a:gd name="T25" fmla="*/ 281 h 338"/>
                <a:gd name="T26" fmla="*/ 35 w 660"/>
                <a:gd name="T27" fmla="*/ 302 h 338"/>
                <a:gd name="T28" fmla="*/ 68 w 660"/>
                <a:gd name="T29" fmla="*/ 311 h 338"/>
                <a:gd name="T30" fmla="*/ 89 w 660"/>
                <a:gd name="T31" fmla="*/ 321 h 338"/>
                <a:gd name="T32" fmla="*/ 113 w 660"/>
                <a:gd name="T33" fmla="*/ 335 h 338"/>
                <a:gd name="T34" fmla="*/ 141 w 660"/>
                <a:gd name="T35" fmla="*/ 336 h 338"/>
                <a:gd name="T36" fmla="*/ 191 w 660"/>
                <a:gd name="T37" fmla="*/ 323 h 338"/>
                <a:gd name="T38" fmla="*/ 220 w 660"/>
                <a:gd name="T39" fmla="*/ 321 h 338"/>
                <a:gd name="T40" fmla="*/ 250 w 660"/>
                <a:gd name="T41" fmla="*/ 321 h 338"/>
                <a:gd name="T42" fmla="*/ 287 w 660"/>
                <a:gd name="T43" fmla="*/ 310 h 338"/>
                <a:gd name="T44" fmla="*/ 320 w 660"/>
                <a:gd name="T45" fmla="*/ 301 h 338"/>
                <a:gd name="T46" fmla="*/ 350 w 660"/>
                <a:gd name="T47" fmla="*/ 291 h 338"/>
                <a:gd name="T48" fmla="*/ 382 w 660"/>
                <a:gd name="T49" fmla="*/ 288 h 338"/>
                <a:gd name="T50" fmla="*/ 411 w 660"/>
                <a:gd name="T51" fmla="*/ 295 h 338"/>
                <a:gd name="T52" fmla="*/ 444 w 660"/>
                <a:gd name="T53" fmla="*/ 312 h 338"/>
                <a:gd name="T54" fmla="*/ 469 w 660"/>
                <a:gd name="T55" fmla="*/ 321 h 338"/>
                <a:gd name="T56" fmla="*/ 497 w 660"/>
                <a:gd name="T57" fmla="*/ 332 h 338"/>
                <a:gd name="T58" fmla="*/ 517 w 660"/>
                <a:gd name="T59" fmla="*/ 338 h 338"/>
                <a:gd name="T60" fmla="*/ 533 w 660"/>
                <a:gd name="T61" fmla="*/ 338 h 338"/>
                <a:gd name="T62" fmla="*/ 567 w 660"/>
                <a:gd name="T63" fmla="*/ 327 h 338"/>
                <a:gd name="T64" fmla="*/ 597 w 660"/>
                <a:gd name="T65" fmla="*/ 304 h 338"/>
                <a:gd name="T66" fmla="*/ 616 w 660"/>
                <a:gd name="T67" fmla="*/ 274 h 338"/>
                <a:gd name="T68" fmla="*/ 629 w 660"/>
                <a:gd name="T69" fmla="*/ 229 h 338"/>
                <a:gd name="T70" fmla="*/ 648 w 660"/>
                <a:gd name="T71" fmla="*/ 191 h 338"/>
                <a:gd name="T72" fmla="*/ 660 w 660"/>
                <a:gd name="T73" fmla="*/ 159 h 338"/>
                <a:gd name="T74" fmla="*/ 655 w 660"/>
                <a:gd name="T75" fmla="*/ 131 h 338"/>
                <a:gd name="T76" fmla="*/ 637 w 660"/>
                <a:gd name="T77" fmla="*/ 101 h 338"/>
                <a:gd name="T78" fmla="*/ 611 w 660"/>
                <a:gd name="T79" fmla="*/ 78 h 338"/>
                <a:gd name="T80" fmla="*/ 594 w 660"/>
                <a:gd name="T81" fmla="*/ 61 h 338"/>
                <a:gd name="T82" fmla="*/ 562 w 660"/>
                <a:gd name="T83" fmla="*/ 51 h 338"/>
                <a:gd name="T84" fmla="*/ 515 w 660"/>
                <a:gd name="T85" fmla="*/ 52 h 338"/>
                <a:gd name="T86" fmla="*/ 436 w 660"/>
                <a:gd name="T87" fmla="*/ 61 h 338"/>
                <a:gd name="T88" fmla="*/ 382 w 660"/>
                <a:gd name="T89" fmla="*/ 57 h 338"/>
                <a:gd name="T90" fmla="*/ 329 w 660"/>
                <a:gd name="T91" fmla="*/ 46 h 338"/>
                <a:gd name="T92" fmla="*/ 289 w 660"/>
                <a:gd name="T93" fmla="*/ 32 h 338"/>
                <a:gd name="T94" fmla="*/ 261 w 660"/>
                <a:gd name="T95" fmla="*/ 19 h 3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338"/>
                <a:gd name="T146" fmla="*/ 660 w 660"/>
                <a:gd name="T147" fmla="*/ 338 h 3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338">
                  <a:moveTo>
                    <a:pt x="252" y="17"/>
                  </a:moveTo>
                  <a:lnTo>
                    <a:pt x="236" y="15"/>
                  </a:lnTo>
                  <a:lnTo>
                    <a:pt x="225" y="11"/>
                  </a:lnTo>
                  <a:lnTo>
                    <a:pt x="212" y="5"/>
                  </a:lnTo>
                  <a:lnTo>
                    <a:pt x="201" y="1"/>
                  </a:lnTo>
                  <a:lnTo>
                    <a:pt x="190" y="0"/>
                  </a:lnTo>
                  <a:lnTo>
                    <a:pt x="178" y="4"/>
                  </a:lnTo>
                  <a:lnTo>
                    <a:pt x="170" y="10"/>
                  </a:lnTo>
                  <a:lnTo>
                    <a:pt x="163" y="22"/>
                  </a:lnTo>
                  <a:lnTo>
                    <a:pt x="156" y="39"/>
                  </a:lnTo>
                  <a:lnTo>
                    <a:pt x="147" y="63"/>
                  </a:lnTo>
                  <a:lnTo>
                    <a:pt x="139" y="78"/>
                  </a:lnTo>
                  <a:lnTo>
                    <a:pt x="132" y="89"/>
                  </a:lnTo>
                  <a:lnTo>
                    <a:pt x="125" y="95"/>
                  </a:lnTo>
                  <a:lnTo>
                    <a:pt x="117" y="101"/>
                  </a:lnTo>
                  <a:lnTo>
                    <a:pt x="99" y="109"/>
                  </a:lnTo>
                  <a:lnTo>
                    <a:pt x="77" y="120"/>
                  </a:lnTo>
                  <a:lnTo>
                    <a:pt x="55" y="132"/>
                  </a:lnTo>
                  <a:lnTo>
                    <a:pt x="40" y="145"/>
                  </a:lnTo>
                  <a:lnTo>
                    <a:pt x="23" y="164"/>
                  </a:lnTo>
                  <a:lnTo>
                    <a:pt x="10" y="182"/>
                  </a:lnTo>
                  <a:lnTo>
                    <a:pt x="4" y="205"/>
                  </a:lnTo>
                  <a:lnTo>
                    <a:pt x="0" y="227"/>
                  </a:lnTo>
                  <a:lnTo>
                    <a:pt x="1" y="249"/>
                  </a:lnTo>
                  <a:lnTo>
                    <a:pt x="5" y="267"/>
                  </a:lnTo>
                  <a:lnTo>
                    <a:pt x="12" y="281"/>
                  </a:lnTo>
                  <a:lnTo>
                    <a:pt x="22" y="293"/>
                  </a:lnTo>
                  <a:lnTo>
                    <a:pt x="35" y="302"/>
                  </a:lnTo>
                  <a:lnTo>
                    <a:pt x="52" y="309"/>
                  </a:lnTo>
                  <a:lnTo>
                    <a:pt x="68" y="311"/>
                  </a:lnTo>
                  <a:lnTo>
                    <a:pt x="80" y="315"/>
                  </a:lnTo>
                  <a:lnTo>
                    <a:pt x="89" y="321"/>
                  </a:lnTo>
                  <a:lnTo>
                    <a:pt x="102" y="329"/>
                  </a:lnTo>
                  <a:lnTo>
                    <a:pt x="113" y="335"/>
                  </a:lnTo>
                  <a:lnTo>
                    <a:pt x="126" y="337"/>
                  </a:lnTo>
                  <a:lnTo>
                    <a:pt x="141" y="336"/>
                  </a:lnTo>
                  <a:lnTo>
                    <a:pt x="163" y="329"/>
                  </a:lnTo>
                  <a:lnTo>
                    <a:pt x="191" y="323"/>
                  </a:lnTo>
                  <a:lnTo>
                    <a:pt x="205" y="321"/>
                  </a:lnTo>
                  <a:lnTo>
                    <a:pt x="220" y="321"/>
                  </a:lnTo>
                  <a:lnTo>
                    <a:pt x="236" y="323"/>
                  </a:lnTo>
                  <a:lnTo>
                    <a:pt x="250" y="321"/>
                  </a:lnTo>
                  <a:lnTo>
                    <a:pt x="265" y="316"/>
                  </a:lnTo>
                  <a:lnTo>
                    <a:pt x="287" y="310"/>
                  </a:lnTo>
                  <a:lnTo>
                    <a:pt x="303" y="306"/>
                  </a:lnTo>
                  <a:lnTo>
                    <a:pt x="320" y="301"/>
                  </a:lnTo>
                  <a:lnTo>
                    <a:pt x="332" y="297"/>
                  </a:lnTo>
                  <a:lnTo>
                    <a:pt x="350" y="291"/>
                  </a:lnTo>
                  <a:lnTo>
                    <a:pt x="365" y="288"/>
                  </a:lnTo>
                  <a:lnTo>
                    <a:pt x="382" y="288"/>
                  </a:lnTo>
                  <a:lnTo>
                    <a:pt x="396" y="290"/>
                  </a:lnTo>
                  <a:lnTo>
                    <a:pt x="411" y="295"/>
                  </a:lnTo>
                  <a:lnTo>
                    <a:pt x="427" y="305"/>
                  </a:lnTo>
                  <a:lnTo>
                    <a:pt x="444" y="312"/>
                  </a:lnTo>
                  <a:lnTo>
                    <a:pt x="458" y="317"/>
                  </a:lnTo>
                  <a:lnTo>
                    <a:pt x="469" y="321"/>
                  </a:lnTo>
                  <a:lnTo>
                    <a:pt x="481" y="325"/>
                  </a:lnTo>
                  <a:lnTo>
                    <a:pt x="497" y="332"/>
                  </a:lnTo>
                  <a:lnTo>
                    <a:pt x="506" y="336"/>
                  </a:lnTo>
                  <a:lnTo>
                    <a:pt x="517" y="338"/>
                  </a:lnTo>
                  <a:lnTo>
                    <a:pt x="533" y="338"/>
                  </a:lnTo>
                  <a:lnTo>
                    <a:pt x="550" y="334"/>
                  </a:lnTo>
                  <a:lnTo>
                    <a:pt x="567" y="327"/>
                  </a:lnTo>
                  <a:lnTo>
                    <a:pt x="584" y="315"/>
                  </a:lnTo>
                  <a:lnTo>
                    <a:pt x="597" y="304"/>
                  </a:lnTo>
                  <a:lnTo>
                    <a:pt x="609" y="288"/>
                  </a:lnTo>
                  <a:lnTo>
                    <a:pt x="616" y="274"/>
                  </a:lnTo>
                  <a:lnTo>
                    <a:pt x="623" y="247"/>
                  </a:lnTo>
                  <a:lnTo>
                    <a:pt x="629" y="229"/>
                  </a:lnTo>
                  <a:lnTo>
                    <a:pt x="638" y="209"/>
                  </a:lnTo>
                  <a:lnTo>
                    <a:pt x="648" y="191"/>
                  </a:lnTo>
                  <a:lnTo>
                    <a:pt x="656" y="176"/>
                  </a:lnTo>
                  <a:lnTo>
                    <a:pt x="660" y="159"/>
                  </a:lnTo>
                  <a:lnTo>
                    <a:pt x="659" y="144"/>
                  </a:lnTo>
                  <a:lnTo>
                    <a:pt x="655" y="131"/>
                  </a:lnTo>
                  <a:lnTo>
                    <a:pt x="646" y="115"/>
                  </a:lnTo>
                  <a:lnTo>
                    <a:pt x="637" y="101"/>
                  </a:lnTo>
                  <a:lnTo>
                    <a:pt x="623" y="88"/>
                  </a:lnTo>
                  <a:lnTo>
                    <a:pt x="611" y="78"/>
                  </a:lnTo>
                  <a:lnTo>
                    <a:pt x="604" y="68"/>
                  </a:lnTo>
                  <a:lnTo>
                    <a:pt x="594" y="61"/>
                  </a:lnTo>
                  <a:lnTo>
                    <a:pt x="580" y="54"/>
                  </a:lnTo>
                  <a:lnTo>
                    <a:pt x="562" y="51"/>
                  </a:lnTo>
                  <a:lnTo>
                    <a:pt x="544" y="50"/>
                  </a:lnTo>
                  <a:lnTo>
                    <a:pt x="515" y="52"/>
                  </a:lnTo>
                  <a:lnTo>
                    <a:pt x="476" y="57"/>
                  </a:lnTo>
                  <a:lnTo>
                    <a:pt x="436" y="61"/>
                  </a:lnTo>
                  <a:lnTo>
                    <a:pt x="412" y="61"/>
                  </a:lnTo>
                  <a:lnTo>
                    <a:pt x="382" y="57"/>
                  </a:lnTo>
                  <a:lnTo>
                    <a:pt x="354" y="52"/>
                  </a:lnTo>
                  <a:lnTo>
                    <a:pt x="329" y="46"/>
                  </a:lnTo>
                  <a:lnTo>
                    <a:pt x="310" y="40"/>
                  </a:lnTo>
                  <a:lnTo>
                    <a:pt x="289" y="32"/>
                  </a:lnTo>
                  <a:lnTo>
                    <a:pt x="272" y="23"/>
                  </a:lnTo>
                  <a:lnTo>
                    <a:pt x="261" y="19"/>
                  </a:lnTo>
                  <a:lnTo>
                    <a:pt x="252" y="17"/>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7" name="Freeform 91"/>
            <p:cNvSpPr>
              <a:spLocks/>
            </p:cNvSpPr>
            <p:nvPr/>
          </p:nvSpPr>
          <p:spPr bwMode="auto">
            <a:xfrm>
              <a:off x="4097" y="1267"/>
              <a:ext cx="286" cy="158"/>
            </a:xfrm>
            <a:custGeom>
              <a:avLst/>
              <a:gdLst>
                <a:gd name="T0" fmla="*/ 283 w 859"/>
                <a:gd name="T1" fmla="*/ 456 h 472"/>
                <a:gd name="T2" fmla="*/ 285 w 859"/>
                <a:gd name="T3" fmla="*/ 472 h 472"/>
                <a:gd name="T4" fmla="*/ 323 w 859"/>
                <a:gd name="T5" fmla="*/ 462 h 472"/>
                <a:gd name="T6" fmla="*/ 347 w 859"/>
                <a:gd name="T7" fmla="*/ 445 h 472"/>
                <a:gd name="T8" fmla="*/ 353 w 859"/>
                <a:gd name="T9" fmla="*/ 441 h 472"/>
                <a:gd name="T10" fmla="*/ 359 w 859"/>
                <a:gd name="T11" fmla="*/ 438 h 472"/>
                <a:gd name="T12" fmla="*/ 388 w 859"/>
                <a:gd name="T13" fmla="*/ 439 h 472"/>
                <a:gd name="T14" fmla="*/ 426 w 859"/>
                <a:gd name="T15" fmla="*/ 438 h 472"/>
                <a:gd name="T16" fmla="*/ 448 w 859"/>
                <a:gd name="T17" fmla="*/ 443 h 472"/>
                <a:gd name="T18" fmla="*/ 483 w 859"/>
                <a:gd name="T19" fmla="*/ 447 h 472"/>
                <a:gd name="T20" fmla="*/ 537 w 859"/>
                <a:gd name="T21" fmla="*/ 439 h 472"/>
                <a:gd name="T22" fmla="*/ 585 w 859"/>
                <a:gd name="T23" fmla="*/ 429 h 472"/>
                <a:gd name="T24" fmla="*/ 613 w 859"/>
                <a:gd name="T25" fmla="*/ 420 h 472"/>
                <a:gd name="T26" fmla="*/ 650 w 859"/>
                <a:gd name="T27" fmla="*/ 407 h 472"/>
                <a:gd name="T28" fmla="*/ 692 w 859"/>
                <a:gd name="T29" fmla="*/ 391 h 472"/>
                <a:gd name="T30" fmla="*/ 718 w 859"/>
                <a:gd name="T31" fmla="*/ 372 h 472"/>
                <a:gd name="T32" fmla="*/ 752 w 859"/>
                <a:gd name="T33" fmla="*/ 341 h 472"/>
                <a:gd name="T34" fmla="*/ 795 w 859"/>
                <a:gd name="T35" fmla="*/ 321 h 472"/>
                <a:gd name="T36" fmla="*/ 834 w 859"/>
                <a:gd name="T37" fmla="*/ 301 h 472"/>
                <a:gd name="T38" fmla="*/ 854 w 859"/>
                <a:gd name="T39" fmla="*/ 271 h 472"/>
                <a:gd name="T40" fmla="*/ 859 w 859"/>
                <a:gd name="T41" fmla="*/ 222 h 472"/>
                <a:gd name="T42" fmla="*/ 848 w 859"/>
                <a:gd name="T43" fmla="*/ 177 h 472"/>
                <a:gd name="T44" fmla="*/ 838 w 859"/>
                <a:gd name="T45" fmla="*/ 159 h 472"/>
                <a:gd name="T46" fmla="*/ 806 w 859"/>
                <a:gd name="T47" fmla="*/ 125 h 472"/>
                <a:gd name="T48" fmla="*/ 762 w 859"/>
                <a:gd name="T49" fmla="*/ 104 h 472"/>
                <a:gd name="T50" fmla="*/ 699 w 859"/>
                <a:gd name="T51" fmla="*/ 88 h 472"/>
                <a:gd name="T52" fmla="*/ 650 w 859"/>
                <a:gd name="T53" fmla="*/ 67 h 472"/>
                <a:gd name="T54" fmla="*/ 604 w 859"/>
                <a:gd name="T55" fmla="*/ 34 h 472"/>
                <a:gd name="T56" fmla="*/ 555 w 859"/>
                <a:gd name="T57" fmla="*/ 10 h 472"/>
                <a:gd name="T58" fmla="*/ 492 w 859"/>
                <a:gd name="T59" fmla="*/ 1 h 472"/>
                <a:gd name="T60" fmla="*/ 425 w 859"/>
                <a:gd name="T61" fmla="*/ 4 h 472"/>
                <a:gd name="T62" fmla="*/ 366 w 859"/>
                <a:gd name="T63" fmla="*/ 12 h 472"/>
                <a:gd name="T64" fmla="*/ 318 w 859"/>
                <a:gd name="T65" fmla="*/ 19 h 472"/>
                <a:gd name="T66" fmla="*/ 247 w 859"/>
                <a:gd name="T67" fmla="*/ 42 h 472"/>
                <a:gd name="T68" fmla="*/ 199 w 859"/>
                <a:gd name="T69" fmla="*/ 46 h 472"/>
                <a:gd name="T70" fmla="*/ 150 w 859"/>
                <a:gd name="T71" fmla="*/ 38 h 472"/>
                <a:gd name="T72" fmla="*/ 108 w 859"/>
                <a:gd name="T73" fmla="*/ 42 h 472"/>
                <a:gd name="T74" fmla="*/ 65 w 859"/>
                <a:gd name="T75" fmla="*/ 62 h 472"/>
                <a:gd name="T76" fmla="*/ 5 w 859"/>
                <a:gd name="T77" fmla="*/ 105 h 472"/>
                <a:gd name="T78" fmla="*/ 0 w 859"/>
                <a:gd name="T79" fmla="*/ 122 h 472"/>
                <a:gd name="T80" fmla="*/ 20 w 859"/>
                <a:gd name="T81" fmla="*/ 128 h 472"/>
                <a:gd name="T82" fmla="*/ 58 w 859"/>
                <a:gd name="T83" fmla="*/ 145 h 472"/>
                <a:gd name="T84" fmla="*/ 102 w 859"/>
                <a:gd name="T85" fmla="*/ 157 h 472"/>
                <a:gd name="T86" fmla="*/ 160 w 859"/>
                <a:gd name="T87" fmla="*/ 166 h 472"/>
                <a:gd name="T88" fmla="*/ 224 w 859"/>
                <a:gd name="T89" fmla="*/ 162 h 472"/>
                <a:gd name="T90" fmla="*/ 292 w 859"/>
                <a:gd name="T91" fmla="*/ 155 h 472"/>
                <a:gd name="T92" fmla="*/ 328 w 859"/>
                <a:gd name="T93" fmla="*/ 159 h 472"/>
                <a:gd name="T94" fmla="*/ 352 w 859"/>
                <a:gd name="T95" fmla="*/ 173 h 472"/>
                <a:gd name="T96" fmla="*/ 371 w 859"/>
                <a:gd name="T97" fmla="*/ 193 h 472"/>
                <a:gd name="T98" fmla="*/ 394 w 859"/>
                <a:gd name="T99" fmla="*/ 220 h 472"/>
                <a:gd name="T100" fmla="*/ 407 w 859"/>
                <a:gd name="T101" fmla="*/ 249 h 472"/>
                <a:gd name="T102" fmla="*/ 404 w 859"/>
                <a:gd name="T103" fmla="*/ 281 h 472"/>
                <a:gd name="T104" fmla="*/ 386 w 859"/>
                <a:gd name="T105" fmla="*/ 314 h 472"/>
                <a:gd name="T106" fmla="*/ 371 w 859"/>
                <a:gd name="T107" fmla="*/ 352 h 472"/>
                <a:gd name="T108" fmla="*/ 357 w 859"/>
                <a:gd name="T109" fmla="*/ 393 h 472"/>
                <a:gd name="T110" fmla="*/ 332 w 859"/>
                <a:gd name="T111" fmla="*/ 420 h 472"/>
                <a:gd name="T112" fmla="*/ 298 w 859"/>
                <a:gd name="T113" fmla="*/ 439 h 4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2"/>
                <a:gd name="T173" fmla="*/ 859 w 859"/>
                <a:gd name="T174" fmla="*/ 472 h 4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2">
                  <a:moveTo>
                    <a:pt x="281" y="443"/>
                  </a:moveTo>
                  <a:lnTo>
                    <a:pt x="283" y="456"/>
                  </a:lnTo>
                  <a:lnTo>
                    <a:pt x="285" y="472"/>
                  </a:lnTo>
                  <a:lnTo>
                    <a:pt x="306" y="467"/>
                  </a:lnTo>
                  <a:lnTo>
                    <a:pt x="323" y="462"/>
                  </a:lnTo>
                  <a:lnTo>
                    <a:pt x="337" y="453"/>
                  </a:lnTo>
                  <a:lnTo>
                    <a:pt x="347" y="445"/>
                  </a:lnTo>
                  <a:lnTo>
                    <a:pt x="353" y="441"/>
                  </a:lnTo>
                  <a:lnTo>
                    <a:pt x="359" y="438"/>
                  </a:lnTo>
                  <a:lnTo>
                    <a:pt x="374" y="437"/>
                  </a:lnTo>
                  <a:lnTo>
                    <a:pt x="388" y="439"/>
                  </a:lnTo>
                  <a:lnTo>
                    <a:pt x="411" y="437"/>
                  </a:lnTo>
                  <a:lnTo>
                    <a:pt x="426" y="438"/>
                  </a:lnTo>
                  <a:lnTo>
                    <a:pt x="436" y="440"/>
                  </a:lnTo>
                  <a:lnTo>
                    <a:pt x="448" y="443"/>
                  </a:lnTo>
                  <a:lnTo>
                    <a:pt x="465" y="445"/>
                  </a:lnTo>
                  <a:lnTo>
                    <a:pt x="483" y="447"/>
                  </a:lnTo>
                  <a:lnTo>
                    <a:pt x="511" y="444"/>
                  </a:lnTo>
                  <a:lnTo>
                    <a:pt x="537" y="439"/>
                  </a:lnTo>
                  <a:lnTo>
                    <a:pt x="562" y="433"/>
                  </a:lnTo>
                  <a:lnTo>
                    <a:pt x="585" y="429"/>
                  </a:lnTo>
                  <a:lnTo>
                    <a:pt x="597" y="425"/>
                  </a:lnTo>
                  <a:lnTo>
                    <a:pt x="613" y="420"/>
                  </a:lnTo>
                  <a:lnTo>
                    <a:pt x="631" y="413"/>
                  </a:lnTo>
                  <a:lnTo>
                    <a:pt x="650" y="407"/>
                  </a:lnTo>
                  <a:lnTo>
                    <a:pt x="671" y="400"/>
                  </a:lnTo>
                  <a:lnTo>
                    <a:pt x="692" y="391"/>
                  </a:lnTo>
                  <a:lnTo>
                    <a:pt x="705" y="382"/>
                  </a:lnTo>
                  <a:lnTo>
                    <a:pt x="718" y="372"/>
                  </a:lnTo>
                  <a:lnTo>
                    <a:pt x="736" y="355"/>
                  </a:lnTo>
                  <a:lnTo>
                    <a:pt x="752" y="341"/>
                  </a:lnTo>
                  <a:lnTo>
                    <a:pt x="773" y="329"/>
                  </a:lnTo>
                  <a:lnTo>
                    <a:pt x="795" y="321"/>
                  </a:lnTo>
                  <a:lnTo>
                    <a:pt x="818" y="312"/>
                  </a:lnTo>
                  <a:lnTo>
                    <a:pt x="834" y="301"/>
                  </a:lnTo>
                  <a:lnTo>
                    <a:pt x="845" y="287"/>
                  </a:lnTo>
                  <a:lnTo>
                    <a:pt x="854" y="271"/>
                  </a:lnTo>
                  <a:lnTo>
                    <a:pt x="859" y="247"/>
                  </a:lnTo>
                  <a:lnTo>
                    <a:pt x="859" y="222"/>
                  </a:lnTo>
                  <a:lnTo>
                    <a:pt x="855" y="197"/>
                  </a:lnTo>
                  <a:lnTo>
                    <a:pt x="848" y="177"/>
                  </a:lnTo>
                  <a:lnTo>
                    <a:pt x="838" y="159"/>
                  </a:lnTo>
                  <a:lnTo>
                    <a:pt x="823" y="140"/>
                  </a:lnTo>
                  <a:lnTo>
                    <a:pt x="806" y="125"/>
                  </a:lnTo>
                  <a:lnTo>
                    <a:pt x="784" y="113"/>
                  </a:lnTo>
                  <a:lnTo>
                    <a:pt x="762" y="104"/>
                  </a:lnTo>
                  <a:lnTo>
                    <a:pt x="732" y="96"/>
                  </a:lnTo>
                  <a:lnTo>
                    <a:pt x="699" y="88"/>
                  </a:lnTo>
                  <a:lnTo>
                    <a:pt x="675" y="78"/>
                  </a:lnTo>
                  <a:lnTo>
                    <a:pt x="650" y="67"/>
                  </a:lnTo>
                  <a:lnTo>
                    <a:pt x="629" y="54"/>
                  </a:lnTo>
                  <a:lnTo>
                    <a:pt x="604" y="34"/>
                  </a:lnTo>
                  <a:lnTo>
                    <a:pt x="581" y="19"/>
                  </a:lnTo>
                  <a:lnTo>
                    <a:pt x="555" y="10"/>
                  </a:lnTo>
                  <a:lnTo>
                    <a:pt x="526" y="3"/>
                  </a:lnTo>
                  <a:lnTo>
                    <a:pt x="492" y="1"/>
                  </a:lnTo>
                  <a:lnTo>
                    <a:pt x="464" y="0"/>
                  </a:lnTo>
                  <a:lnTo>
                    <a:pt x="425" y="4"/>
                  </a:lnTo>
                  <a:lnTo>
                    <a:pt x="393" y="10"/>
                  </a:lnTo>
                  <a:lnTo>
                    <a:pt x="366" y="12"/>
                  </a:lnTo>
                  <a:lnTo>
                    <a:pt x="340" y="13"/>
                  </a:lnTo>
                  <a:lnTo>
                    <a:pt x="318" y="19"/>
                  </a:lnTo>
                  <a:lnTo>
                    <a:pt x="283" y="32"/>
                  </a:lnTo>
                  <a:lnTo>
                    <a:pt x="247" y="42"/>
                  </a:lnTo>
                  <a:lnTo>
                    <a:pt x="221" y="47"/>
                  </a:lnTo>
                  <a:lnTo>
                    <a:pt x="199" y="46"/>
                  </a:lnTo>
                  <a:lnTo>
                    <a:pt x="172" y="42"/>
                  </a:lnTo>
                  <a:lnTo>
                    <a:pt x="150" y="38"/>
                  </a:lnTo>
                  <a:lnTo>
                    <a:pt x="130" y="38"/>
                  </a:lnTo>
                  <a:lnTo>
                    <a:pt x="108" y="42"/>
                  </a:lnTo>
                  <a:lnTo>
                    <a:pt x="92" y="48"/>
                  </a:lnTo>
                  <a:lnTo>
                    <a:pt x="65" y="62"/>
                  </a:lnTo>
                  <a:lnTo>
                    <a:pt x="23" y="90"/>
                  </a:lnTo>
                  <a:lnTo>
                    <a:pt x="5" y="105"/>
                  </a:lnTo>
                  <a:lnTo>
                    <a:pt x="0" y="113"/>
                  </a:lnTo>
                  <a:lnTo>
                    <a:pt x="0" y="122"/>
                  </a:lnTo>
                  <a:lnTo>
                    <a:pt x="9" y="124"/>
                  </a:lnTo>
                  <a:lnTo>
                    <a:pt x="20" y="128"/>
                  </a:lnTo>
                  <a:lnTo>
                    <a:pt x="37" y="137"/>
                  </a:lnTo>
                  <a:lnTo>
                    <a:pt x="58" y="145"/>
                  </a:lnTo>
                  <a:lnTo>
                    <a:pt x="77" y="151"/>
                  </a:lnTo>
                  <a:lnTo>
                    <a:pt x="102" y="157"/>
                  </a:lnTo>
                  <a:lnTo>
                    <a:pt x="130" y="162"/>
                  </a:lnTo>
                  <a:lnTo>
                    <a:pt x="160" y="166"/>
                  </a:lnTo>
                  <a:lnTo>
                    <a:pt x="184" y="166"/>
                  </a:lnTo>
                  <a:lnTo>
                    <a:pt x="224" y="162"/>
                  </a:lnTo>
                  <a:lnTo>
                    <a:pt x="263" y="157"/>
                  </a:lnTo>
                  <a:lnTo>
                    <a:pt x="292" y="155"/>
                  </a:lnTo>
                  <a:lnTo>
                    <a:pt x="310" y="156"/>
                  </a:lnTo>
                  <a:lnTo>
                    <a:pt x="328" y="159"/>
                  </a:lnTo>
                  <a:lnTo>
                    <a:pt x="342" y="166"/>
                  </a:lnTo>
                  <a:lnTo>
                    <a:pt x="352" y="173"/>
                  </a:lnTo>
                  <a:lnTo>
                    <a:pt x="359" y="183"/>
                  </a:lnTo>
                  <a:lnTo>
                    <a:pt x="371" y="193"/>
                  </a:lnTo>
                  <a:lnTo>
                    <a:pt x="385" y="206"/>
                  </a:lnTo>
                  <a:lnTo>
                    <a:pt x="394" y="220"/>
                  </a:lnTo>
                  <a:lnTo>
                    <a:pt x="403" y="236"/>
                  </a:lnTo>
                  <a:lnTo>
                    <a:pt x="407" y="249"/>
                  </a:lnTo>
                  <a:lnTo>
                    <a:pt x="408" y="264"/>
                  </a:lnTo>
                  <a:lnTo>
                    <a:pt x="404" y="281"/>
                  </a:lnTo>
                  <a:lnTo>
                    <a:pt x="396" y="296"/>
                  </a:lnTo>
                  <a:lnTo>
                    <a:pt x="386" y="314"/>
                  </a:lnTo>
                  <a:lnTo>
                    <a:pt x="377" y="334"/>
                  </a:lnTo>
                  <a:lnTo>
                    <a:pt x="371" y="352"/>
                  </a:lnTo>
                  <a:lnTo>
                    <a:pt x="364" y="379"/>
                  </a:lnTo>
                  <a:lnTo>
                    <a:pt x="357" y="393"/>
                  </a:lnTo>
                  <a:lnTo>
                    <a:pt x="345" y="409"/>
                  </a:lnTo>
                  <a:lnTo>
                    <a:pt x="332" y="420"/>
                  </a:lnTo>
                  <a:lnTo>
                    <a:pt x="315" y="432"/>
                  </a:lnTo>
                  <a:lnTo>
                    <a:pt x="298" y="439"/>
                  </a:lnTo>
                  <a:lnTo>
                    <a:pt x="281" y="44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8" name="Freeform 92"/>
            <p:cNvSpPr>
              <a:spLocks/>
            </p:cNvSpPr>
            <p:nvPr/>
          </p:nvSpPr>
          <p:spPr bwMode="auto">
            <a:xfrm>
              <a:off x="4328" y="1321"/>
              <a:ext cx="159" cy="104"/>
            </a:xfrm>
            <a:custGeom>
              <a:avLst/>
              <a:gdLst>
                <a:gd name="T0" fmla="*/ 171 w 477"/>
                <a:gd name="T1" fmla="*/ 9 h 312"/>
                <a:gd name="T2" fmla="*/ 199 w 477"/>
                <a:gd name="T3" fmla="*/ 1 h 312"/>
                <a:gd name="T4" fmla="*/ 229 w 477"/>
                <a:gd name="T5" fmla="*/ 1 h 312"/>
                <a:gd name="T6" fmla="*/ 259 w 477"/>
                <a:gd name="T7" fmla="*/ 7 h 312"/>
                <a:gd name="T8" fmla="*/ 290 w 477"/>
                <a:gd name="T9" fmla="*/ 23 h 312"/>
                <a:gd name="T10" fmla="*/ 316 w 477"/>
                <a:gd name="T11" fmla="*/ 47 h 312"/>
                <a:gd name="T12" fmla="*/ 335 w 477"/>
                <a:gd name="T13" fmla="*/ 72 h 312"/>
                <a:gd name="T14" fmla="*/ 372 w 477"/>
                <a:gd name="T15" fmla="*/ 80 h 312"/>
                <a:gd name="T16" fmla="*/ 425 w 477"/>
                <a:gd name="T17" fmla="*/ 86 h 312"/>
                <a:gd name="T18" fmla="*/ 444 w 477"/>
                <a:gd name="T19" fmla="*/ 95 h 312"/>
                <a:gd name="T20" fmla="*/ 453 w 477"/>
                <a:gd name="T21" fmla="*/ 114 h 312"/>
                <a:gd name="T22" fmla="*/ 457 w 477"/>
                <a:gd name="T23" fmla="*/ 137 h 312"/>
                <a:gd name="T24" fmla="*/ 472 w 477"/>
                <a:gd name="T25" fmla="*/ 166 h 312"/>
                <a:gd name="T26" fmla="*/ 477 w 477"/>
                <a:gd name="T27" fmla="*/ 192 h 312"/>
                <a:gd name="T28" fmla="*/ 469 w 477"/>
                <a:gd name="T29" fmla="*/ 212 h 312"/>
                <a:gd name="T30" fmla="*/ 443 w 477"/>
                <a:gd name="T31" fmla="*/ 230 h 312"/>
                <a:gd name="T32" fmla="*/ 410 w 477"/>
                <a:gd name="T33" fmla="*/ 247 h 312"/>
                <a:gd name="T34" fmla="*/ 394 w 477"/>
                <a:gd name="T35" fmla="*/ 267 h 312"/>
                <a:gd name="T36" fmla="*/ 375 w 477"/>
                <a:gd name="T37" fmla="*/ 300 h 312"/>
                <a:gd name="T38" fmla="*/ 354 w 477"/>
                <a:gd name="T39" fmla="*/ 311 h 312"/>
                <a:gd name="T40" fmla="*/ 317 w 477"/>
                <a:gd name="T41" fmla="*/ 311 h 312"/>
                <a:gd name="T42" fmla="*/ 275 w 477"/>
                <a:gd name="T43" fmla="*/ 298 h 312"/>
                <a:gd name="T44" fmla="*/ 267 w 477"/>
                <a:gd name="T45" fmla="*/ 294 h 312"/>
                <a:gd name="T46" fmla="*/ 238 w 477"/>
                <a:gd name="T47" fmla="*/ 286 h 312"/>
                <a:gd name="T48" fmla="*/ 209 w 477"/>
                <a:gd name="T49" fmla="*/ 270 h 312"/>
                <a:gd name="T50" fmla="*/ 183 w 477"/>
                <a:gd name="T51" fmla="*/ 264 h 312"/>
                <a:gd name="T52" fmla="*/ 176 w 477"/>
                <a:gd name="T53" fmla="*/ 264 h 312"/>
                <a:gd name="T54" fmla="*/ 141 w 477"/>
                <a:gd name="T55" fmla="*/ 266 h 312"/>
                <a:gd name="T56" fmla="*/ 134 w 477"/>
                <a:gd name="T57" fmla="*/ 267 h 312"/>
                <a:gd name="T58" fmla="*/ 112 w 477"/>
                <a:gd name="T59" fmla="*/ 268 h 312"/>
                <a:gd name="T60" fmla="*/ 71 w 477"/>
                <a:gd name="T61" fmla="*/ 267 h 312"/>
                <a:gd name="T62" fmla="*/ 50 w 477"/>
                <a:gd name="T63" fmla="*/ 256 h 312"/>
                <a:gd name="T64" fmla="*/ 30 w 477"/>
                <a:gd name="T65" fmla="*/ 247 h 312"/>
                <a:gd name="T66" fmla="*/ 20 w 477"/>
                <a:gd name="T67" fmla="*/ 245 h 312"/>
                <a:gd name="T68" fmla="*/ 12 w 477"/>
                <a:gd name="T69" fmla="*/ 244 h 312"/>
                <a:gd name="T70" fmla="*/ 1 w 477"/>
                <a:gd name="T71" fmla="*/ 235 h 312"/>
                <a:gd name="T72" fmla="*/ 13 w 477"/>
                <a:gd name="T73" fmla="*/ 221 h 312"/>
                <a:gd name="T74" fmla="*/ 44 w 477"/>
                <a:gd name="T75" fmla="*/ 194 h 312"/>
                <a:gd name="T76" fmla="*/ 81 w 477"/>
                <a:gd name="T77" fmla="*/ 168 h 312"/>
                <a:gd name="T78" fmla="*/ 126 w 477"/>
                <a:gd name="T79" fmla="*/ 151 h 312"/>
                <a:gd name="T80" fmla="*/ 153 w 477"/>
                <a:gd name="T81" fmla="*/ 126 h 312"/>
                <a:gd name="T82" fmla="*/ 167 w 477"/>
                <a:gd name="T83" fmla="*/ 86 h 312"/>
                <a:gd name="T84" fmla="*/ 163 w 477"/>
                <a:gd name="T85" fmla="*/ 36 h 3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7"/>
                <a:gd name="T130" fmla="*/ 0 h 312"/>
                <a:gd name="T131" fmla="*/ 477 w 477"/>
                <a:gd name="T132" fmla="*/ 312 h 3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7" h="312">
                  <a:moveTo>
                    <a:pt x="156" y="16"/>
                  </a:moveTo>
                  <a:lnTo>
                    <a:pt x="171" y="9"/>
                  </a:lnTo>
                  <a:lnTo>
                    <a:pt x="184" y="4"/>
                  </a:lnTo>
                  <a:lnTo>
                    <a:pt x="199" y="1"/>
                  </a:lnTo>
                  <a:lnTo>
                    <a:pt x="213" y="0"/>
                  </a:lnTo>
                  <a:lnTo>
                    <a:pt x="229" y="1"/>
                  </a:lnTo>
                  <a:lnTo>
                    <a:pt x="243" y="4"/>
                  </a:lnTo>
                  <a:lnTo>
                    <a:pt x="259" y="7"/>
                  </a:lnTo>
                  <a:lnTo>
                    <a:pt x="276" y="16"/>
                  </a:lnTo>
                  <a:lnTo>
                    <a:pt x="290" y="23"/>
                  </a:lnTo>
                  <a:lnTo>
                    <a:pt x="305" y="35"/>
                  </a:lnTo>
                  <a:lnTo>
                    <a:pt x="316" y="47"/>
                  </a:lnTo>
                  <a:lnTo>
                    <a:pt x="328" y="65"/>
                  </a:lnTo>
                  <a:lnTo>
                    <a:pt x="335" y="72"/>
                  </a:lnTo>
                  <a:lnTo>
                    <a:pt x="348" y="77"/>
                  </a:lnTo>
                  <a:lnTo>
                    <a:pt x="372" y="80"/>
                  </a:lnTo>
                  <a:lnTo>
                    <a:pt x="413" y="84"/>
                  </a:lnTo>
                  <a:lnTo>
                    <a:pt x="425" y="86"/>
                  </a:lnTo>
                  <a:lnTo>
                    <a:pt x="436" y="89"/>
                  </a:lnTo>
                  <a:lnTo>
                    <a:pt x="444" y="95"/>
                  </a:lnTo>
                  <a:lnTo>
                    <a:pt x="450" y="103"/>
                  </a:lnTo>
                  <a:lnTo>
                    <a:pt x="453" y="114"/>
                  </a:lnTo>
                  <a:lnTo>
                    <a:pt x="455" y="125"/>
                  </a:lnTo>
                  <a:lnTo>
                    <a:pt x="457" y="137"/>
                  </a:lnTo>
                  <a:lnTo>
                    <a:pt x="463" y="149"/>
                  </a:lnTo>
                  <a:lnTo>
                    <a:pt x="472" y="166"/>
                  </a:lnTo>
                  <a:lnTo>
                    <a:pt x="476" y="179"/>
                  </a:lnTo>
                  <a:lnTo>
                    <a:pt x="477" y="192"/>
                  </a:lnTo>
                  <a:lnTo>
                    <a:pt x="475" y="203"/>
                  </a:lnTo>
                  <a:lnTo>
                    <a:pt x="469" y="212"/>
                  </a:lnTo>
                  <a:lnTo>
                    <a:pt x="463" y="219"/>
                  </a:lnTo>
                  <a:lnTo>
                    <a:pt x="443" y="230"/>
                  </a:lnTo>
                  <a:lnTo>
                    <a:pt x="423" y="238"/>
                  </a:lnTo>
                  <a:lnTo>
                    <a:pt x="410" y="247"/>
                  </a:lnTo>
                  <a:lnTo>
                    <a:pt x="400" y="256"/>
                  </a:lnTo>
                  <a:lnTo>
                    <a:pt x="394" y="267"/>
                  </a:lnTo>
                  <a:lnTo>
                    <a:pt x="384" y="289"/>
                  </a:lnTo>
                  <a:lnTo>
                    <a:pt x="375" y="300"/>
                  </a:lnTo>
                  <a:lnTo>
                    <a:pt x="365" y="306"/>
                  </a:lnTo>
                  <a:lnTo>
                    <a:pt x="354" y="311"/>
                  </a:lnTo>
                  <a:lnTo>
                    <a:pt x="337" y="312"/>
                  </a:lnTo>
                  <a:lnTo>
                    <a:pt x="317" y="311"/>
                  </a:lnTo>
                  <a:lnTo>
                    <a:pt x="297" y="306"/>
                  </a:lnTo>
                  <a:lnTo>
                    <a:pt x="275" y="298"/>
                  </a:lnTo>
                  <a:lnTo>
                    <a:pt x="267" y="294"/>
                  </a:lnTo>
                  <a:lnTo>
                    <a:pt x="253" y="291"/>
                  </a:lnTo>
                  <a:lnTo>
                    <a:pt x="238" y="286"/>
                  </a:lnTo>
                  <a:lnTo>
                    <a:pt x="227" y="281"/>
                  </a:lnTo>
                  <a:lnTo>
                    <a:pt x="209" y="270"/>
                  </a:lnTo>
                  <a:lnTo>
                    <a:pt x="198" y="267"/>
                  </a:lnTo>
                  <a:lnTo>
                    <a:pt x="183" y="264"/>
                  </a:lnTo>
                  <a:lnTo>
                    <a:pt x="176" y="264"/>
                  </a:lnTo>
                  <a:lnTo>
                    <a:pt x="160" y="264"/>
                  </a:lnTo>
                  <a:lnTo>
                    <a:pt x="141" y="266"/>
                  </a:lnTo>
                  <a:lnTo>
                    <a:pt x="134" y="267"/>
                  </a:lnTo>
                  <a:lnTo>
                    <a:pt x="112" y="268"/>
                  </a:lnTo>
                  <a:lnTo>
                    <a:pt x="83" y="268"/>
                  </a:lnTo>
                  <a:lnTo>
                    <a:pt x="71" y="267"/>
                  </a:lnTo>
                  <a:lnTo>
                    <a:pt x="59" y="263"/>
                  </a:lnTo>
                  <a:lnTo>
                    <a:pt x="50" y="256"/>
                  </a:lnTo>
                  <a:lnTo>
                    <a:pt x="40" y="250"/>
                  </a:lnTo>
                  <a:lnTo>
                    <a:pt x="30" y="247"/>
                  </a:lnTo>
                  <a:lnTo>
                    <a:pt x="25" y="246"/>
                  </a:lnTo>
                  <a:lnTo>
                    <a:pt x="20" y="245"/>
                  </a:lnTo>
                  <a:lnTo>
                    <a:pt x="12" y="244"/>
                  </a:lnTo>
                  <a:lnTo>
                    <a:pt x="5" y="241"/>
                  </a:lnTo>
                  <a:lnTo>
                    <a:pt x="1" y="235"/>
                  </a:lnTo>
                  <a:lnTo>
                    <a:pt x="0" y="230"/>
                  </a:lnTo>
                  <a:lnTo>
                    <a:pt x="13" y="221"/>
                  </a:lnTo>
                  <a:lnTo>
                    <a:pt x="26" y="211"/>
                  </a:lnTo>
                  <a:lnTo>
                    <a:pt x="44" y="194"/>
                  </a:lnTo>
                  <a:lnTo>
                    <a:pt x="60" y="180"/>
                  </a:lnTo>
                  <a:lnTo>
                    <a:pt x="81" y="168"/>
                  </a:lnTo>
                  <a:lnTo>
                    <a:pt x="103" y="160"/>
                  </a:lnTo>
                  <a:lnTo>
                    <a:pt x="126" y="151"/>
                  </a:lnTo>
                  <a:lnTo>
                    <a:pt x="142" y="140"/>
                  </a:lnTo>
                  <a:lnTo>
                    <a:pt x="153" y="126"/>
                  </a:lnTo>
                  <a:lnTo>
                    <a:pt x="162" y="110"/>
                  </a:lnTo>
                  <a:lnTo>
                    <a:pt x="167" y="86"/>
                  </a:lnTo>
                  <a:lnTo>
                    <a:pt x="167" y="61"/>
                  </a:lnTo>
                  <a:lnTo>
                    <a:pt x="163" y="36"/>
                  </a:lnTo>
                  <a:lnTo>
                    <a:pt x="156" y="16"/>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9" name="Freeform 93"/>
            <p:cNvSpPr>
              <a:spLocks/>
            </p:cNvSpPr>
            <p:nvPr/>
          </p:nvSpPr>
          <p:spPr bwMode="auto">
            <a:xfrm>
              <a:off x="4120" y="1398"/>
              <a:ext cx="55" cy="34"/>
            </a:xfrm>
            <a:custGeom>
              <a:avLst/>
              <a:gdLst>
                <a:gd name="T0" fmla="*/ 0 w 164"/>
                <a:gd name="T1" fmla="*/ 13 h 100"/>
                <a:gd name="T2" fmla="*/ 6 w 164"/>
                <a:gd name="T3" fmla="*/ 14 h 100"/>
                <a:gd name="T4" fmla="*/ 18 w 164"/>
                <a:gd name="T5" fmla="*/ 17 h 100"/>
                <a:gd name="T6" fmla="*/ 30 w 164"/>
                <a:gd name="T7" fmla="*/ 24 h 100"/>
                <a:gd name="T8" fmla="*/ 48 w 164"/>
                <a:gd name="T9" fmla="*/ 37 h 100"/>
                <a:gd name="T10" fmla="*/ 71 w 164"/>
                <a:gd name="T11" fmla="*/ 58 h 100"/>
                <a:gd name="T12" fmla="*/ 92 w 164"/>
                <a:gd name="T13" fmla="*/ 78 h 100"/>
                <a:gd name="T14" fmla="*/ 110 w 164"/>
                <a:gd name="T15" fmla="*/ 91 h 100"/>
                <a:gd name="T16" fmla="*/ 124 w 164"/>
                <a:gd name="T17" fmla="*/ 97 h 100"/>
                <a:gd name="T18" fmla="*/ 124 w 164"/>
                <a:gd name="T19" fmla="*/ 97 h 100"/>
                <a:gd name="T20" fmla="*/ 131 w 164"/>
                <a:gd name="T21" fmla="*/ 100 h 100"/>
                <a:gd name="T22" fmla="*/ 131 w 164"/>
                <a:gd name="T23" fmla="*/ 100 h 100"/>
                <a:gd name="T24" fmla="*/ 139 w 164"/>
                <a:gd name="T25" fmla="*/ 99 h 100"/>
                <a:gd name="T26" fmla="*/ 147 w 164"/>
                <a:gd name="T27" fmla="*/ 96 h 100"/>
                <a:gd name="T28" fmla="*/ 154 w 164"/>
                <a:gd name="T29" fmla="*/ 94 h 100"/>
                <a:gd name="T30" fmla="*/ 164 w 164"/>
                <a:gd name="T31" fmla="*/ 90 h 100"/>
                <a:gd name="T32" fmla="*/ 164 w 164"/>
                <a:gd name="T33" fmla="*/ 86 h 100"/>
                <a:gd name="T34" fmla="*/ 162 w 164"/>
                <a:gd name="T35" fmla="*/ 66 h 100"/>
                <a:gd name="T36" fmla="*/ 159 w 164"/>
                <a:gd name="T37" fmla="*/ 52 h 100"/>
                <a:gd name="T38" fmla="*/ 154 w 164"/>
                <a:gd name="T39" fmla="*/ 43 h 100"/>
                <a:gd name="T40" fmla="*/ 148 w 164"/>
                <a:gd name="T41" fmla="*/ 33 h 100"/>
                <a:gd name="T42" fmla="*/ 137 w 164"/>
                <a:gd name="T43" fmla="*/ 31 h 100"/>
                <a:gd name="T44" fmla="*/ 123 w 164"/>
                <a:gd name="T45" fmla="*/ 24 h 100"/>
                <a:gd name="T46" fmla="*/ 106 w 164"/>
                <a:gd name="T47" fmla="*/ 17 h 100"/>
                <a:gd name="T48" fmla="*/ 90 w 164"/>
                <a:gd name="T49" fmla="*/ 7 h 100"/>
                <a:gd name="T50" fmla="*/ 75 w 164"/>
                <a:gd name="T51" fmla="*/ 3 h 100"/>
                <a:gd name="T52" fmla="*/ 62 w 164"/>
                <a:gd name="T53" fmla="*/ 0 h 100"/>
                <a:gd name="T54" fmla="*/ 45 w 164"/>
                <a:gd name="T55" fmla="*/ 0 h 100"/>
                <a:gd name="T56" fmla="*/ 30 w 164"/>
                <a:gd name="T57" fmla="*/ 4 h 100"/>
                <a:gd name="T58" fmla="*/ 12 w 164"/>
                <a:gd name="T59" fmla="*/ 10 h 100"/>
                <a:gd name="T60" fmla="*/ 0 w 164"/>
                <a:gd name="T61" fmla="*/ 13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4"/>
                <a:gd name="T94" fmla="*/ 0 h 100"/>
                <a:gd name="T95" fmla="*/ 164 w 164"/>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4" h="100">
                  <a:moveTo>
                    <a:pt x="0" y="13"/>
                  </a:moveTo>
                  <a:lnTo>
                    <a:pt x="6" y="14"/>
                  </a:lnTo>
                  <a:lnTo>
                    <a:pt x="18" y="17"/>
                  </a:lnTo>
                  <a:lnTo>
                    <a:pt x="30" y="24"/>
                  </a:lnTo>
                  <a:lnTo>
                    <a:pt x="48" y="37"/>
                  </a:lnTo>
                  <a:lnTo>
                    <a:pt x="71" y="58"/>
                  </a:lnTo>
                  <a:lnTo>
                    <a:pt x="92" y="78"/>
                  </a:lnTo>
                  <a:lnTo>
                    <a:pt x="110" y="91"/>
                  </a:lnTo>
                  <a:lnTo>
                    <a:pt x="124" y="97"/>
                  </a:lnTo>
                  <a:lnTo>
                    <a:pt x="131" y="100"/>
                  </a:lnTo>
                  <a:lnTo>
                    <a:pt x="139" y="99"/>
                  </a:lnTo>
                  <a:lnTo>
                    <a:pt x="147" y="96"/>
                  </a:lnTo>
                  <a:lnTo>
                    <a:pt x="154" y="94"/>
                  </a:lnTo>
                  <a:lnTo>
                    <a:pt x="164" y="90"/>
                  </a:lnTo>
                  <a:lnTo>
                    <a:pt x="164" y="86"/>
                  </a:lnTo>
                  <a:lnTo>
                    <a:pt x="162" y="66"/>
                  </a:lnTo>
                  <a:lnTo>
                    <a:pt x="159" y="52"/>
                  </a:lnTo>
                  <a:lnTo>
                    <a:pt x="154" y="43"/>
                  </a:lnTo>
                  <a:lnTo>
                    <a:pt x="148" y="33"/>
                  </a:lnTo>
                  <a:lnTo>
                    <a:pt x="137" y="31"/>
                  </a:lnTo>
                  <a:lnTo>
                    <a:pt x="123" y="24"/>
                  </a:lnTo>
                  <a:lnTo>
                    <a:pt x="106" y="17"/>
                  </a:lnTo>
                  <a:lnTo>
                    <a:pt x="90" y="7"/>
                  </a:lnTo>
                  <a:lnTo>
                    <a:pt x="75" y="3"/>
                  </a:lnTo>
                  <a:lnTo>
                    <a:pt x="62" y="0"/>
                  </a:lnTo>
                  <a:lnTo>
                    <a:pt x="45" y="0"/>
                  </a:lnTo>
                  <a:lnTo>
                    <a:pt x="30" y="4"/>
                  </a:lnTo>
                  <a:lnTo>
                    <a:pt x="12" y="10"/>
                  </a:lnTo>
                  <a:lnTo>
                    <a:pt x="0" y="1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0" name="Freeform 94"/>
            <p:cNvSpPr>
              <a:spLocks/>
            </p:cNvSpPr>
            <p:nvPr/>
          </p:nvSpPr>
          <p:spPr bwMode="auto">
            <a:xfrm>
              <a:off x="4328" y="1327"/>
              <a:ext cx="55" cy="71"/>
            </a:xfrm>
            <a:custGeom>
              <a:avLst/>
              <a:gdLst>
                <a:gd name="T0" fmla="*/ 0 w 166"/>
                <a:gd name="T1" fmla="*/ 213 h 213"/>
                <a:gd name="T2" fmla="*/ 13 w 166"/>
                <a:gd name="T3" fmla="*/ 204 h 213"/>
                <a:gd name="T4" fmla="*/ 26 w 166"/>
                <a:gd name="T5" fmla="*/ 194 h 213"/>
                <a:gd name="T6" fmla="*/ 44 w 166"/>
                <a:gd name="T7" fmla="*/ 177 h 213"/>
                <a:gd name="T8" fmla="*/ 59 w 166"/>
                <a:gd name="T9" fmla="*/ 163 h 213"/>
                <a:gd name="T10" fmla="*/ 80 w 166"/>
                <a:gd name="T11" fmla="*/ 151 h 213"/>
                <a:gd name="T12" fmla="*/ 102 w 166"/>
                <a:gd name="T13" fmla="*/ 143 h 213"/>
                <a:gd name="T14" fmla="*/ 125 w 166"/>
                <a:gd name="T15" fmla="*/ 134 h 213"/>
                <a:gd name="T16" fmla="*/ 141 w 166"/>
                <a:gd name="T17" fmla="*/ 123 h 213"/>
                <a:gd name="T18" fmla="*/ 152 w 166"/>
                <a:gd name="T19" fmla="*/ 109 h 213"/>
                <a:gd name="T20" fmla="*/ 161 w 166"/>
                <a:gd name="T21" fmla="*/ 94 h 213"/>
                <a:gd name="T22" fmla="*/ 166 w 166"/>
                <a:gd name="T23" fmla="*/ 70 h 213"/>
                <a:gd name="T24" fmla="*/ 166 w 166"/>
                <a:gd name="T25" fmla="*/ 45 h 213"/>
                <a:gd name="T26" fmla="*/ 162 w 166"/>
                <a:gd name="T27" fmla="*/ 21 h 213"/>
                <a:gd name="T28" fmla="*/ 155 w 166"/>
                <a:gd name="T29" fmla="*/ 0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3"/>
                <a:gd name="T47" fmla="*/ 166 w 166"/>
                <a:gd name="T48" fmla="*/ 213 h 2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3">
                  <a:moveTo>
                    <a:pt x="0" y="213"/>
                  </a:moveTo>
                  <a:lnTo>
                    <a:pt x="13" y="204"/>
                  </a:lnTo>
                  <a:lnTo>
                    <a:pt x="26" y="194"/>
                  </a:lnTo>
                  <a:lnTo>
                    <a:pt x="44" y="177"/>
                  </a:lnTo>
                  <a:lnTo>
                    <a:pt x="59" y="163"/>
                  </a:lnTo>
                  <a:lnTo>
                    <a:pt x="80" y="151"/>
                  </a:lnTo>
                  <a:lnTo>
                    <a:pt x="102" y="143"/>
                  </a:lnTo>
                  <a:lnTo>
                    <a:pt x="125" y="134"/>
                  </a:lnTo>
                  <a:lnTo>
                    <a:pt x="141" y="123"/>
                  </a:lnTo>
                  <a:lnTo>
                    <a:pt x="152" y="109"/>
                  </a:lnTo>
                  <a:lnTo>
                    <a:pt x="161" y="94"/>
                  </a:lnTo>
                  <a:lnTo>
                    <a:pt x="166" y="70"/>
                  </a:lnTo>
                  <a:lnTo>
                    <a:pt x="166" y="45"/>
                  </a:lnTo>
                  <a:lnTo>
                    <a:pt x="162" y="21"/>
                  </a:lnTo>
                  <a:lnTo>
                    <a:pt x="15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1" name="Freeform 95"/>
            <p:cNvSpPr>
              <a:spLocks/>
            </p:cNvSpPr>
            <p:nvPr/>
          </p:nvSpPr>
          <p:spPr bwMode="auto">
            <a:xfrm>
              <a:off x="2836" y="1799"/>
              <a:ext cx="483" cy="284"/>
            </a:xfrm>
            <a:custGeom>
              <a:avLst/>
              <a:gdLst>
                <a:gd name="T0" fmla="*/ 1062 w 1448"/>
                <a:gd name="T1" fmla="*/ 767 h 852"/>
                <a:gd name="T2" fmla="*/ 1089 w 1448"/>
                <a:gd name="T3" fmla="*/ 771 h 852"/>
                <a:gd name="T4" fmla="*/ 1221 w 1448"/>
                <a:gd name="T5" fmla="*/ 804 h 852"/>
                <a:gd name="T6" fmla="*/ 1379 w 1448"/>
                <a:gd name="T7" fmla="*/ 771 h 852"/>
                <a:gd name="T8" fmla="*/ 1448 w 1448"/>
                <a:gd name="T9" fmla="*/ 707 h 852"/>
                <a:gd name="T10" fmla="*/ 1406 w 1448"/>
                <a:gd name="T11" fmla="*/ 654 h 852"/>
                <a:gd name="T12" fmla="*/ 1372 w 1448"/>
                <a:gd name="T13" fmla="*/ 638 h 852"/>
                <a:gd name="T14" fmla="*/ 1414 w 1448"/>
                <a:gd name="T15" fmla="*/ 557 h 852"/>
                <a:gd name="T16" fmla="*/ 1427 w 1448"/>
                <a:gd name="T17" fmla="*/ 434 h 852"/>
                <a:gd name="T18" fmla="*/ 1338 w 1448"/>
                <a:gd name="T19" fmla="*/ 353 h 852"/>
                <a:gd name="T20" fmla="*/ 1234 w 1448"/>
                <a:gd name="T21" fmla="*/ 343 h 852"/>
                <a:gd name="T22" fmla="*/ 1255 w 1448"/>
                <a:gd name="T23" fmla="*/ 327 h 852"/>
                <a:gd name="T24" fmla="*/ 1248 w 1448"/>
                <a:gd name="T25" fmla="*/ 241 h 852"/>
                <a:gd name="T26" fmla="*/ 1131 w 1448"/>
                <a:gd name="T27" fmla="*/ 133 h 852"/>
                <a:gd name="T28" fmla="*/ 931 w 1448"/>
                <a:gd name="T29" fmla="*/ 74 h 852"/>
                <a:gd name="T30" fmla="*/ 835 w 1448"/>
                <a:gd name="T31" fmla="*/ 80 h 852"/>
                <a:gd name="T32" fmla="*/ 835 w 1448"/>
                <a:gd name="T33" fmla="*/ 80 h 852"/>
                <a:gd name="T34" fmla="*/ 779 w 1448"/>
                <a:gd name="T35" fmla="*/ 37 h 852"/>
                <a:gd name="T36" fmla="*/ 592 w 1448"/>
                <a:gd name="T37" fmla="*/ 0 h 852"/>
                <a:gd name="T38" fmla="*/ 421 w 1448"/>
                <a:gd name="T39" fmla="*/ 26 h 852"/>
                <a:gd name="T40" fmla="*/ 407 w 1448"/>
                <a:gd name="T41" fmla="*/ 102 h 852"/>
                <a:gd name="T42" fmla="*/ 428 w 1448"/>
                <a:gd name="T43" fmla="*/ 139 h 852"/>
                <a:gd name="T44" fmla="*/ 290 w 1448"/>
                <a:gd name="T45" fmla="*/ 144 h 852"/>
                <a:gd name="T46" fmla="*/ 179 w 1448"/>
                <a:gd name="T47" fmla="*/ 208 h 852"/>
                <a:gd name="T48" fmla="*/ 186 w 1448"/>
                <a:gd name="T49" fmla="*/ 337 h 852"/>
                <a:gd name="T50" fmla="*/ 227 w 1448"/>
                <a:gd name="T51" fmla="*/ 421 h 852"/>
                <a:gd name="T52" fmla="*/ 225 w 1448"/>
                <a:gd name="T53" fmla="*/ 432 h 852"/>
                <a:gd name="T54" fmla="*/ 83 w 1448"/>
                <a:gd name="T55" fmla="*/ 472 h 852"/>
                <a:gd name="T56" fmla="*/ 0 w 1448"/>
                <a:gd name="T57" fmla="*/ 525 h 852"/>
                <a:gd name="T58" fmla="*/ 90 w 1448"/>
                <a:gd name="T59" fmla="*/ 638 h 852"/>
                <a:gd name="T60" fmla="*/ 203 w 1448"/>
                <a:gd name="T61" fmla="*/ 691 h 852"/>
                <a:gd name="T62" fmla="*/ 103 w 1448"/>
                <a:gd name="T63" fmla="*/ 739 h 852"/>
                <a:gd name="T64" fmla="*/ 34 w 1448"/>
                <a:gd name="T65" fmla="*/ 793 h 852"/>
                <a:gd name="T66" fmla="*/ 186 w 1448"/>
                <a:gd name="T67" fmla="*/ 841 h 852"/>
                <a:gd name="T68" fmla="*/ 359 w 1448"/>
                <a:gd name="T69" fmla="*/ 841 h 852"/>
                <a:gd name="T70" fmla="*/ 365 w 1448"/>
                <a:gd name="T71" fmla="*/ 825 h 852"/>
                <a:gd name="T72" fmla="*/ 1055 w 1448"/>
                <a:gd name="T73" fmla="*/ 767 h 8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48"/>
                <a:gd name="T112" fmla="*/ 0 h 852"/>
                <a:gd name="T113" fmla="*/ 1448 w 1448"/>
                <a:gd name="T114" fmla="*/ 852 h 8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48" h="852">
                  <a:moveTo>
                    <a:pt x="1055" y="767"/>
                  </a:moveTo>
                  <a:lnTo>
                    <a:pt x="1062" y="767"/>
                  </a:lnTo>
                  <a:lnTo>
                    <a:pt x="1070" y="767"/>
                  </a:lnTo>
                  <a:lnTo>
                    <a:pt x="1089" y="771"/>
                  </a:lnTo>
                  <a:lnTo>
                    <a:pt x="1145" y="793"/>
                  </a:lnTo>
                  <a:lnTo>
                    <a:pt x="1221" y="804"/>
                  </a:lnTo>
                  <a:lnTo>
                    <a:pt x="1310" y="793"/>
                  </a:lnTo>
                  <a:lnTo>
                    <a:pt x="1379" y="771"/>
                  </a:lnTo>
                  <a:lnTo>
                    <a:pt x="1427" y="745"/>
                  </a:lnTo>
                  <a:lnTo>
                    <a:pt x="1448" y="707"/>
                  </a:lnTo>
                  <a:lnTo>
                    <a:pt x="1441" y="680"/>
                  </a:lnTo>
                  <a:lnTo>
                    <a:pt x="1406" y="654"/>
                  </a:lnTo>
                  <a:lnTo>
                    <a:pt x="1372" y="643"/>
                  </a:lnTo>
                  <a:lnTo>
                    <a:pt x="1372" y="638"/>
                  </a:lnTo>
                  <a:lnTo>
                    <a:pt x="1400" y="605"/>
                  </a:lnTo>
                  <a:lnTo>
                    <a:pt x="1414" y="557"/>
                  </a:lnTo>
                  <a:lnTo>
                    <a:pt x="1427" y="493"/>
                  </a:lnTo>
                  <a:lnTo>
                    <a:pt x="1427" y="434"/>
                  </a:lnTo>
                  <a:lnTo>
                    <a:pt x="1393" y="386"/>
                  </a:lnTo>
                  <a:lnTo>
                    <a:pt x="1338" y="353"/>
                  </a:lnTo>
                  <a:lnTo>
                    <a:pt x="1276" y="337"/>
                  </a:lnTo>
                  <a:lnTo>
                    <a:pt x="1234" y="343"/>
                  </a:lnTo>
                  <a:lnTo>
                    <a:pt x="1207" y="353"/>
                  </a:lnTo>
                  <a:lnTo>
                    <a:pt x="1255" y="327"/>
                  </a:lnTo>
                  <a:lnTo>
                    <a:pt x="1262" y="289"/>
                  </a:lnTo>
                  <a:lnTo>
                    <a:pt x="1248" y="241"/>
                  </a:lnTo>
                  <a:lnTo>
                    <a:pt x="1200" y="187"/>
                  </a:lnTo>
                  <a:lnTo>
                    <a:pt x="1131" y="133"/>
                  </a:lnTo>
                  <a:lnTo>
                    <a:pt x="1028" y="96"/>
                  </a:lnTo>
                  <a:lnTo>
                    <a:pt x="931" y="74"/>
                  </a:lnTo>
                  <a:lnTo>
                    <a:pt x="856" y="74"/>
                  </a:lnTo>
                  <a:lnTo>
                    <a:pt x="835" y="80"/>
                  </a:lnTo>
                  <a:lnTo>
                    <a:pt x="835" y="63"/>
                  </a:lnTo>
                  <a:lnTo>
                    <a:pt x="779" y="37"/>
                  </a:lnTo>
                  <a:lnTo>
                    <a:pt x="690" y="9"/>
                  </a:lnTo>
                  <a:lnTo>
                    <a:pt x="592" y="0"/>
                  </a:lnTo>
                  <a:lnTo>
                    <a:pt x="503" y="0"/>
                  </a:lnTo>
                  <a:lnTo>
                    <a:pt x="421" y="26"/>
                  </a:lnTo>
                  <a:lnTo>
                    <a:pt x="393" y="63"/>
                  </a:lnTo>
                  <a:lnTo>
                    <a:pt x="407" y="102"/>
                  </a:lnTo>
                  <a:lnTo>
                    <a:pt x="434" y="133"/>
                  </a:lnTo>
                  <a:lnTo>
                    <a:pt x="428" y="139"/>
                  </a:lnTo>
                  <a:lnTo>
                    <a:pt x="365" y="144"/>
                  </a:lnTo>
                  <a:lnTo>
                    <a:pt x="290" y="144"/>
                  </a:lnTo>
                  <a:lnTo>
                    <a:pt x="220" y="165"/>
                  </a:lnTo>
                  <a:lnTo>
                    <a:pt x="179" y="208"/>
                  </a:lnTo>
                  <a:lnTo>
                    <a:pt x="166" y="267"/>
                  </a:lnTo>
                  <a:lnTo>
                    <a:pt x="186" y="337"/>
                  </a:lnTo>
                  <a:lnTo>
                    <a:pt x="220" y="391"/>
                  </a:lnTo>
                  <a:lnTo>
                    <a:pt x="227" y="421"/>
                  </a:lnTo>
                  <a:lnTo>
                    <a:pt x="280" y="436"/>
                  </a:lnTo>
                  <a:lnTo>
                    <a:pt x="225" y="432"/>
                  </a:lnTo>
                  <a:lnTo>
                    <a:pt x="179" y="455"/>
                  </a:lnTo>
                  <a:lnTo>
                    <a:pt x="83" y="472"/>
                  </a:lnTo>
                  <a:lnTo>
                    <a:pt x="21" y="493"/>
                  </a:lnTo>
                  <a:lnTo>
                    <a:pt x="0" y="525"/>
                  </a:lnTo>
                  <a:lnTo>
                    <a:pt x="21" y="579"/>
                  </a:lnTo>
                  <a:lnTo>
                    <a:pt x="90" y="638"/>
                  </a:lnTo>
                  <a:lnTo>
                    <a:pt x="145" y="686"/>
                  </a:lnTo>
                  <a:lnTo>
                    <a:pt x="203" y="691"/>
                  </a:lnTo>
                  <a:lnTo>
                    <a:pt x="138" y="699"/>
                  </a:lnTo>
                  <a:lnTo>
                    <a:pt x="103" y="739"/>
                  </a:lnTo>
                  <a:lnTo>
                    <a:pt x="42" y="761"/>
                  </a:lnTo>
                  <a:lnTo>
                    <a:pt x="34" y="793"/>
                  </a:lnTo>
                  <a:lnTo>
                    <a:pt x="83" y="825"/>
                  </a:lnTo>
                  <a:lnTo>
                    <a:pt x="186" y="841"/>
                  </a:lnTo>
                  <a:lnTo>
                    <a:pt x="297" y="852"/>
                  </a:lnTo>
                  <a:lnTo>
                    <a:pt x="359" y="841"/>
                  </a:lnTo>
                  <a:lnTo>
                    <a:pt x="365" y="836"/>
                  </a:lnTo>
                  <a:lnTo>
                    <a:pt x="365" y="825"/>
                  </a:lnTo>
                  <a:lnTo>
                    <a:pt x="359" y="819"/>
                  </a:lnTo>
                  <a:lnTo>
                    <a:pt x="1055" y="767"/>
                  </a:lnTo>
                  <a:close/>
                </a:path>
              </a:pathLst>
            </a:custGeom>
            <a:solidFill>
              <a:srgbClr val="00C000"/>
            </a:solidFill>
            <a:ln w="0">
              <a:solidFill>
                <a:srgbClr val="00C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2" name="Freeform 96"/>
            <p:cNvSpPr>
              <a:spLocks/>
            </p:cNvSpPr>
            <p:nvPr/>
          </p:nvSpPr>
          <p:spPr bwMode="auto">
            <a:xfrm>
              <a:off x="2891" y="1861"/>
              <a:ext cx="359" cy="324"/>
            </a:xfrm>
            <a:custGeom>
              <a:avLst/>
              <a:gdLst>
                <a:gd name="T0" fmla="*/ 625 w 1079"/>
                <a:gd name="T1" fmla="*/ 552 h 973"/>
                <a:gd name="T2" fmla="*/ 645 w 1079"/>
                <a:gd name="T3" fmla="*/ 640 h 973"/>
                <a:gd name="T4" fmla="*/ 655 w 1079"/>
                <a:gd name="T5" fmla="*/ 838 h 973"/>
                <a:gd name="T6" fmla="*/ 718 w 1079"/>
                <a:gd name="T7" fmla="*/ 906 h 973"/>
                <a:gd name="T8" fmla="*/ 959 w 1079"/>
                <a:gd name="T9" fmla="*/ 973 h 973"/>
                <a:gd name="T10" fmla="*/ 190 w 1079"/>
                <a:gd name="T11" fmla="*/ 946 h 973"/>
                <a:gd name="T12" fmla="*/ 301 w 1079"/>
                <a:gd name="T13" fmla="*/ 944 h 973"/>
                <a:gd name="T14" fmla="*/ 393 w 1079"/>
                <a:gd name="T15" fmla="*/ 845 h 973"/>
                <a:gd name="T16" fmla="*/ 432 w 1079"/>
                <a:gd name="T17" fmla="*/ 554 h 973"/>
                <a:gd name="T18" fmla="*/ 210 w 1079"/>
                <a:gd name="T19" fmla="*/ 410 h 973"/>
                <a:gd name="T20" fmla="*/ 59 w 1079"/>
                <a:gd name="T21" fmla="*/ 348 h 973"/>
                <a:gd name="T22" fmla="*/ 72 w 1079"/>
                <a:gd name="T23" fmla="*/ 318 h 973"/>
                <a:gd name="T24" fmla="*/ 231 w 1079"/>
                <a:gd name="T25" fmla="*/ 388 h 973"/>
                <a:gd name="T26" fmla="*/ 377 w 1079"/>
                <a:gd name="T27" fmla="*/ 426 h 973"/>
                <a:gd name="T28" fmla="*/ 514 w 1079"/>
                <a:gd name="T29" fmla="*/ 426 h 973"/>
                <a:gd name="T30" fmla="*/ 327 w 1079"/>
                <a:gd name="T31" fmla="*/ 266 h 973"/>
                <a:gd name="T32" fmla="*/ 231 w 1079"/>
                <a:gd name="T33" fmla="*/ 151 h 973"/>
                <a:gd name="T34" fmla="*/ 390 w 1079"/>
                <a:gd name="T35" fmla="*/ 266 h 973"/>
                <a:gd name="T36" fmla="*/ 562 w 1079"/>
                <a:gd name="T37" fmla="*/ 378 h 973"/>
                <a:gd name="T38" fmla="*/ 584 w 1079"/>
                <a:gd name="T39" fmla="*/ 201 h 973"/>
                <a:gd name="T40" fmla="*/ 604 w 1079"/>
                <a:gd name="T41" fmla="*/ 71 h 973"/>
                <a:gd name="T42" fmla="*/ 642 w 1079"/>
                <a:gd name="T43" fmla="*/ 0 h 973"/>
                <a:gd name="T44" fmla="*/ 659 w 1079"/>
                <a:gd name="T45" fmla="*/ 168 h 973"/>
                <a:gd name="T46" fmla="*/ 724 w 1079"/>
                <a:gd name="T47" fmla="*/ 184 h 973"/>
                <a:gd name="T48" fmla="*/ 938 w 1079"/>
                <a:gd name="T49" fmla="*/ 139 h 973"/>
                <a:gd name="T50" fmla="*/ 869 w 1079"/>
                <a:gd name="T51" fmla="*/ 214 h 973"/>
                <a:gd name="T52" fmla="*/ 652 w 1079"/>
                <a:gd name="T53" fmla="*/ 292 h 973"/>
                <a:gd name="T54" fmla="*/ 652 w 1079"/>
                <a:gd name="T55" fmla="*/ 410 h 973"/>
                <a:gd name="T56" fmla="*/ 673 w 1079"/>
                <a:gd name="T57" fmla="*/ 420 h 973"/>
                <a:gd name="T58" fmla="*/ 859 w 1079"/>
                <a:gd name="T59" fmla="*/ 420 h 973"/>
                <a:gd name="T60" fmla="*/ 998 w 1079"/>
                <a:gd name="T61" fmla="*/ 404 h 973"/>
                <a:gd name="T62" fmla="*/ 1079 w 1079"/>
                <a:gd name="T63" fmla="*/ 420 h 973"/>
                <a:gd name="T64" fmla="*/ 908 w 1079"/>
                <a:gd name="T65" fmla="*/ 441 h 973"/>
                <a:gd name="T66" fmla="*/ 713 w 1079"/>
                <a:gd name="T67" fmla="*/ 474 h 9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9"/>
                <a:gd name="T103" fmla="*/ 0 h 973"/>
                <a:gd name="T104" fmla="*/ 1079 w 1079"/>
                <a:gd name="T105" fmla="*/ 973 h 9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9" h="973">
                  <a:moveTo>
                    <a:pt x="649" y="498"/>
                  </a:moveTo>
                  <a:lnTo>
                    <a:pt x="625" y="552"/>
                  </a:lnTo>
                  <a:lnTo>
                    <a:pt x="639" y="586"/>
                  </a:lnTo>
                  <a:lnTo>
                    <a:pt x="645" y="640"/>
                  </a:lnTo>
                  <a:lnTo>
                    <a:pt x="645" y="764"/>
                  </a:lnTo>
                  <a:lnTo>
                    <a:pt x="655" y="838"/>
                  </a:lnTo>
                  <a:lnTo>
                    <a:pt x="673" y="864"/>
                  </a:lnTo>
                  <a:lnTo>
                    <a:pt x="718" y="906"/>
                  </a:lnTo>
                  <a:lnTo>
                    <a:pt x="807" y="938"/>
                  </a:lnTo>
                  <a:lnTo>
                    <a:pt x="959" y="973"/>
                  </a:lnTo>
                  <a:lnTo>
                    <a:pt x="114" y="973"/>
                  </a:lnTo>
                  <a:lnTo>
                    <a:pt x="190" y="946"/>
                  </a:lnTo>
                  <a:lnTo>
                    <a:pt x="238" y="938"/>
                  </a:lnTo>
                  <a:lnTo>
                    <a:pt x="301" y="944"/>
                  </a:lnTo>
                  <a:lnTo>
                    <a:pt x="353" y="909"/>
                  </a:lnTo>
                  <a:lnTo>
                    <a:pt x="393" y="845"/>
                  </a:lnTo>
                  <a:lnTo>
                    <a:pt x="424" y="675"/>
                  </a:lnTo>
                  <a:lnTo>
                    <a:pt x="432" y="554"/>
                  </a:lnTo>
                  <a:lnTo>
                    <a:pt x="459" y="498"/>
                  </a:lnTo>
                  <a:lnTo>
                    <a:pt x="210" y="410"/>
                  </a:lnTo>
                  <a:lnTo>
                    <a:pt x="141" y="394"/>
                  </a:lnTo>
                  <a:lnTo>
                    <a:pt x="59" y="348"/>
                  </a:lnTo>
                  <a:lnTo>
                    <a:pt x="0" y="319"/>
                  </a:lnTo>
                  <a:lnTo>
                    <a:pt x="72" y="318"/>
                  </a:lnTo>
                  <a:lnTo>
                    <a:pt x="163" y="361"/>
                  </a:lnTo>
                  <a:lnTo>
                    <a:pt x="231" y="388"/>
                  </a:lnTo>
                  <a:lnTo>
                    <a:pt x="321" y="415"/>
                  </a:lnTo>
                  <a:lnTo>
                    <a:pt x="377" y="426"/>
                  </a:lnTo>
                  <a:lnTo>
                    <a:pt x="477" y="448"/>
                  </a:lnTo>
                  <a:lnTo>
                    <a:pt x="514" y="426"/>
                  </a:lnTo>
                  <a:lnTo>
                    <a:pt x="438" y="391"/>
                  </a:lnTo>
                  <a:lnTo>
                    <a:pt x="327" y="266"/>
                  </a:lnTo>
                  <a:lnTo>
                    <a:pt x="283" y="222"/>
                  </a:lnTo>
                  <a:lnTo>
                    <a:pt x="231" y="151"/>
                  </a:lnTo>
                  <a:lnTo>
                    <a:pt x="224" y="88"/>
                  </a:lnTo>
                  <a:lnTo>
                    <a:pt x="390" y="266"/>
                  </a:lnTo>
                  <a:lnTo>
                    <a:pt x="424" y="303"/>
                  </a:lnTo>
                  <a:lnTo>
                    <a:pt x="562" y="378"/>
                  </a:lnTo>
                  <a:lnTo>
                    <a:pt x="573" y="259"/>
                  </a:lnTo>
                  <a:lnTo>
                    <a:pt x="584" y="201"/>
                  </a:lnTo>
                  <a:lnTo>
                    <a:pt x="596" y="162"/>
                  </a:lnTo>
                  <a:lnTo>
                    <a:pt x="604" y="71"/>
                  </a:lnTo>
                  <a:lnTo>
                    <a:pt x="610" y="34"/>
                  </a:lnTo>
                  <a:lnTo>
                    <a:pt x="642" y="0"/>
                  </a:lnTo>
                  <a:lnTo>
                    <a:pt x="652" y="104"/>
                  </a:lnTo>
                  <a:lnTo>
                    <a:pt x="659" y="168"/>
                  </a:lnTo>
                  <a:lnTo>
                    <a:pt x="639" y="228"/>
                  </a:lnTo>
                  <a:lnTo>
                    <a:pt x="724" y="184"/>
                  </a:lnTo>
                  <a:lnTo>
                    <a:pt x="869" y="179"/>
                  </a:lnTo>
                  <a:lnTo>
                    <a:pt x="938" y="139"/>
                  </a:lnTo>
                  <a:lnTo>
                    <a:pt x="942" y="179"/>
                  </a:lnTo>
                  <a:lnTo>
                    <a:pt x="869" y="214"/>
                  </a:lnTo>
                  <a:lnTo>
                    <a:pt x="745" y="216"/>
                  </a:lnTo>
                  <a:lnTo>
                    <a:pt x="652" y="292"/>
                  </a:lnTo>
                  <a:lnTo>
                    <a:pt x="645" y="388"/>
                  </a:lnTo>
                  <a:lnTo>
                    <a:pt x="652" y="410"/>
                  </a:lnTo>
                  <a:lnTo>
                    <a:pt x="673" y="420"/>
                  </a:lnTo>
                  <a:lnTo>
                    <a:pt x="762" y="431"/>
                  </a:lnTo>
                  <a:lnTo>
                    <a:pt x="859" y="420"/>
                  </a:lnTo>
                  <a:lnTo>
                    <a:pt x="942" y="410"/>
                  </a:lnTo>
                  <a:lnTo>
                    <a:pt x="998" y="404"/>
                  </a:lnTo>
                  <a:lnTo>
                    <a:pt x="1066" y="399"/>
                  </a:lnTo>
                  <a:lnTo>
                    <a:pt x="1079" y="420"/>
                  </a:lnTo>
                  <a:lnTo>
                    <a:pt x="1003" y="426"/>
                  </a:lnTo>
                  <a:lnTo>
                    <a:pt x="908" y="441"/>
                  </a:lnTo>
                  <a:lnTo>
                    <a:pt x="810" y="458"/>
                  </a:lnTo>
                  <a:lnTo>
                    <a:pt x="713" y="474"/>
                  </a:lnTo>
                  <a:lnTo>
                    <a:pt x="649" y="49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3" name="Freeform 97"/>
            <p:cNvSpPr>
              <a:spLocks/>
            </p:cNvSpPr>
            <p:nvPr/>
          </p:nvSpPr>
          <p:spPr bwMode="auto">
            <a:xfrm>
              <a:off x="495" y="1989"/>
              <a:ext cx="1761" cy="2242"/>
            </a:xfrm>
            <a:custGeom>
              <a:avLst/>
              <a:gdLst>
                <a:gd name="T0" fmla="*/ 0 w 5284"/>
                <a:gd name="T1" fmla="*/ 1223 h 6728"/>
                <a:gd name="T2" fmla="*/ 40 w 5284"/>
                <a:gd name="T3" fmla="*/ 1169 h 6728"/>
                <a:gd name="T4" fmla="*/ 154 w 5284"/>
                <a:gd name="T5" fmla="*/ 1031 h 6728"/>
                <a:gd name="T6" fmla="*/ 336 w 5284"/>
                <a:gd name="T7" fmla="*/ 844 h 6728"/>
                <a:gd name="T8" fmla="*/ 450 w 5284"/>
                <a:gd name="T9" fmla="*/ 743 h 6728"/>
                <a:gd name="T10" fmla="*/ 580 w 5284"/>
                <a:gd name="T11" fmla="*/ 643 h 6728"/>
                <a:gd name="T12" fmla="*/ 744 w 5284"/>
                <a:gd name="T13" fmla="*/ 528 h 6728"/>
                <a:gd name="T14" fmla="*/ 852 w 5284"/>
                <a:gd name="T15" fmla="*/ 467 h 6728"/>
                <a:gd name="T16" fmla="*/ 968 w 5284"/>
                <a:gd name="T17" fmla="*/ 422 h 6728"/>
                <a:gd name="T18" fmla="*/ 1159 w 5284"/>
                <a:gd name="T19" fmla="*/ 353 h 6728"/>
                <a:gd name="T20" fmla="*/ 1508 w 5284"/>
                <a:gd name="T21" fmla="*/ 223 h 6728"/>
                <a:gd name="T22" fmla="*/ 1725 w 5284"/>
                <a:gd name="T23" fmla="*/ 153 h 6728"/>
                <a:gd name="T24" fmla="*/ 1949 w 5284"/>
                <a:gd name="T25" fmla="*/ 110 h 6728"/>
                <a:gd name="T26" fmla="*/ 2317 w 5284"/>
                <a:gd name="T27" fmla="*/ 64 h 6728"/>
                <a:gd name="T28" fmla="*/ 2584 w 5284"/>
                <a:gd name="T29" fmla="*/ 39 h 6728"/>
                <a:gd name="T30" fmla="*/ 2749 w 5284"/>
                <a:gd name="T31" fmla="*/ 42 h 6728"/>
                <a:gd name="T32" fmla="*/ 2913 w 5284"/>
                <a:gd name="T33" fmla="*/ 55 h 6728"/>
                <a:gd name="T34" fmla="*/ 3186 w 5284"/>
                <a:gd name="T35" fmla="*/ 64 h 6728"/>
                <a:gd name="T36" fmla="*/ 3395 w 5284"/>
                <a:gd name="T37" fmla="*/ 57 h 6728"/>
                <a:gd name="T38" fmla="*/ 3552 w 5284"/>
                <a:gd name="T39" fmla="*/ 43 h 6728"/>
                <a:gd name="T40" fmla="*/ 3778 w 5284"/>
                <a:gd name="T41" fmla="*/ 10 h 6728"/>
                <a:gd name="T42" fmla="*/ 3881 w 5284"/>
                <a:gd name="T43" fmla="*/ 0 h 6728"/>
                <a:gd name="T44" fmla="*/ 3998 w 5284"/>
                <a:gd name="T45" fmla="*/ 3 h 6728"/>
                <a:gd name="T46" fmla="*/ 4147 w 5284"/>
                <a:gd name="T47" fmla="*/ 22 h 6728"/>
                <a:gd name="T48" fmla="*/ 4346 w 5284"/>
                <a:gd name="T49" fmla="*/ 64 h 6728"/>
                <a:gd name="T50" fmla="*/ 4461 w 5284"/>
                <a:gd name="T51" fmla="*/ 96 h 6728"/>
                <a:gd name="T52" fmla="*/ 4555 w 5284"/>
                <a:gd name="T53" fmla="*/ 131 h 6728"/>
                <a:gd name="T54" fmla="*/ 4701 w 5284"/>
                <a:gd name="T55" fmla="*/ 209 h 6728"/>
                <a:gd name="T56" fmla="*/ 4814 w 5284"/>
                <a:gd name="T57" fmla="*/ 285 h 6728"/>
                <a:gd name="T58" fmla="*/ 4925 w 5284"/>
                <a:gd name="T59" fmla="*/ 353 h 6728"/>
                <a:gd name="T60" fmla="*/ 4992 w 5284"/>
                <a:gd name="T61" fmla="*/ 463 h 6728"/>
                <a:gd name="T62" fmla="*/ 5069 w 5284"/>
                <a:gd name="T63" fmla="*/ 576 h 6728"/>
                <a:gd name="T64" fmla="*/ 5147 w 5284"/>
                <a:gd name="T65" fmla="*/ 722 h 6728"/>
                <a:gd name="T66" fmla="*/ 5182 w 5284"/>
                <a:gd name="T67" fmla="*/ 817 h 6728"/>
                <a:gd name="T68" fmla="*/ 5215 w 5284"/>
                <a:gd name="T69" fmla="*/ 933 h 6728"/>
                <a:gd name="T70" fmla="*/ 5260 w 5284"/>
                <a:gd name="T71" fmla="*/ 1113 h 6728"/>
                <a:gd name="T72" fmla="*/ 5284 w 5284"/>
                <a:gd name="T73" fmla="*/ 1234 h 6728"/>
                <a:gd name="T74" fmla="*/ 5272 w 5284"/>
                <a:gd name="T75" fmla="*/ 1349 h 6728"/>
                <a:gd name="T76" fmla="*/ 5215 w 5284"/>
                <a:gd name="T77" fmla="*/ 1512 h 6728"/>
                <a:gd name="T78" fmla="*/ 5156 w 5284"/>
                <a:gd name="T79" fmla="*/ 1634 h 6728"/>
                <a:gd name="T80" fmla="*/ 5096 w 5284"/>
                <a:gd name="T81" fmla="*/ 1717 h 6728"/>
                <a:gd name="T82" fmla="*/ 5036 w 5284"/>
                <a:gd name="T83" fmla="*/ 1774 h 6728"/>
                <a:gd name="T84" fmla="*/ 4971 w 5284"/>
                <a:gd name="T85" fmla="*/ 1816 h 6728"/>
                <a:gd name="T86" fmla="*/ 4823 w 5284"/>
                <a:gd name="T87" fmla="*/ 1909 h 6728"/>
                <a:gd name="T88" fmla="*/ 4735 w 5284"/>
                <a:gd name="T89" fmla="*/ 1982 h 6728"/>
                <a:gd name="T90" fmla="*/ 4635 w 5284"/>
                <a:gd name="T91" fmla="*/ 2092 h 6728"/>
                <a:gd name="T92" fmla="*/ 4426 w 5284"/>
                <a:gd name="T93" fmla="*/ 2343 h 6728"/>
                <a:gd name="T94" fmla="*/ 4303 w 5284"/>
                <a:gd name="T95" fmla="*/ 2501 h 6728"/>
                <a:gd name="T96" fmla="*/ 4201 w 5284"/>
                <a:gd name="T97" fmla="*/ 2671 h 6728"/>
                <a:gd name="T98" fmla="*/ 4056 w 5284"/>
                <a:gd name="T99" fmla="*/ 2962 h 6728"/>
                <a:gd name="T100" fmla="*/ 3936 w 5284"/>
                <a:gd name="T101" fmla="*/ 3219 h 6728"/>
                <a:gd name="T102" fmla="*/ 3876 w 5284"/>
                <a:gd name="T103" fmla="*/ 3382 h 6728"/>
                <a:gd name="T104" fmla="*/ 3835 w 5284"/>
                <a:gd name="T105" fmla="*/ 3553 h 6728"/>
                <a:gd name="T106" fmla="*/ 3767 w 5284"/>
                <a:gd name="T107" fmla="*/ 3831 h 6728"/>
                <a:gd name="T108" fmla="*/ 3655 w 5284"/>
                <a:gd name="T109" fmla="*/ 4277 h 6728"/>
                <a:gd name="T110" fmla="*/ 3602 w 5284"/>
                <a:gd name="T111" fmla="*/ 4550 h 6728"/>
                <a:gd name="T112" fmla="*/ 3559 w 5284"/>
                <a:gd name="T113" fmla="*/ 4826 h 6728"/>
                <a:gd name="T114" fmla="*/ 3525 w 5284"/>
                <a:gd name="T115" fmla="*/ 5020 h 6728"/>
                <a:gd name="T116" fmla="*/ 3476 w 5284"/>
                <a:gd name="T117" fmla="*/ 5280 h 6728"/>
                <a:gd name="T118" fmla="*/ 3270 w 5284"/>
                <a:gd name="T119" fmla="*/ 6303 h 6728"/>
                <a:gd name="T120" fmla="*/ 3186 w 5284"/>
                <a:gd name="T121" fmla="*/ 6728 h 67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84"/>
                <a:gd name="T184" fmla="*/ 0 h 6728"/>
                <a:gd name="T185" fmla="*/ 5284 w 5284"/>
                <a:gd name="T186" fmla="*/ 6728 h 67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84" h="6728">
                  <a:moveTo>
                    <a:pt x="0" y="1223"/>
                  </a:moveTo>
                  <a:lnTo>
                    <a:pt x="40" y="1169"/>
                  </a:lnTo>
                  <a:lnTo>
                    <a:pt x="154" y="1031"/>
                  </a:lnTo>
                  <a:lnTo>
                    <a:pt x="336" y="844"/>
                  </a:lnTo>
                  <a:lnTo>
                    <a:pt x="450" y="743"/>
                  </a:lnTo>
                  <a:lnTo>
                    <a:pt x="580" y="643"/>
                  </a:lnTo>
                  <a:lnTo>
                    <a:pt x="744" y="528"/>
                  </a:lnTo>
                  <a:lnTo>
                    <a:pt x="852" y="467"/>
                  </a:lnTo>
                  <a:lnTo>
                    <a:pt x="968" y="422"/>
                  </a:lnTo>
                  <a:lnTo>
                    <a:pt x="1159" y="353"/>
                  </a:lnTo>
                  <a:lnTo>
                    <a:pt x="1508" y="223"/>
                  </a:lnTo>
                  <a:lnTo>
                    <a:pt x="1725" y="153"/>
                  </a:lnTo>
                  <a:lnTo>
                    <a:pt x="1949" y="110"/>
                  </a:lnTo>
                  <a:lnTo>
                    <a:pt x="2317" y="64"/>
                  </a:lnTo>
                  <a:lnTo>
                    <a:pt x="2584" y="39"/>
                  </a:lnTo>
                  <a:lnTo>
                    <a:pt x="2749" y="42"/>
                  </a:lnTo>
                  <a:lnTo>
                    <a:pt x="2913" y="55"/>
                  </a:lnTo>
                  <a:lnTo>
                    <a:pt x="3186" y="64"/>
                  </a:lnTo>
                  <a:lnTo>
                    <a:pt x="3395" y="57"/>
                  </a:lnTo>
                  <a:lnTo>
                    <a:pt x="3552" y="43"/>
                  </a:lnTo>
                  <a:lnTo>
                    <a:pt x="3778" y="10"/>
                  </a:lnTo>
                  <a:lnTo>
                    <a:pt x="3881" y="0"/>
                  </a:lnTo>
                  <a:lnTo>
                    <a:pt x="3998" y="3"/>
                  </a:lnTo>
                  <a:lnTo>
                    <a:pt x="4147" y="22"/>
                  </a:lnTo>
                  <a:lnTo>
                    <a:pt x="4346" y="64"/>
                  </a:lnTo>
                  <a:lnTo>
                    <a:pt x="4461" y="96"/>
                  </a:lnTo>
                  <a:lnTo>
                    <a:pt x="4555" y="131"/>
                  </a:lnTo>
                  <a:lnTo>
                    <a:pt x="4701" y="209"/>
                  </a:lnTo>
                  <a:lnTo>
                    <a:pt x="4814" y="285"/>
                  </a:lnTo>
                  <a:lnTo>
                    <a:pt x="4925" y="353"/>
                  </a:lnTo>
                  <a:lnTo>
                    <a:pt x="4992" y="463"/>
                  </a:lnTo>
                  <a:lnTo>
                    <a:pt x="5069" y="576"/>
                  </a:lnTo>
                  <a:lnTo>
                    <a:pt x="5147" y="722"/>
                  </a:lnTo>
                  <a:lnTo>
                    <a:pt x="5182" y="817"/>
                  </a:lnTo>
                  <a:lnTo>
                    <a:pt x="5215" y="933"/>
                  </a:lnTo>
                  <a:lnTo>
                    <a:pt x="5260" y="1113"/>
                  </a:lnTo>
                  <a:lnTo>
                    <a:pt x="5284" y="1234"/>
                  </a:lnTo>
                  <a:lnTo>
                    <a:pt x="5272" y="1349"/>
                  </a:lnTo>
                  <a:lnTo>
                    <a:pt x="5215" y="1512"/>
                  </a:lnTo>
                  <a:lnTo>
                    <a:pt x="5156" y="1634"/>
                  </a:lnTo>
                  <a:lnTo>
                    <a:pt x="5096" y="1717"/>
                  </a:lnTo>
                  <a:lnTo>
                    <a:pt x="5036" y="1774"/>
                  </a:lnTo>
                  <a:lnTo>
                    <a:pt x="4971" y="1816"/>
                  </a:lnTo>
                  <a:lnTo>
                    <a:pt x="4823" y="1909"/>
                  </a:lnTo>
                  <a:lnTo>
                    <a:pt x="4735" y="1982"/>
                  </a:lnTo>
                  <a:lnTo>
                    <a:pt x="4635" y="2092"/>
                  </a:lnTo>
                  <a:lnTo>
                    <a:pt x="4426" y="2343"/>
                  </a:lnTo>
                  <a:lnTo>
                    <a:pt x="4303" y="2501"/>
                  </a:lnTo>
                  <a:lnTo>
                    <a:pt x="4201" y="2671"/>
                  </a:lnTo>
                  <a:lnTo>
                    <a:pt x="4056" y="2962"/>
                  </a:lnTo>
                  <a:lnTo>
                    <a:pt x="3936" y="3219"/>
                  </a:lnTo>
                  <a:lnTo>
                    <a:pt x="3876" y="3382"/>
                  </a:lnTo>
                  <a:lnTo>
                    <a:pt x="3835" y="3553"/>
                  </a:lnTo>
                  <a:lnTo>
                    <a:pt x="3767" y="3831"/>
                  </a:lnTo>
                  <a:lnTo>
                    <a:pt x="3655" y="4277"/>
                  </a:lnTo>
                  <a:lnTo>
                    <a:pt x="3602" y="4550"/>
                  </a:lnTo>
                  <a:lnTo>
                    <a:pt x="3559" y="4826"/>
                  </a:lnTo>
                  <a:lnTo>
                    <a:pt x="3525" y="5020"/>
                  </a:lnTo>
                  <a:lnTo>
                    <a:pt x="3476" y="5280"/>
                  </a:lnTo>
                  <a:lnTo>
                    <a:pt x="3270" y="6303"/>
                  </a:lnTo>
                  <a:lnTo>
                    <a:pt x="3186" y="6728"/>
                  </a:lnTo>
                </a:path>
              </a:pathLst>
            </a:cu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4" name="Freeform 98"/>
            <p:cNvSpPr>
              <a:spLocks/>
            </p:cNvSpPr>
            <p:nvPr/>
          </p:nvSpPr>
          <p:spPr bwMode="auto">
            <a:xfrm>
              <a:off x="2136" y="2106"/>
              <a:ext cx="3187" cy="773"/>
            </a:xfrm>
            <a:custGeom>
              <a:avLst/>
              <a:gdLst>
                <a:gd name="T0" fmla="*/ 0 w 9559"/>
                <a:gd name="T1" fmla="*/ 0 h 2318"/>
                <a:gd name="T2" fmla="*/ 166 w 9559"/>
                <a:gd name="T3" fmla="*/ 94 h 2318"/>
                <a:gd name="T4" fmla="*/ 349 w 9559"/>
                <a:gd name="T5" fmla="*/ 187 h 2318"/>
                <a:gd name="T6" fmla="*/ 579 w 9559"/>
                <a:gd name="T7" fmla="*/ 290 h 2318"/>
                <a:gd name="T8" fmla="*/ 842 w 9559"/>
                <a:gd name="T9" fmla="*/ 405 h 2318"/>
                <a:gd name="T10" fmla="*/ 1004 w 9559"/>
                <a:gd name="T11" fmla="*/ 478 h 2318"/>
                <a:gd name="T12" fmla="*/ 1170 w 9559"/>
                <a:gd name="T13" fmla="*/ 528 h 2318"/>
                <a:gd name="T14" fmla="*/ 1448 w 9559"/>
                <a:gd name="T15" fmla="*/ 580 h 2318"/>
                <a:gd name="T16" fmla="*/ 1803 w 9559"/>
                <a:gd name="T17" fmla="*/ 636 h 2318"/>
                <a:gd name="T18" fmla="*/ 2070 w 9559"/>
                <a:gd name="T19" fmla="*/ 673 h 2318"/>
                <a:gd name="T20" fmla="*/ 2278 w 9559"/>
                <a:gd name="T21" fmla="*/ 693 h 2318"/>
                <a:gd name="T22" fmla="*/ 2458 w 9559"/>
                <a:gd name="T23" fmla="*/ 697 h 2318"/>
                <a:gd name="T24" fmla="*/ 2636 w 9559"/>
                <a:gd name="T25" fmla="*/ 686 h 2318"/>
                <a:gd name="T26" fmla="*/ 2847 w 9559"/>
                <a:gd name="T27" fmla="*/ 662 h 2318"/>
                <a:gd name="T28" fmla="*/ 3116 w 9559"/>
                <a:gd name="T29" fmla="*/ 626 h 2318"/>
                <a:gd name="T30" fmla="*/ 3476 w 9559"/>
                <a:gd name="T31" fmla="*/ 580 h 2318"/>
                <a:gd name="T32" fmla="*/ 3685 w 9559"/>
                <a:gd name="T33" fmla="*/ 547 h 2318"/>
                <a:gd name="T34" fmla="*/ 3839 w 9559"/>
                <a:gd name="T35" fmla="*/ 512 h 2318"/>
                <a:gd name="T36" fmla="*/ 3956 w 9559"/>
                <a:gd name="T37" fmla="*/ 475 h 2318"/>
                <a:gd name="T38" fmla="*/ 4055 w 9559"/>
                <a:gd name="T39" fmla="*/ 435 h 2318"/>
                <a:gd name="T40" fmla="*/ 4154 w 9559"/>
                <a:gd name="T41" fmla="*/ 396 h 2318"/>
                <a:gd name="T42" fmla="*/ 4270 w 9559"/>
                <a:gd name="T43" fmla="*/ 357 h 2318"/>
                <a:gd name="T44" fmla="*/ 4424 w 9559"/>
                <a:gd name="T45" fmla="*/ 322 h 2318"/>
                <a:gd name="T46" fmla="*/ 4634 w 9559"/>
                <a:gd name="T47" fmla="*/ 290 h 2318"/>
                <a:gd name="T48" fmla="*/ 4838 w 9559"/>
                <a:gd name="T49" fmla="*/ 267 h 2318"/>
                <a:gd name="T50" fmla="*/ 4991 w 9559"/>
                <a:gd name="T51" fmla="*/ 257 h 2318"/>
                <a:gd name="T52" fmla="*/ 5209 w 9559"/>
                <a:gd name="T53" fmla="*/ 261 h 2318"/>
                <a:gd name="T54" fmla="*/ 5430 w 9559"/>
                <a:gd name="T55" fmla="*/ 279 h 2318"/>
                <a:gd name="T56" fmla="*/ 5584 w 9559"/>
                <a:gd name="T57" fmla="*/ 287 h 2318"/>
                <a:gd name="T58" fmla="*/ 5793 w 9559"/>
                <a:gd name="T59" fmla="*/ 290 h 2318"/>
                <a:gd name="T60" fmla="*/ 6064 w 9559"/>
                <a:gd name="T61" fmla="*/ 281 h 2318"/>
                <a:gd name="T62" fmla="*/ 6229 w 9559"/>
                <a:gd name="T63" fmla="*/ 268 h 2318"/>
                <a:gd name="T64" fmla="*/ 6394 w 9559"/>
                <a:gd name="T65" fmla="*/ 265 h 2318"/>
                <a:gd name="T66" fmla="*/ 6663 w 9559"/>
                <a:gd name="T67" fmla="*/ 290 h 2318"/>
                <a:gd name="T68" fmla="*/ 7033 w 9559"/>
                <a:gd name="T69" fmla="*/ 332 h 2318"/>
                <a:gd name="T70" fmla="*/ 7262 w 9559"/>
                <a:gd name="T71" fmla="*/ 366 h 2318"/>
                <a:gd name="T72" fmla="*/ 7480 w 9559"/>
                <a:gd name="T73" fmla="*/ 435 h 2318"/>
                <a:gd name="T74" fmla="*/ 7821 w 9559"/>
                <a:gd name="T75" fmla="*/ 580 h 2318"/>
                <a:gd name="T76" fmla="*/ 8117 w 9559"/>
                <a:gd name="T77" fmla="*/ 713 h 2318"/>
                <a:gd name="T78" fmla="*/ 8295 w 9559"/>
                <a:gd name="T79" fmla="*/ 809 h 2318"/>
                <a:gd name="T80" fmla="*/ 8452 w 9559"/>
                <a:gd name="T81" fmla="*/ 936 h 2318"/>
                <a:gd name="T82" fmla="*/ 8690 w 9559"/>
                <a:gd name="T83" fmla="*/ 1159 h 2318"/>
                <a:gd name="T84" fmla="*/ 8891 w 9559"/>
                <a:gd name="T85" fmla="*/ 1364 h 2318"/>
                <a:gd name="T86" fmla="*/ 9066 w 9559"/>
                <a:gd name="T87" fmla="*/ 1568 h 2318"/>
                <a:gd name="T88" fmla="*/ 9216 w 9559"/>
                <a:gd name="T89" fmla="*/ 1763 h 2318"/>
                <a:gd name="T90" fmla="*/ 9338 w 9559"/>
                <a:gd name="T91" fmla="*/ 1941 h 2318"/>
                <a:gd name="T92" fmla="*/ 9434 w 9559"/>
                <a:gd name="T93" fmla="*/ 2093 h 2318"/>
                <a:gd name="T94" fmla="*/ 9503 w 9559"/>
                <a:gd name="T95" fmla="*/ 2213 h 2318"/>
                <a:gd name="T96" fmla="*/ 9559 w 9559"/>
                <a:gd name="T97" fmla="*/ 2318 h 23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559"/>
                <a:gd name="T148" fmla="*/ 0 h 2318"/>
                <a:gd name="T149" fmla="*/ 9559 w 9559"/>
                <a:gd name="T150" fmla="*/ 2318 h 23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559" h="2318">
                  <a:moveTo>
                    <a:pt x="0" y="0"/>
                  </a:moveTo>
                  <a:lnTo>
                    <a:pt x="166" y="94"/>
                  </a:lnTo>
                  <a:lnTo>
                    <a:pt x="349" y="187"/>
                  </a:lnTo>
                  <a:lnTo>
                    <a:pt x="579" y="290"/>
                  </a:lnTo>
                  <a:lnTo>
                    <a:pt x="842" y="405"/>
                  </a:lnTo>
                  <a:lnTo>
                    <a:pt x="1004" y="478"/>
                  </a:lnTo>
                  <a:lnTo>
                    <a:pt x="1170" y="528"/>
                  </a:lnTo>
                  <a:lnTo>
                    <a:pt x="1448" y="580"/>
                  </a:lnTo>
                  <a:lnTo>
                    <a:pt x="1803" y="636"/>
                  </a:lnTo>
                  <a:lnTo>
                    <a:pt x="2070" y="673"/>
                  </a:lnTo>
                  <a:lnTo>
                    <a:pt x="2278" y="693"/>
                  </a:lnTo>
                  <a:lnTo>
                    <a:pt x="2458" y="697"/>
                  </a:lnTo>
                  <a:lnTo>
                    <a:pt x="2636" y="686"/>
                  </a:lnTo>
                  <a:lnTo>
                    <a:pt x="2847" y="662"/>
                  </a:lnTo>
                  <a:lnTo>
                    <a:pt x="3116" y="626"/>
                  </a:lnTo>
                  <a:lnTo>
                    <a:pt x="3476" y="580"/>
                  </a:lnTo>
                  <a:lnTo>
                    <a:pt x="3685" y="547"/>
                  </a:lnTo>
                  <a:lnTo>
                    <a:pt x="3839" y="512"/>
                  </a:lnTo>
                  <a:lnTo>
                    <a:pt x="3956" y="475"/>
                  </a:lnTo>
                  <a:lnTo>
                    <a:pt x="4055" y="435"/>
                  </a:lnTo>
                  <a:lnTo>
                    <a:pt x="4154" y="396"/>
                  </a:lnTo>
                  <a:lnTo>
                    <a:pt x="4270" y="357"/>
                  </a:lnTo>
                  <a:lnTo>
                    <a:pt x="4424" y="322"/>
                  </a:lnTo>
                  <a:lnTo>
                    <a:pt x="4634" y="290"/>
                  </a:lnTo>
                  <a:lnTo>
                    <a:pt x="4838" y="267"/>
                  </a:lnTo>
                  <a:lnTo>
                    <a:pt x="4991" y="257"/>
                  </a:lnTo>
                  <a:lnTo>
                    <a:pt x="5209" y="261"/>
                  </a:lnTo>
                  <a:lnTo>
                    <a:pt x="5430" y="279"/>
                  </a:lnTo>
                  <a:lnTo>
                    <a:pt x="5584" y="287"/>
                  </a:lnTo>
                  <a:lnTo>
                    <a:pt x="5793" y="290"/>
                  </a:lnTo>
                  <a:lnTo>
                    <a:pt x="6064" y="281"/>
                  </a:lnTo>
                  <a:lnTo>
                    <a:pt x="6229" y="268"/>
                  </a:lnTo>
                  <a:lnTo>
                    <a:pt x="6394" y="265"/>
                  </a:lnTo>
                  <a:lnTo>
                    <a:pt x="6663" y="290"/>
                  </a:lnTo>
                  <a:lnTo>
                    <a:pt x="7033" y="332"/>
                  </a:lnTo>
                  <a:lnTo>
                    <a:pt x="7262" y="366"/>
                  </a:lnTo>
                  <a:lnTo>
                    <a:pt x="7480" y="435"/>
                  </a:lnTo>
                  <a:lnTo>
                    <a:pt x="7821" y="580"/>
                  </a:lnTo>
                  <a:lnTo>
                    <a:pt x="8117" y="713"/>
                  </a:lnTo>
                  <a:lnTo>
                    <a:pt x="8295" y="809"/>
                  </a:lnTo>
                  <a:lnTo>
                    <a:pt x="8452" y="936"/>
                  </a:lnTo>
                  <a:lnTo>
                    <a:pt x="8690" y="1159"/>
                  </a:lnTo>
                  <a:lnTo>
                    <a:pt x="8891" y="1364"/>
                  </a:lnTo>
                  <a:lnTo>
                    <a:pt x="9066" y="1568"/>
                  </a:lnTo>
                  <a:lnTo>
                    <a:pt x="9216" y="1763"/>
                  </a:lnTo>
                  <a:lnTo>
                    <a:pt x="9338" y="1941"/>
                  </a:lnTo>
                  <a:lnTo>
                    <a:pt x="9434" y="2093"/>
                  </a:lnTo>
                  <a:lnTo>
                    <a:pt x="9503" y="2213"/>
                  </a:lnTo>
                  <a:lnTo>
                    <a:pt x="9559" y="2318"/>
                  </a:lnTo>
                </a:path>
              </a:pathLst>
            </a:cu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5" name="Freeform 99"/>
            <p:cNvSpPr>
              <a:spLocks/>
            </p:cNvSpPr>
            <p:nvPr/>
          </p:nvSpPr>
          <p:spPr bwMode="auto">
            <a:xfrm>
              <a:off x="3778" y="754"/>
              <a:ext cx="1545" cy="1449"/>
            </a:xfrm>
            <a:custGeom>
              <a:avLst/>
              <a:gdLst>
                <a:gd name="T0" fmla="*/ 0 w 4635"/>
                <a:gd name="T1" fmla="*/ 4346 h 4346"/>
                <a:gd name="T2" fmla="*/ 49 w 4635"/>
                <a:gd name="T3" fmla="*/ 4330 h 4346"/>
                <a:gd name="T4" fmla="*/ 182 w 4635"/>
                <a:gd name="T5" fmla="*/ 4278 h 4346"/>
                <a:gd name="T6" fmla="*/ 367 w 4635"/>
                <a:gd name="T7" fmla="*/ 4188 h 4346"/>
                <a:gd name="T8" fmla="*/ 579 w 4635"/>
                <a:gd name="T9" fmla="*/ 4056 h 4346"/>
                <a:gd name="T10" fmla="*/ 781 w 4635"/>
                <a:gd name="T11" fmla="*/ 3903 h 4346"/>
                <a:gd name="T12" fmla="*/ 894 w 4635"/>
                <a:gd name="T13" fmla="*/ 3795 h 4346"/>
                <a:gd name="T14" fmla="*/ 994 w 4635"/>
                <a:gd name="T15" fmla="*/ 3673 h 4346"/>
                <a:gd name="T16" fmla="*/ 1158 w 4635"/>
                <a:gd name="T17" fmla="*/ 3477 h 4346"/>
                <a:gd name="T18" fmla="*/ 1321 w 4635"/>
                <a:gd name="T19" fmla="*/ 3274 h 4346"/>
                <a:gd name="T20" fmla="*/ 1430 w 4635"/>
                <a:gd name="T21" fmla="*/ 3110 h 4346"/>
                <a:gd name="T22" fmla="*/ 1505 w 4635"/>
                <a:gd name="T23" fmla="*/ 2975 h 4346"/>
                <a:gd name="T24" fmla="*/ 1565 w 4635"/>
                <a:gd name="T25" fmla="*/ 2858 h 4346"/>
                <a:gd name="T26" fmla="*/ 1628 w 4635"/>
                <a:gd name="T27" fmla="*/ 2744 h 4346"/>
                <a:gd name="T28" fmla="*/ 1713 w 4635"/>
                <a:gd name="T29" fmla="*/ 2624 h 4346"/>
                <a:gd name="T30" fmla="*/ 1841 w 4635"/>
                <a:gd name="T31" fmla="*/ 2486 h 4346"/>
                <a:gd name="T32" fmla="*/ 2028 w 4635"/>
                <a:gd name="T33" fmla="*/ 2318 h 4346"/>
                <a:gd name="T34" fmla="*/ 2207 w 4635"/>
                <a:gd name="T35" fmla="*/ 2182 h 4346"/>
                <a:gd name="T36" fmla="*/ 2353 w 4635"/>
                <a:gd name="T37" fmla="*/ 2098 h 4346"/>
                <a:gd name="T38" fmla="*/ 2478 w 4635"/>
                <a:gd name="T39" fmla="*/ 2047 h 4346"/>
                <a:gd name="T40" fmla="*/ 2592 w 4635"/>
                <a:gd name="T41" fmla="*/ 2016 h 4346"/>
                <a:gd name="T42" fmla="*/ 2708 w 4635"/>
                <a:gd name="T43" fmla="*/ 1986 h 4346"/>
                <a:gd name="T44" fmla="*/ 2838 w 4635"/>
                <a:gd name="T45" fmla="*/ 1941 h 4346"/>
                <a:gd name="T46" fmla="*/ 2994 w 4635"/>
                <a:gd name="T47" fmla="*/ 1864 h 4346"/>
                <a:gd name="T48" fmla="*/ 3187 w 4635"/>
                <a:gd name="T49" fmla="*/ 1739 h 4346"/>
                <a:gd name="T50" fmla="*/ 3491 w 4635"/>
                <a:gd name="T51" fmla="*/ 1510 h 4346"/>
                <a:gd name="T52" fmla="*/ 3664 w 4635"/>
                <a:gd name="T53" fmla="*/ 1353 h 4346"/>
                <a:gd name="T54" fmla="*/ 3814 w 4635"/>
                <a:gd name="T55" fmla="*/ 1170 h 4346"/>
                <a:gd name="T56" fmla="*/ 4056 w 4635"/>
                <a:gd name="T57" fmla="*/ 869 h 4346"/>
                <a:gd name="T58" fmla="*/ 4184 w 4635"/>
                <a:gd name="T59" fmla="*/ 704 h 4346"/>
                <a:gd name="T60" fmla="*/ 4299 w 4635"/>
                <a:gd name="T61" fmla="*/ 546 h 4346"/>
                <a:gd name="T62" fmla="*/ 4481 w 4635"/>
                <a:gd name="T63" fmla="*/ 268 h 4346"/>
                <a:gd name="T64" fmla="*/ 4595 w 4635"/>
                <a:gd name="T65" fmla="*/ 73 h 4346"/>
                <a:gd name="T66" fmla="*/ 4635 w 4635"/>
                <a:gd name="T67" fmla="*/ 0 h 43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35"/>
                <a:gd name="T103" fmla="*/ 0 h 4346"/>
                <a:gd name="T104" fmla="*/ 4635 w 4635"/>
                <a:gd name="T105" fmla="*/ 4346 h 43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35" h="4346">
                  <a:moveTo>
                    <a:pt x="0" y="4346"/>
                  </a:moveTo>
                  <a:lnTo>
                    <a:pt x="49" y="4330"/>
                  </a:lnTo>
                  <a:lnTo>
                    <a:pt x="182" y="4278"/>
                  </a:lnTo>
                  <a:lnTo>
                    <a:pt x="367" y="4188"/>
                  </a:lnTo>
                  <a:lnTo>
                    <a:pt x="579" y="4056"/>
                  </a:lnTo>
                  <a:lnTo>
                    <a:pt x="781" y="3903"/>
                  </a:lnTo>
                  <a:lnTo>
                    <a:pt x="894" y="3795"/>
                  </a:lnTo>
                  <a:lnTo>
                    <a:pt x="994" y="3673"/>
                  </a:lnTo>
                  <a:lnTo>
                    <a:pt x="1158" y="3477"/>
                  </a:lnTo>
                  <a:lnTo>
                    <a:pt x="1321" y="3274"/>
                  </a:lnTo>
                  <a:lnTo>
                    <a:pt x="1430" y="3110"/>
                  </a:lnTo>
                  <a:lnTo>
                    <a:pt x="1505" y="2975"/>
                  </a:lnTo>
                  <a:lnTo>
                    <a:pt x="1565" y="2858"/>
                  </a:lnTo>
                  <a:lnTo>
                    <a:pt x="1628" y="2744"/>
                  </a:lnTo>
                  <a:lnTo>
                    <a:pt x="1713" y="2624"/>
                  </a:lnTo>
                  <a:lnTo>
                    <a:pt x="1841" y="2486"/>
                  </a:lnTo>
                  <a:lnTo>
                    <a:pt x="2028" y="2318"/>
                  </a:lnTo>
                  <a:lnTo>
                    <a:pt x="2207" y="2182"/>
                  </a:lnTo>
                  <a:lnTo>
                    <a:pt x="2353" y="2098"/>
                  </a:lnTo>
                  <a:lnTo>
                    <a:pt x="2478" y="2047"/>
                  </a:lnTo>
                  <a:lnTo>
                    <a:pt x="2592" y="2016"/>
                  </a:lnTo>
                  <a:lnTo>
                    <a:pt x="2708" y="1986"/>
                  </a:lnTo>
                  <a:lnTo>
                    <a:pt x="2838" y="1941"/>
                  </a:lnTo>
                  <a:lnTo>
                    <a:pt x="2994" y="1864"/>
                  </a:lnTo>
                  <a:lnTo>
                    <a:pt x="3187" y="1739"/>
                  </a:lnTo>
                  <a:lnTo>
                    <a:pt x="3491" y="1510"/>
                  </a:lnTo>
                  <a:lnTo>
                    <a:pt x="3664" y="1353"/>
                  </a:lnTo>
                  <a:lnTo>
                    <a:pt x="3814" y="1170"/>
                  </a:lnTo>
                  <a:lnTo>
                    <a:pt x="4056" y="869"/>
                  </a:lnTo>
                  <a:lnTo>
                    <a:pt x="4184" y="704"/>
                  </a:lnTo>
                  <a:lnTo>
                    <a:pt x="4299" y="546"/>
                  </a:lnTo>
                  <a:lnTo>
                    <a:pt x="4481" y="268"/>
                  </a:lnTo>
                  <a:lnTo>
                    <a:pt x="4595" y="73"/>
                  </a:lnTo>
                  <a:lnTo>
                    <a:pt x="4635" y="0"/>
                  </a:lnTo>
                </a:path>
              </a:pathLst>
            </a:cu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6" name="Freeform 100"/>
            <p:cNvSpPr>
              <a:spLocks/>
            </p:cNvSpPr>
            <p:nvPr/>
          </p:nvSpPr>
          <p:spPr bwMode="auto">
            <a:xfrm>
              <a:off x="1461" y="870"/>
              <a:ext cx="511" cy="1142"/>
            </a:xfrm>
            <a:custGeom>
              <a:avLst/>
              <a:gdLst>
                <a:gd name="T0" fmla="*/ 579 w 1533"/>
                <a:gd name="T1" fmla="*/ 3426 h 3426"/>
                <a:gd name="T2" fmla="*/ 674 w 1533"/>
                <a:gd name="T3" fmla="*/ 3361 h 3426"/>
                <a:gd name="T4" fmla="*/ 768 w 1533"/>
                <a:gd name="T5" fmla="*/ 3284 h 3426"/>
                <a:gd name="T6" fmla="*/ 870 w 1533"/>
                <a:gd name="T7" fmla="*/ 3182 h 3426"/>
                <a:gd name="T8" fmla="*/ 984 w 1533"/>
                <a:gd name="T9" fmla="*/ 3042 h 3426"/>
                <a:gd name="T10" fmla="*/ 1045 w 1533"/>
                <a:gd name="T11" fmla="*/ 2950 h 3426"/>
                <a:gd name="T12" fmla="*/ 1090 w 1533"/>
                <a:gd name="T13" fmla="*/ 2852 h 3426"/>
                <a:gd name="T14" fmla="*/ 1159 w 1533"/>
                <a:gd name="T15" fmla="*/ 2692 h 3426"/>
                <a:gd name="T16" fmla="*/ 1289 w 1533"/>
                <a:gd name="T17" fmla="*/ 2396 h 3426"/>
                <a:gd name="T18" fmla="*/ 1359 w 1533"/>
                <a:gd name="T19" fmla="*/ 2213 h 3426"/>
                <a:gd name="T20" fmla="*/ 1402 w 1533"/>
                <a:gd name="T21" fmla="*/ 2024 h 3426"/>
                <a:gd name="T22" fmla="*/ 1449 w 1533"/>
                <a:gd name="T23" fmla="*/ 1713 h 3426"/>
                <a:gd name="T24" fmla="*/ 1472 w 1533"/>
                <a:gd name="T25" fmla="*/ 1581 h 3426"/>
                <a:gd name="T26" fmla="*/ 1497 w 1533"/>
                <a:gd name="T27" fmla="*/ 1478 h 3426"/>
                <a:gd name="T28" fmla="*/ 1533 w 1533"/>
                <a:gd name="T29" fmla="*/ 1327 h 3426"/>
                <a:gd name="T30" fmla="*/ 1528 w 1533"/>
                <a:gd name="T31" fmla="*/ 1184 h 3426"/>
                <a:gd name="T32" fmla="*/ 1499 w 1533"/>
                <a:gd name="T33" fmla="*/ 1093 h 3426"/>
                <a:gd name="T34" fmla="*/ 1449 w 1533"/>
                <a:gd name="T35" fmla="*/ 979 h 3426"/>
                <a:gd name="T36" fmla="*/ 1392 w 1533"/>
                <a:gd name="T37" fmla="*/ 874 h 3426"/>
                <a:gd name="T38" fmla="*/ 1339 w 1533"/>
                <a:gd name="T39" fmla="*/ 799 h 3426"/>
                <a:gd name="T40" fmla="*/ 1230 w 1533"/>
                <a:gd name="T41" fmla="*/ 703 h 3426"/>
                <a:gd name="T42" fmla="*/ 1084 w 1533"/>
                <a:gd name="T43" fmla="*/ 622 h 3426"/>
                <a:gd name="T44" fmla="*/ 987 w 1533"/>
                <a:gd name="T45" fmla="*/ 566 h 3426"/>
                <a:gd name="T46" fmla="*/ 870 w 1533"/>
                <a:gd name="T47" fmla="*/ 490 h 3426"/>
                <a:gd name="T48" fmla="*/ 580 w 1533"/>
                <a:gd name="T49" fmla="*/ 303 h 3426"/>
                <a:gd name="T50" fmla="*/ 357 w 1533"/>
                <a:gd name="T51" fmla="*/ 180 h 3426"/>
                <a:gd name="T52" fmla="*/ 174 w 1533"/>
                <a:gd name="T53" fmla="*/ 90 h 3426"/>
                <a:gd name="T54" fmla="*/ 0 w 1533"/>
                <a:gd name="T55" fmla="*/ 0 h 34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33"/>
                <a:gd name="T85" fmla="*/ 0 h 3426"/>
                <a:gd name="T86" fmla="*/ 1533 w 1533"/>
                <a:gd name="T87" fmla="*/ 3426 h 342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33" h="3426">
                  <a:moveTo>
                    <a:pt x="579" y="3426"/>
                  </a:moveTo>
                  <a:lnTo>
                    <a:pt x="674" y="3361"/>
                  </a:lnTo>
                  <a:lnTo>
                    <a:pt x="768" y="3284"/>
                  </a:lnTo>
                  <a:lnTo>
                    <a:pt x="870" y="3182"/>
                  </a:lnTo>
                  <a:lnTo>
                    <a:pt x="984" y="3042"/>
                  </a:lnTo>
                  <a:lnTo>
                    <a:pt x="1045" y="2950"/>
                  </a:lnTo>
                  <a:lnTo>
                    <a:pt x="1090" y="2852"/>
                  </a:lnTo>
                  <a:lnTo>
                    <a:pt x="1159" y="2692"/>
                  </a:lnTo>
                  <a:lnTo>
                    <a:pt x="1289" y="2396"/>
                  </a:lnTo>
                  <a:lnTo>
                    <a:pt x="1359" y="2213"/>
                  </a:lnTo>
                  <a:lnTo>
                    <a:pt x="1402" y="2024"/>
                  </a:lnTo>
                  <a:lnTo>
                    <a:pt x="1449" y="1713"/>
                  </a:lnTo>
                  <a:lnTo>
                    <a:pt x="1472" y="1581"/>
                  </a:lnTo>
                  <a:lnTo>
                    <a:pt x="1497" y="1478"/>
                  </a:lnTo>
                  <a:lnTo>
                    <a:pt x="1533" y="1327"/>
                  </a:lnTo>
                  <a:lnTo>
                    <a:pt x="1528" y="1184"/>
                  </a:lnTo>
                  <a:lnTo>
                    <a:pt x="1499" y="1093"/>
                  </a:lnTo>
                  <a:lnTo>
                    <a:pt x="1449" y="979"/>
                  </a:lnTo>
                  <a:lnTo>
                    <a:pt x="1392" y="874"/>
                  </a:lnTo>
                  <a:lnTo>
                    <a:pt x="1339" y="799"/>
                  </a:lnTo>
                  <a:lnTo>
                    <a:pt x="1230" y="703"/>
                  </a:lnTo>
                  <a:lnTo>
                    <a:pt x="1084" y="622"/>
                  </a:lnTo>
                  <a:lnTo>
                    <a:pt x="987" y="566"/>
                  </a:lnTo>
                  <a:lnTo>
                    <a:pt x="870" y="490"/>
                  </a:lnTo>
                  <a:lnTo>
                    <a:pt x="580" y="303"/>
                  </a:lnTo>
                  <a:lnTo>
                    <a:pt x="357" y="180"/>
                  </a:lnTo>
                  <a:lnTo>
                    <a:pt x="174" y="90"/>
                  </a:lnTo>
                  <a:lnTo>
                    <a:pt x="0" y="0"/>
                  </a:lnTo>
                </a:path>
              </a:pathLst>
            </a:cu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7" name="Freeform 101"/>
            <p:cNvSpPr>
              <a:spLocks/>
            </p:cNvSpPr>
            <p:nvPr/>
          </p:nvSpPr>
          <p:spPr bwMode="auto">
            <a:xfrm>
              <a:off x="2099" y="1253"/>
              <a:ext cx="682" cy="217"/>
            </a:xfrm>
            <a:custGeom>
              <a:avLst/>
              <a:gdLst>
                <a:gd name="T0" fmla="*/ 1086 w 2046"/>
                <a:gd name="T1" fmla="*/ 73 h 652"/>
                <a:gd name="T2" fmla="*/ 1304 w 2046"/>
                <a:gd name="T3" fmla="*/ 73 h 652"/>
                <a:gd name="T4" fmla="*/ 1629 w 2046"/>
                <a:gd name="T5" fmla="*/ 0 h 652"/>
                <a:gd name="T6" fmla="*/ 1829 w 2046"/>
                <a:gd name="T7" fmla="*/ 127 h 652"/>
                <a:gd name="T8" fmla="*/ 2046 w 2046"/>
                <a:gd name="T9" fmla="*/ 254 h 652"/>
                <a:gd name="T10" fmla="*/ 1955 w 2046"/>
                <a:gd name="T11" fmla="*/ 471 h 652"/>
                <a:gd name="T12" fmla="*/ 1648 w 2046"/>
                <a:gd name="T13" fmla="*/ 526 h 652"/>
                <a:gd name="T14" fmla="*/ 1431 w 2046"/>
                <a:gd name="T15" fmla="*/ 652 h 652"/>
                <a:gd name="T16" fmla="*/ 1086 w 2046"/>
                <a:gd name="T17" fmla="*/ 652 h 652"/>
                <a:gd name="T18" fmla="*/ 942 w 2046"/>
                <a:gd name="T19" fmla="*/ 562 h 652"/>
                <a:gd name="T20" fmla="*/ 905 w 2046"/>
                <a:gd name="T21" fmla="*/ 562 h 652"/>
                <a:gd name="T22" fmla="*/ 652 w 2046"/>
                <a:gd name="T23" fmla="*/ 543 h 652"/>
                <a:gd name="T24" fmla="*/ 0 w 2046"/>
                <a:gd name="T25" fmla="*/ 435 h 652"/>
                <a:gd name="T26" fmla="*/ 217 w 2046"/>
                <a:gd name="T27" fmla="*/ 381 h 652"/>
                <a:gd name="T28" fmla="*/ 526 w 2046"/>
                <a:gd name="T29" fmla="*/ 362 h 652"/>
                <a:gd name="T30" fmla="*/ 942 w 2046"/>
                <a:gd name="T31" fmla="*/ 236 h 652"/>
                <a:gd name="T32" fmla="*/ 815 w 2046"/>
                <a:gd name="T33" fmla="*/ 217 h 652"/>
                <a:gd name="T34" fmla="*/ 815 w 2046"/>
                <a:gd name="T35" fmla="*/ 127 h 652"/>
                <a:gd name="T36" fmla="*/ 1050 w 2046"/>
                <a:gd name="T37" fmla="*/ 55 h 652"/>
                <a:gd name="T38" fmla="*/ 1105 w 2046"/>
                <a:gd name="T39" fmla="*/ 55 h 652"/>
                <a:gd name="T40" fmla="*/ 1177 w 2046"/>
                <a:gd name="T41" fmla="*/ 91 h 652"/>
                <a:gd name="T42" fmla="*/ 1177 w 2046"/>
                <a:gd name="T43" fmla="*/ 91 h 652"/>
                <a:gd name="T44" fmla="*/ 1177 w 2046"/>
                <a:gd name="T45" fmla="*/ 91 h 652"/>
                <a:gd name="T46" fmla="*/ 1177 w 2046"/>
                <a:gd name="T47" fmla="*/ 91 h 652"/>
                <a:gd name="T48" fmla="*/ 1177 w 2046"/>
                <a:gd name="T49" fmla="*/ 91 h 652"/>
                <a:gd name="T50" fmla="*/ 1086 w 2046"/>
                <a:gd name="T51" fmla="*/ 73 h 6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46"/>
                <a:gd name="T79" fmla="*/ 0 h 652"/>
                <a:gd name="T80" fmla="*/ 2046 w 2046"/>
                <a:gd name="T81" fmla="*/ 652 h 65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46" h="652">
                  <a:moveTo>
                    <a:pt x="1086" y="73"/>
                  </a:moveTo>
                  <a:lnTo>
                    <a:pt x="1304" y="73"/>
                  </a:lnTo>
                  <a:lnTo>
                    <a:pt x="1629" y="0"/>
                  </a:lnTo>
                  <a:lnTo>
                    <a:pt x="1829" y="127"/>
                  </a:lnTo>
                  <a:lnTo>
                    <a:pt x="2046" y="254"/>
                  </a:lnTo>
                  <a:lnTo>
                    <a:pt x="1955" y="471"/>
                  </a:lnTo>
                  <a:lnTo>
                    <a:pt x="1648" y="526"/>
                  </a:lnTo>
                  <a:lnTo>
                    <a:pt x="1431" y="652"/>
                  </a:lnTo>
                  <a:lnTo>
                    <a:pt x="1086" y="652"/>
                  </a:lnTo>
                  <a:lnTo>
                    <a:pt x="942" y="562"/>
                  </a:lnTo>
                  <a:lnTo>
                    <a:pt x="905" y="562"/>
                  </a:lnTo>
                  <a:lnTo>
                    <a:pt x="652" y="543"/>
                  </a:lnTo>
                  <a:lnTo>
                    <a:pt x="0" y="435"/>
                  </a:lnTo>
                  <a:lnTo>
                    <a:pt x="217" y="381"/>
                  </a:lnTo>
                  <a:lnTo>
                    <a:pt x="526" y="362"/>
                  </a:lnTo>
                  <a:lnTo>
                    <a:pt x="942" y="236"/>
                  </a:lnTo>
                  <a:lnTo>
                    <a:pt x="815" y="217"/>
                  </a:lnTo>
                  <a:lnTo>
                    <a:pt x="815" y="127"/>
                  </a:lnTo>
                  <a:lnTo>
                    <a:pt x="1050" y="55"/>
                  </a:lnTo>
                  <a:lnTo>
                    <a:pt x="1105" y="55"/>
                  </a:lnTo>
                  <a:lnTo>
                    <a:pt x="1177" y="91"/>
                  </a:lnTo>
                  <a:lnTo>
                    <a:pt x="1086" y="73"/>
                  </a:lnTo>
                  <a:close/>
                </a:path>
              </a:pathLst>
            </a:custGeom>
            <a:solidFill>
              <a:srgbClr val="0000C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8" name="Freeform 102"/>
            <p:cNvSpPr>
              <a:spLocks/>
            </p:cNvSpPr>
            <p:nvPr/>
          </p:nvSpPr>
          <p:spPr bwMode="auto">
            <a:xfrm>
              <a:off x="2758" y="1527"/>
              <a:ext cx="567" cy="217"/>
            </a:xfrm>
            <a:custGeom>
              <a:avLst/>
              <a:gdLst>
                <a:gd name="T0" fmla="*/ 580 w 1703"/>
                <a:gd name="T1" fmla="*/ 90 h 652"/>
                <a:gd name="T2" fmla="*/ 779 w 1703"/>
                <a:gd name="T3" fmla="*/ 73 h 652"/>
                <a:gd name="T4" fmla="*/ 1123 w 1703"/>
                <a:gd name="T5" fmla="*/ 0 h 652"/>
                <a:gd name="T6" fmla="*/ 1358 w 1703"/>
                <a:gd name="T7" fmla="*/ 36 h 652"/>
                <a:gd name="T8" fmla="*/ 1485 w 1703"/>
                <a:gd name="T9" fmla="*/ 254 h 652"/>
                <a:gd name="T10" fmla="*/ 1630 w 1703"/>
                <a:gd name="T11" fmla="*/ 435 h 652"/>
                <a:gd name="T12" fmla="*/ 1703 w 1703"/>
                <a:gd name="T13" fmla="*/ 525 h 652"/>
                <a:gd name="T14" fmla="*/ 1177 w 1703"/>
                <a:gd name="T15" fmla="*/ 580 h 652"/>
                <a:gd name="T16" fmla="*/ 996 w 1703"/>
                <a:gd name="T17" fmla="*/ 652 h 652"/>
                <a:gd name="T18" fmla="*/ 580 w 1703"/>
                <a:gd name="T19" fmla="*/ 561 h 652"/>
                <a:gd name="T20" fmla="*/ 272 w 1703"/>
                <a:gd name="T21" fmla="*/ 488 h 652"/>
                <a:gd name="T22" fmla="*/ 0 w 1703"/>
                <a:gd name="T23" fmla="*/ 362 h 652"/>
                <a:gd name="T24" fmla="*/ 145 w 1703"/>
                <a:gd name="T25" fmla="*/ 290 h 652"/>
                <a:gd name="T26" fmla="*/ 434 w 1703"/>
                <a:gd name="T27" fmla="*/ 217 h 652"/>
                <a:gd name="T28" fmla="*/ 562 w 1703"/>
                <a:gd name="T29" fmla="*/ 217 h 652"/>
                <a:gd name="T30" fmla="*/ 617 w 1703"/>
                <a:gd name="T31" fmla="*/ 145 h 652"/>
                <a:gd name="T32" fmla="*/ 580 w 1703"/>
                <a:gd name="T33" fmla="*/ 90 h 6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03"/>
                <a:gd name="T52" fmla="*/ 0 h 652"/>
                <a:gd name="T53" fmla="*/ 1703 w 1703"/>
                <a:gd name="T54" fmla="*/ 652 h 6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03" h="652">
                  <a:moveTo>
                    <a:pt x="580" y="90"/>
                  </a:moveTo>
                  <a:lnTo>
                    <a:pt x="779" y="73"/>
                  </a:lnTo>
                  <a:lnTo>
                    <a:pt x="1123" y="0"/>
                  </a:lnTo>
                  <a:lnTo>
                    <a:pt x="1358" y="36"/>
                  </a:lnTo>
                  <a:lnTo>
                    <a:pt x="1485" y="254"/>
                  </a:lnTo>
                  <a:lnTo>
                    <a:pt x="1630" y="435"/>
                  </a:lnTo>
                  <a:lnTo>
                    <a:pt x="1703" y="525"/>
                  </a:lnTo>
                  <a:lnTo>
                    <a:pt x="1177" y="580"/>
                  </a:lnTo>
                  <a:lnTo>
                    <a:pt x="996" y="652"/>
                  </a:lnTo>
                  <a:lnTo>
                    <a:pt x="580" y="561"/>
                  </a:lnTo>
                  <a:lnTo>
                    <a:pt x="272" y="488"/>
                  </a:lnTo>
                  <a:lnTo>
                    <a:pt x="0" y="362"/>
                  </a:lnTo>
                  <a:lnTo>
                    <a:pt x="145" y="290"/>
                  </a:lnTo>
                  <a:lnTo>
                    <a:pt x="434" y="217"/>
                  </a:lnTo>
                  <a:lnTo>
                    <a:pt x="562" y="217"/>
                  </a:lnTo>
                  <a:lnTo>
                    <a:pt x="617" y="145"/>
                  </a:lnTo>
                  <a:lnTo>
                    <a:pt x="580" y="90"/>
                  </a:lnTo>
                  <a:close/>
                </a:path>
              </a:pathLst>
            </a:custGeom>
            <a:solidFill>
              <a:srgbClr val="0000C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9" name="Freeform 103"/>
            <p:cNvSpPr>
              <a:spLocks/>
            </p:cNvSpPr>
            <p:nvPr/>
          </p:nvSpPr>
          <p:spPr bwMode="auto">
            <a:xfrm>
              <a:off x="3131" y="640"/>
              <a:ext cx="2185" cy="887"/>
            </a:xfrm>
            <a:custGeom>
              <a:avLst/>
              <a:gdLst>
                <a:gd name="T0" fmla="*/ 0 w 6557"/>
                <a:gd name="T1" fmla="*/ 2631 h 2662"/>
                <a:gd name="T2" fmla="*/ 14 w 6557"/>
                <a:gd name="T3" fmla="*/ 2449 h 2662"/>
                <a:gd name="T4" fmla="*/ 120 w 6557"/>
                <a:gd name="T5" fmla="*/ 2238 h 2662"/>
                <a:gd name="T6" fmla="*/ 243 w 6557"/>
                <a:gd name="T7" fmla="*/ 2147 h 2662"/>
                <a:gd name="T8" fmla="*/ 516 w 6557"/>
                <a:gd name="T9" fmla="*/ 1955 h 2662"/>
                <a:gd name="T10" fmla="*/ 735 w 6557"/>
                <a:gd name="T11" fmla="*/ 1817 h 2662"/>
                <a:gd name="T12" fmla="*/ 1069 w 6557"/>
                <a:gd name="T13" fmla="*/ 1769 h 2662"/>
                <a:gd name="T14" fmla="*/ 1250 w 6557"/>
                <a:gd name="T15" fmla="*/ 1834 h 2662"/>
                <a:gd name="T16" fmla="*/ 1534 w 6557"/>
                <a:gd name="T17" fmla="*/ 1835 h 2662"/>
                <a:gd name="T18" fmla="*/ 1843 w 6557"/>
                <a:gd name="T19" fmla="*/ 1757 h 2662"/>
                <a:gd name="T20" fmla="*/ 2117 w 6557"/>
                <a:gd name="T21" fmla="*/ 1606 h 2662"/>
                <a:gd name="T22" fmla="*/ 2380 w 6557"/>
                <a:gd name="T23" fmla="*/ 1486 h 2662"/>
                <a:gd name="T24" fmla="*/ 2666 w 6557"/>
                <a:gd name="T25" fmla="*/ 1468 h 2662"/>
                <a:gd name="T26" fmla="*/ 2875 w 6557"/>
                <a:gd name="T27" fmla="*/ 1520 h 2662"/>
                <a:gd name="T28" fmla="*/ 2968 w 6557"/>
                <a:gd name="T29" fmla="*/ 1625 h 2662"/>
                <a:gd name="T30" fmla="*/ 3167 w 6557"/>
                <a:gd name="T31" fmla="*/ 1624 h 2662"/>
                <a:gd name="T32" fmla="*/ 3314 w 6557"/>
                <a:gd name="T33" fmla="*/ 1483 h 2662"/>
                <a:gd name="T34" fmla="*/ 3619 w 6557"/>
                <a:gd name="T35" fmla="*/ 1314 h 2662"/>
                <a:gd name="T36" fmla="*/ 3920 w 6557"/>
                <a:gd name="T37" fmla="*/ 1217 h 2662"/>
                <a:gd name="T38" fmla="*/ 4067 w 6557"/>
                <a:gd name="T39" fmla="*/ 1187 h 2662"/>
                <a:gd name="T40" fmla="*/ 4205 w 6557"/>
                <a:gd name="T41" fmla="*/ 1039 h 2662"/>
                <a:gd name="T42" fmla="*/ 4224 w 6557"/>
                <a:gd name="T43" fmla="*/ 888 h 2662"/>
                <a:gd name="T44" fmla="*/ 4388 w 6557"/>
                <a:gd name="T45" fmla="*/ 680 h 2662"/>
                <a:gd name="T46" fmla="*/ 4583 w 6557"/>
                <a:gd name="T47" fmla="*/ 588 h 2662"/>
                <a:gd name="T48" fmla="*/ 4888 w 6557"/>
                <a:gd name="T49" fmla="*/ 469 h 2662"/>
                <a:gd name="T50" fmla="*/ 5070 w 6557"/>
                <a:gd name="T51" fmla="*/ 423 h 2662"/>
                <a:gd name="T52" fmla="*/ 5347 w 6557"/>
                <a:gd name="T53" fmla="*/ 334 h 2662"/>
                <a:gd name="T54" fmla="*/ 5502 w 6557"/>
                <a:gd name="T55" fmla="*/ 273 h 2662"/>
                <a:gd name="T56" fmla="*/ 5762 w 6557"/>
                <a:gd name="T57" fmla="*/ 207 h 2662"/>
                <a:gd name="T58" fmla="*/ 5921 w 6557"/>
                <a:gd name="T59" fmla="*/ 188 h 2662"/>
                <a:gd name="T60" fmla="*/ 6271 w 6557"/>
                <a:gd name="T61" fmla="*/ 113 h 2662"/>
                <a:gd name="T62" fmla="*/ 6557 w 6557"/>
                <a:gd name="T63" fmla="*/ 0 h 26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57"/>
                <a:gd name="T97" fmla="*/ 0 h 2662"/>
                <a:gd name="T98" fmla="*/ 6557 w 6557"/>
                <a:gd name="T99" fmla="*/ 2662 h 26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57" h="2662">
                  <a:moveTo>
                    <a:pt x="4" y="2662"/>
                  </a:moveTo>
                  <a:lnTo>
                    <a:pt x="0" y="2631"/>
                  </a:lnTo>
                  <a:lnTo>
                    <a:pt x="0" y="2555"/>
                  </a:lnTo>
                  <a:lnTo>
                    <a:pt x="14" y="2449"/>
                  </a:lnTo>
                  <a:lnTo>
                    <a:pt x="58" y="2336"/>
                  </a:lnTo>
                  <a:lnTo>
                    <a:pt x="120" y="2238"/>
                  </a:lnTo>
                  <a:lnTo>
                    <a:pt x="174" y="2188"/>
                  </a:lnTo>
                  <a:lnTo>
                    <a:pt x="243" y="2147"/>
                  </a:lnTo>
                  <a:lnTo>
                    <a:pt x="348" y="2083"/>
                  </a:lnTo>
                  <a:lnTo>
                    <a:pt x="516" y="1955"/>
                  </a:lnTo>
                  <a:lnTo>
                    <a:pt x="621" y="1872"/>
                  </a:lnTo>
                  <a:lnTo>
                    <a:pt x="735" y="1817"/>
                  </a:lnTo>
                  <a:lnTo>
                    <a:pt x="927" y="1774"/>
                  </a:lnTo>
                  <a:lnTo>
                    <a:pt x="1069" y="1769"/>
                  </a:lnTo>
                  <a:lnTo>
                    <a:pt x="1159" y="1798"/>
                  </a:lnTo>
                  <a:lnTo>
                    <a:pt x="1250" y="1834"/>
                  </a:lnTo>
                  <a:lnTo>
                    <a:pt x="1398" y="1847"/>
                  </a:lnTo>
                  <a:lnTo>
                    <a:pt x="1534" y="1835"/>
                  </a:lnTo>
                  <a:lnTo>
                    <a:pt x="1651" y="1815"/>
                  </a:lnTo>
                  <a:lnTo>
                    <a:pt x="1843" y="1757"/>
                  </a:lnTo>
                  <a:lnTo>
                    <a:pt x="1991" y="1683"/>
                  </a:lnTo>
                  <a:lnTo>
                    <a:pt x="2117" y="1606"/>
                  </a:lnTo>
                  <a:lnTo>
                    <a:pt x="2240" y="1537"/>
                  </a:lnTo>
                  <a:lnTo>
                    <a:pt x="2380" y="1486"/>
                  </a:lnTo>
                  <a:lnTo>
                    <a:pt x="2557" y="1465"/>
                  </a:lnTo>
                  <a:lnTo>
                    <a:pt x="2666" y="1468"/>
                  </a:lnTo>
                  <a:lnTo>
                    <a:pt x="2792" y="1485"/>
                  </a:lnTo>
                  <a:lnTo>
                    <a:pt x="2875" y="1520"/>
                  </a:lnTo>
                  <a:lnTo>
                    <a:pt x="2923" y="1575"/>
                  </a:lnTo>
                  <a:lnTo>
                    <a:pt x="2968" y="1625"/>
                  </a:lnTo>
                  <a:lnTo>
                    <a:pt x="3046" y="1648"/>
                  </a:lnTo>
                  <a:lnTo>
                    <a:pt x="3167" y="1624"/>
                  </a:lnTo>
                  <a:lnTo>
                    <a:pt x="3241" y="1565"/>
                  </a:lnTo>
                  <a:lnTo>
                    <a:pt x="3314" y="1483"/>
                  </a:lnTo>
                  <a:lnTo>
                    <a:pt x="3444" y="1395"/>
                  </a:lnTo>
                  <a:lnTo>
                    <a:pt x="3619" y="1314"/>
                  </a:lnTo>
                  <a:lnTo>
                    <a:pt x="3806" y="1250"/>
                  </a:lnTo>
                  <a:lnTo>
                    <a:pt x="3920" y="1217"/>
                  </a:lnTo>
                  <a:lnTo>
                    <a:pt x="3999" y="1207"/>
                  </a:lnTo>
                  <a:lnTo>
                    <a:pt x="4067" y="1187"/>
                  </a:lnTo>
                  <a:lnTo>
                    <a:pt x="4150" y="1122"/>
                  </a:lnTo>
                  <a:lnTo>
                    <a:pt x="4205" y="1039"/>
                  </a:lnTo>
                  <a:lnTo>
                    <a:pt x="4215" y="964"/>
                  </a:lnTo>
                  <a:lnTo>
                    <a:pt x="4224" y="888"/>
                  </a:lnTo>
                  <a:lnTo>
                    <a:pt x="4276" y="796"/>
                  </a:lnTo>
                  <a:lnTo>
                    <a:pt x="4388" y="680"/>
                  </a:lnTo>
                  <a:lnTo>
                    <a:pt x="4477" y="625"/>
                  </a:lnTo>
                  <a:lnTo>
                    <a:pt x="4583" y="588"/>
                  </a:lnTo>
                  <a:lnTo>
                    <a:pt x="4747" y="525"/>
                  </a:lnTo>
                  <a:lnTo>
                    <a:pt x="4888" y="469"/>
                  </a:lnTo>
                  <a:lnTo>
                    <a:pt x="4977" y="444"/>
                  </a:lnTo>
                  <a:lnTo>
                    <a:pt x="5070" y="423"/>
                  </a:lnTo>
                  <a:lnTo>
                    <a:pt x="5218" y="380"/>
                  </a:lnTo>
                  <a:lnTo>
                    <a:pt x="5347" y="334"/>
                  </a:lnTo>
                  <a:lnTo>
                    <a:pt x="5424" y="303"/>
                  </a:lnTo>
                  <a:lnTo>
                    <a:pt x="5502" y="273"/>
                  </a:lnTo>
                  <a:lnTo>
                    <a:pt x="5635" y="236"/>
                  </a:lnTo>
                  <a:lnTo>
                    <a:pt x="5762" y="207"/>
                  </a:lnTo>
                  <a:lnTo>
                    <a:pt x="5841" y="197"/>
                  </a:lnTo>
                  <a:lnTo>
                    <a:pt x="5921" y="188"/>
                  </a:lnTo>
                  <a:lnTo>
                    <a:pt x="6050" y="163"/>
                  </a:lnTo>
                  <a:lnTo>
                    <a:pt x="6271" y="113"/>
                  </a:lnTo>
                  <a:lnTo>
                    <a:pt x="6485" y="36"/>
                  </a:lnTo>
                  <a:lnTo>
                    <a:pt x="6557" y="0"/>
                  </a:lnTo>
                </a:path>
              </a:pathLst>
            </a:custGeom>
            <a:noFill/>
            <a:ln w="44450">
              <a:solidFill>
                <a:srgbClr val="0000C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0" name="Freeform 104"/>
            <p:cNvSpPr>
              <a:spLocks/>
            </p:cNvSpPr>
            <p:nvPr/>
          </p:nvSpPr>
          <p:spPr bwMode="auto">
            <a:xfrm>
              <a:off x="2716" y="948"/>
              <a:ext cx="204"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1" name="Rectangle 105"/>
            <p:cNvSpPr>
              <a:spLocks noChangeArrowheads="1"/>
            </p:cNvSpPr>
            <p:nvPr/>
          </p:nvSpPr>
          <p:spPr bwMode="auto">
            <a:xfrm>
              <a:off x="2735" y="1013"/>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2" name="Rectangle 106"/>
            <p:cNvSpPr>
              <a:spLocks noChangeArrowheads="1"/>
            </p:cNvSpPr>
            <p:nvPr/>
          </p:nvSpPr>
          <p:spPr bwMode="auto">
            <a:xfrm>
              <a:off x="2762" y="1046"/>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3" name="Rectangle 107"/>
            <p:cNvSpPr>
              <a:spLocks noChangeArrowheads="1"/>
            </p:cNvSpPr>
            <p:nvPr/>
          </p:nvSpPr>
          <p:spPr bwMode="auto">
            <a:xfrm>
              <a:off x="2847" y="1043"/>
              <a:ext cx="41"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4" name="Freeform 108"/>
            <p:cNvSpPr>
              <a:spLocks/>
            </p:cNvSpPr>
            <p:nvPr/>
          </p:nvSpPr>
          <p:spPr bwMode="auto">
            <a:xfrm>
              <a:off x="2805" y="1095"/>
              <a:ext cx="8" cy="10"/>
            </a:xfrm>
            <a:custGeom>
              <a:avLst/>
              <a:gdLst>
                <a:gd name="T0" fmla="*/ 23 w 23"/>
                <a:gd name="T1" fmla="*/ 13 h 30"/>
                <a:gd name="T2" fmla="*/ 23 w 23"/>
                <a:gd name="T3" fmla="*/ 11 h 30"/>
                <a:gd name="T4" fmla="*/ 21 w 23"/>
                <a:gd name="T5" fmla="*/ 9 h 30"/>
                <a:gd name="T6" fmla="*/ 21 w 23"/>
                <a:gd name="T7" fmla="*/ 6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6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8 h 30"/>
                <a:gd name="T50" fmla="*/ 8 w 23"/>
                <a:gd name="T51" fmla="*/ 30 h 30"/>
                <a:gd name="T52" fmla="*/ 10 w 23"/>
                <a:gd name="T53" fmla="*/ 30 h 30"/>
                <a:gd name="T54" fmla="*/ 12 w 23"/>
                <a:gd name="T55" fmla="*/ 30 h 30"/>
                <a:gd name="T56" fmla="*/ 14 w 23"/>
                <a:gd name="T57" fmla="*/ 30 h 30"/>
                <a:gd name="T58" fmla="*/ 16 w 23"/>
                <a:gd name="T59" fmla="*/ 28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6"/>
                  </a:lnTo>
                  <a:lnTo>
                    <a:pt x="19" y="5"/>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5" y="28"/>
                  </a:lnTo>
                  <a:lnTo>
                    <a:pt x="6" y="28"/>
                  </a:lnTo>
                  <a:lnTo>
                    <a:pt x="7" y="30"/>
                  </a:lnTo>
                  <a:lnTo>
                    <a:pt x="8" y="30"/>
                  </a:lnTo>
                  <a:lnTo>
                    <a:pt x="10" y="30"/>
                  </a:lnTo>
                  <a:lnTo>
                    <a:pt x="11" y="30"/>
                  </a:lnTo>
                  <a:lnTo>
                    <a:pt x="12" y="30"/>
                  </a:lnTo>
                  <a:lnTo>
                    <a:pt x="13" y="30"/>
                  </a:lnTo>
                  <a:lnTo>
                    <a:pt x="14" y="30"/>
                  </a:lnTo>
                  <a:lnTo>
                    <a:pt x="15" y="30"/>
                  </a:lnTo>
                  <a:lnTo>
                    <a:pt x="16" y="28"/>
                  </a:lnTo>
                  <a:lnTo>
                    <a:pt x="17" y="27"/>
                  </a:lnTo>
                  <a:lnTo>
                    <a:pt x="18" y="26"/>
                  </a:lnTo>
                  <a:lnTo>
                    <a:pt x="18" y="25"/>
                  </a:lnTo>
                  <a:lnTo>
                    <a:pt x="19"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5" name="Line 109"/>
            <p:cNvSpPr>
              <a:spLocks noChangeShapeType="1"/>
            </p:cNvSpPr>
            <p:nvPr/>
          </p:nvSpPr>
          <p:spPr bwMode="auto">
            <a:xfrm>
              <a:off x="2867" y="1044"/>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06" name="Line 110"/>
            <p:cNvSpPr>
              <a:spLocks noChangeShapeType="1"/>
            </p:cNvSpPr>
            <p:nvPr/>
          </p:nvSpPr>
          <p:spPr bwMode="auto">
            <a:xfrm>
              <a:off x="2847" y="1068"/>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07" name="Freeform 111"/>
            <p:cNvSpPr>
              <a:spLocks/>
            </p:cNvSpPr>
            <p:nvPr/>
          </p:nvSpPr>
          <p:spPr bwMode="auto">
            <a:xfrm>
              <a:off x="3718" y="1314"/>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8" name="Rectangle 112"/>
            <p:cNvSpPr>
              <a:spLocks noChangeArrowheads="1"/>
            </p:cNvSpPr>
            <p:nvPr/>
          </p:nvSpPr>
          <p:spPr bwMode="auto">
            <a:xfrm>
              <a:off x="3737" y="1379"/>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9" name="Rectangle 113"/>
            <p:cNvSpPr>
              <a:spLocks noChangeArrowheads="1"/>
            </p:cNvSpPr>
            <p:nvPr/>
          </p:nvSpPr>
          <p:spPr bwMode="auto">
            <a:xfrm>
              <a:off x="3764" y="1412"/>
              <a:ext cx="60"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0" name="Rectangle 114"/>
            <p:cNvSpPr>
              <a:spLocks noChangeArrowheads="1"/>
            </p:cNvSpPr>
            <p:nvPr/>
          </p:nvSpPr>
          <p:spPr bwMode="auto">
            <a:xfrm>
              <a:off x="3850" y="1410"/>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1" name="Freeform 115"/>
            <p:cNvSpPr>
              <a:spLocks/>
            </p:cNvSpPr>
            <p:nvPr/>
          </p:nvSpPr>
          <p:spPr bwMode="auto">
            <a:xfrm>
              <a:off x="3808" y="1461"/>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8" y="5"/>
                  </a:lnTo>
                  <a:lnTo>
                    <a:pt x="18" y="4"/>
                  </a:lnTo>
                  <a:lnTo>
                    <a:pt x="17" y="3"/>
                  </a:lnTo>
                  <a:lnTo>
                    <a:pt x="16" y="2"/>
                  </a:lnTo>
                  <a:lnTo>
                    <a:pt x="15" y="0"/>
                  </a:lnTo>
                  <a:lnTo>
                    <a:pt x="14" y="0"/>
                  </a:lnTo>
                  <a:lnTo>
                    <a:pt x="13" y="0"/>
                  </a:lnTo>
                  <a:lnTo>
                    <a:pt x="12" y="0"/>
                  </a:lnTo>
                  <a:lnTo>
                    <a:pt x="11" y="0"/>
                  </a:lnTo>
                  <a:lnTo>
                    <a:pt x="10" y="0"/>
                  </a:lnTo>
                  <a:lnTo>
                    <a:pt x="9" y="0"/>
                  </a:lnTo>
                  <a:lnTo>
                    <a:pt x="8"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8"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2" name="Line 116"/>
            <p:cNvSpPr>
              <a:spLocks noChangeShapeType="1"/>
            </p:cNvSpPr>
            <p:nvPr/>
          </p:nvSpPr>
          <p:spPr bwMode="auto">
            <a:xfrm>
              <a:off x="3869" y="1410"/>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13" name="Line 117"/>
            <p:cNvSpPr>
              <a:spLocks noChangeShapeType="1"/>
            </p:cNvSpPr>
            <p:nvPr/>
          </p:nvSpPr>
          <p:spPr bwMode="auto">
            <a:xfrm>
              <a:off x="3850" y="1434"/>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14" name="Freeform 118"/>
            <p:cNvSpPr>
              <a:spLocks/>
            </p:cNvSpPr>
            <p:nvPr/>
          </p:nvSpPr>
          <p:spPr bwMode="auto">
            <a:xfrm>
              <a:off x="3368" y="1314"/>
              <a:ext cx="205" cy="214"/>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5" name="Rectangle 119"/>
            <p:cNvSpPr>
              <a:spLocks noChangeArrowheads="1"/>
            </p:cNvSpPr>
            <p:nvPr/>
          </p:nvSpPr>
          <p:spPr bwMode="auto">
            <a:xfrm>
              <a:off x="3387" y="1379"/>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6" name="Rectangle 120"/>
            <p:cNvSpPr>
              <a:spLocks noChangeArrowheads="1"/>
            </p:cNvSpPr>
            <p:nvPr/>
          </p:nvSpPr>
          <p:spPr bwMode="auto">
            <a:xfrm>
              <a:off x="3414" y="1412"/>
              <a:ext cx="60"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7" name="Rectangle 121"/>
            <p:cNvSpPr>
              <a:spLocks noChangeArrowheads="1"/>
            </p:cNvSpPr>
            <p:nvPr/>
          </p:nvSpPr>
          <p:spPr bwMode="auto">
            <a:xfrm>
              <a:off x="3500" y="1410"/>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8" name="Freeform 122"/>
            <p:cNvSpPr>
              <a:spLocks/>
            </p:cNvSpPr>
            <p:nvPr/>
          </p:nvSpPr>
          <p:spPr bwMode="auto">
            <a:xfrm>
              <a:off x="3458" y="1461"/>
              <a:ext cx="8" cy="10"/>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7" y="3"/>
                  </a:lnTo>
                  <a:lnTo>
                    <a:pt x="16" y="2"/>
                  </a:lnTo>
                  <a:lnTo>
                    <a:pt x="15" y="0"/>
                  </a:lnTo>
                  <a:lnTo>
                    <a:pt x="14" y="0"/>
                  </a:lnTo>
                  <a:lnTo>
                    <a:pt x="13" y="0"/>
                  </a:lnTo>
                  <a:lnTo>
                    <a:pt x="12" y="0"/>
                  </a:lnTo>
                  <a:lnTo>
                    <a:pt x="11" y="0"/>
                  </a:lnTo>
                  <a:lnTo>
                    <a:pt x="10" y="0"/>
                  </a:lnTo>
                  <a:lnTo>
                    <a:pt x="9" y="0"/>
                  </a:lnTo>
                  <a:lnTo>
                    <a:pt x="8" y="0"/>
                  </a:lnTo>
                  <a:lnTo>
                    <a:pt x="7"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7" y="29"/>
                  </a:lnTo>
                  <a:lnTo>
                    <a:pt x="8" y="30"/>
                  </a:lnTo>
                  <a:lnTo>
                    <a:pt x="9" y="30"/>
                  </a:lnTo>
                  <a:lnTo>
                    <a:pt x="10" y="30"/>
                  </a:lnTo>
                  <a:lnTo>
                    <a:pt x="11" y="30"/>
                  </a:lnTo>
                  <a:lnTo>
                    <a:pt x="12" y="30"/>
                  </a:lnTo>
                  <a:lnTo>
                    <a:pt x="13" y="30"/>
                  </a:lnTo>
                  <a:lnTo>
                    <a:pt x="14" y="30"/>
                  </a:lnTo>
                  <a:lnTo>
                    <a:pt x="15" y="30"/>
                  </a:lnTo>
                  <a:lnTo>
                    <a:pt x="16" y="29"/>
                  </a:lnTo>
                  <a:lnTo>
                    <a:pt x="17" y="28"/>
                  </a:lnTo>
                  <a:lnTo>
                    <a:pt x="19" y="27"/>
                  </a:lnTo>
                  <a:lnTo>
                    <a:pt x="19"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9" name="Line 123"/>
            <p:cNvSpPr>
              <a:spLocks noChangeShapeType="1"/>
            </p:cNvSpPr>
            <p:nvPr/>
          </p:nvSpPr>
          <p:spPr bwMode="auto">
            <a:xfrm>
              <a:off x="3519" y="1410"/>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20" name="Line 124"/>
            <p:cNvSpPr>
              <a:spLocks noChangeShapeType="1"/>
            </p:cNvSpPr>
            <p:nvPr/>
          </p:nvSpPr>
          <p:spPr bwMode="auto">
            <a:xfrm>
              <a:off x="3500" y="1434"/>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21" name="Freeform 125"/>
            <p:cNvSpPr>
              <a:spLocks/>
            </p:cNvSpPr>
            <p:nvPr/>
          </p:nvSpPr>
          <p:spPr bwMode="auto">
            <a:xfrm>
              <a:off x="2795" y="1282"/>
              <a:ext cx="205"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2" name="Rectangle 126"/>
            <p:cNvSpPr>
              <a:spLocks noChangeArrowheads="1"/>
            </p:cNvSpPr>
            <p:nvPr/>
          </p:nvSpPr>
          <p:spPr bwMode="auto">
            <a:xfrm>
              <a:off x="2814" y="1347"/>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3" name="Rectangle 127"/>
            <p:cNvSpPr>
              <a:spLocks noChangeArrowheads="1"/>
            </p:cNvSpPr>
            <p:nvPr/>
          </p:nvSpPr>
          <p:spPr bwMode="auto">
            <a:xfrm>
              <a:off x="2841" y="1380"/>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4" name="Rectangle 128"/>
            <p:cNvSpPr>
              <a:spLocks noChangeArrowheads="1"/>
            </p:cNvSpPr>
            <p:nvPr/>
          </p:nvSpPr>
          <p:spPr bwMode="auto">
            <a:xfrm>
              <a:off x="2926" y="1378"/>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5" name="Freeform 129"/>
            <p:cNvSpPr>
              <a:spLocks/>
            </p:cNvSpPr>
            <p:nvPr/>
          </p:nvSpPr>
          <p:spPr bwMode="auto">
            <a:xfrm>
              <a:off x="2885" y="1429"/>
              <a:ext cx="7" cy="10"/>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5"/>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7"/>
                  </a:lnTo>
                  <a:lnTo>
                    <a:pt x="18" y="26"/>
                  </a:lnTo>
                  <a:lnTo>
                    <a:pt x="18" y="25"/>
                  </a:lnTo>
                  <a:lnTo>
                    <a:pt x="19"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6" name="Line 130"/>
            <p:cNvSpPr>
              <a:spLocks noChangeShapeType="1"/>
            </p:cNvSpPr>
            <p:nvPr/>
          </p:nvSpPr>
          <p:spPr bwMode="auto">
            <a:xfrm>
              <a:off x="2946" y="1378"/>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27" name="Line 131"/>
            <p:cNvSpPr>
              <a:spLocks noChangeShapeType="1"/>
            </p:cNvSpPr>
            <p:nvPr/>
          </p:nvSpPr>
          <p:spPr bwMode="auto">
            <a:xfrm>
              <a:off x="2926" y="1402"/>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28" name="Freeform 132"/>
            <p:cNvSpPr>
              <a:spLocks/>
            </p:cNvSpPr>
            <p:nvPr/>
          </p:nvSpPr>
          <p:spPr bwMode="auto">
            <a:xfrm>
              <a:off x="2365" y="1950"/>
              <a:ext cx="205" cy="21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9" name="Rectangle 133"/>
            <p:cNvSpPr>
              <a:spLocks noChangeArrowheads="1"/>
            </p:cNvSpPr>
            <p:nvPr/>
          </p:nvSpPr>
          <p:spPr bwMode="auto">
            <a:xfrm>
              <a:off x="2384" y="2015"/>
              <a:ext cx="170"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0" name="Rectangle 134"/>
            <p:cNvSpPr>
              <a:spLocks noChangeArrowheads="1"/>
            </p:cNvSpPr>
            <p:nvPr/>
          </p:nvSpPr>
          <p:spPr bwMode="auto">
            <a:xfrm>
              <a:off x="2411" y="2049"/>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1" name="Rectangle 135"/>
            <p:cNvSpPr>
              <a:spLocks noChangeArrowheads="1"/>
            </p:cNvSpPr>
            <p:nvPr/>
          </p:nvSpPr>
          <p:spPr bwMode="auto">
            <a:xfrm>
              <a:off x="2497" y="2046"/>
              <a:ext cx="40"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2" name="Freeform 136"/>
            <p:cNvSpPr>
              <a:spLocks/>
            </p:cNvSpPr>
            <p:nvPr/>
          </p:nvSpPr>
          <p:spPr bwMode="auto">
            <a:xfrm>
              <a:off x="2455" y="2097"/>
              <a:ext cx="8" cy="10"/>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6"/>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7"/>
                  </a:lnTo>
                  <a:lnTo>
                    <a:pt x="18" y="26"/>
                  </a:lnTo>
                  <a:lnTo>
                    <a:pt x="18" y="25"/>
                  </a:lnTo>
                  <a:lnTo>
                    <a:pt x="19"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3" name="Line 137"/>
            <p:cNvSpPr>
              <a:spLocks noChangeShapeType="1"/>
            </p:cNvSpPr>
            <p:nvPr/>
          </p:nvSpPr>
          <p:spPr bwMode="auto">
            <a:xfrm>
              <a:off x="2516" y="2046"/>
              <a:ext cx="1" cy="5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34" name="Line 138"/>
            <p:cNvSpPr>
              <a:spLocks noChangeShapeType="1"/>
            </p:cNvSpPr>
            <p:nvPr/>
          </p:nvSpPr>
          <p:spPr bwMode="auto">
            <a:xfrm>
              <a:off x="2497" y="2070"/>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35" name="Freeform 139"/>
            <p:cNvSpPr>
              <a:spLocks/>
            </p:cNvSpPr>
            <p:nvPr/>
          </p:nvSpPr>
          <p:spPr bwMode="auto">
            <a:xfrm>
              <a:off x="2604" y="1720"/>
              <a:ext cx="205" cy="214"/>
            </a:xfrm>
            <a:custGeom>
              <a:avLst/>
              <a:gdLst>
                <a:gd name="T0" fmla="*/ 56 w 615"/>
                <a:gd name="T1" fmla="*/ 196 h 644"/>
                <a:gd name="T2" fmla="*/ 0 w 615"/>
                <a:gd name="T3" fmla="*/ 196 h 644"/>
                <a:gd name="T4" fmla="*/ 307 w 615"/>
                <a:gd name="T5" fmla="*/ 0 h 644"/>
                <a:gd name="T6" fmla="*/ 615 w 615"/>
                <a:gd name="T7" fmla="*/ 196 h 644"/>
                <a:gd name="T8" fmla="*/ 587 w 615"/>
                <a:gd name="T9" fmla="*/ 196 h 644"/>
                <a:gd name="T10" fmla="*/ 559 w 615"/>
                <a:gd name="T11" fmla="*/ 196 h 644"/>
                <a:gd name="T12" fmla="*/ 559 w 615"/>
                <a:gd name="T13" fmla="*/ 615 h 644"/>
                <a:gd name="T14" fmla="*/ 56 w 615"/>
                <a:gd name="T15" fmla="*/ 615 h 644"/>
                <a:gd name="T16" fmla="*/ 56 w 615"/>
                <a:gd name="T17" fmla="*/ 196 h 644"/>
                <a:gd name="T18" fmla="*/ 559 w 615"/>
                <a:gd name="T19" fmla="*/ 196 h 644"/>
                <a:gd name="T20" fmla="*/ 587 w 615"/>
                <a:gd name="T21" fmla="*/ 196 h 644"/>
                <a:gd name="T22" fmla="*/ 587 w 615"/>
                <a:gd name="T23" fmla="*/ 644 h 644"/>
                <a:gd name="T24" fmla="*/ 56 w 615"/>
                <a:gd name="T25" fmla="*/ 644 h 644"/>
                <a:gd name="T26" fmla="*/ 56 w 615"/>
                <a:gd name="T27" fmla="*/ 615 h 644"/>
                <a:gd name="T28" fmla="*/ 56 w 615"/>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4"/>
                <a:gd name="T47" fmla="*/ 615 w 615"/>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4">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6" name="Rectangle 140"/>
            <p:cNvSpPr>
              <a:spLocks noChangeArrowheads="1"/>
            </p:cNvSpPr>
            <p:nvPr/>
          </p:nvSpPr>
          <p:spPr bwMode="auto">
            <a:xfrm>
              <a:off x="2623" y="1785"/>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7" name="Rectangle 141"/>
            <p:cNvSpPr>
              <a:spLocks noChangeArrowheads="1"/>
            </p:cNvSpPr>
            <p:nvPr/>
          </p:nvSpPr>
          <p:spPr bwMode="auto">
            <a:xfrm>
              <a:off x="2650" y="1818"/>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8" name="Rectangle 142"/>
            <p:cNvSpPr>
              <a:spLocks noChangeArrowheads="1"/>
            </p:cNvSpPr>
            <p:nvPr/>
          </p:nvSpPr>
          <p:spPr bwMode="auto">
            <a:xfrm>
              <a:off x="2735" y="1816"/>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9" name="Freeform 143"/>
            <p:cNvSpPr>
              <a:spLocks/>
            </p:cNvSpPr>
            <p:nvPr/>
          </p:nvSpPr>
          <p:spPr bwMode="auto">
            <a:xfrm>
              <a:off x="2694" y="1867"/>
              <a:ext cx="7" cy="10"/>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0" name="Line 144"/>
            <p:cNvSpPr>
              <a:spLocks noChangeShapeType="1"/>
            </p:cNvSpPr>
            <p:nvPr/>
          </p:nvSpPr>
          <p:spPr bwMode="auto">
            <a:xfrm>
              <a:off x="2755" y="1816"/>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41" name="Line 145"/>
            <p:cNvSpPr>
              <a:spLocks noChangeShapeType="1"/>
            </p:cNvSpPr>
            <p:nvPr/>
          </p:nvSpPr>
          <p:spPr bwMode="auto">
            <a:xfrm>
              <a:off x="2735" y="1840"/>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42" name="Freeform 146"/>
            <p:cNvSpPr>
              <a:spLocks/>
            </p:cNvSpPr>
            <p:nvPr/>
          </p:nvSpPr>
          <p:spPr bwMode="auto">
            <a:xfrm>
              <a:off x="2103" y="1807"/>
              <a:ext cx="205" cy="21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3" name="Rectangle 147"/>
            <p:cNvSpPr>
              <a:spLocks noChangeArrowheads="1"/>
            </p:cNvSpPr>
            <p:nvPr/>
          </p:nvSpPr>
          <p:spPr bwMode="auto">
            <a:xfrm>
              <a:off x="2122" y="1872"/>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4" name="Rectangle 148"/>
            <p:cNvSpPr>
              <a:spLocks noChangeArrowheads="1"/>
            </p:cNvSpPr>
            <p:nvPr/>
          </p:nvSpPr>
          <p:spPr bwMode="auto">
            <a:xfrm>
              <a:off x="2149" y="1906"/>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5" name="Rectangle 149"/>
            <p:cNvSpPr>
              <a:spLocks noChangeArrowheads="1"/>
            </p:cNvSpPr>
            <p:nvPr/>
          </p:nvSpPr>
          <p:spPr bwMode="auto">
            <a:xfrm>
              <a:off x="2234" y="1903"/>
              <a:ext cx="41"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6" name="Freeform 150"/>
            <p:cNvSpPr>
              <a:spLocks/>
            </p:cNvSpPr>
            <p:nvPr/>
          </p:nvSpPr>
          <p:spPr bwMode="auto">
            <a:xfrm>
              <a:off x="2193" y="1954"/>
              <a:ext cx="7" cy="10"/>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8 h 30"/>
                <a:gd name="T50" fmla="*/ 9 w 23"/>
                <a:gd name="T51" fmla="*/ 30 h 30"/>
                <a:gd name="T52" fmla="*/ 10 w 23"/>
                <a:gd name="T53" fmla="*/ 30 h 30"/>
                <a:gd name="T54" fmla="*/ 12 w 23"/>
                <a:gd name="T55" fmla="*/ 30 h 30"/>
                <a:gd name="T56" fmla="*/ 14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6" y="28"/>
                  </a:lnTo>
                  <a:lnTo>
                    <a:pt x="7" y="28"/>
                  </a:lnTo>
                  <a:lnTo>
                    <a:pt x="8" y="30"/>
                  </a:lnTo>
                  <a:lnTo>
                    <a:pt x="9" y="30"/>
                  </a:lnTo>
                  <a:lnTo>
                    <a:pt x="10" y="30"/>
                  </a:lnTo>
                  <a:lnTo>
                    <a:pt x="11" y="30"/>
                  </a:lnTo>
                  <a:lnTo>
                    <a:pt x="12" y="30"/>
                  </a:lnTo>
                  <a:lnTo>
                    <a:pt x="13" y="30"/>
                  </a:lnTo>
                  <a:lnTo>
                    <a:pt x="14" y="30"/>
                  </a:lnTo>
                  <a:lnTo>
                    <a:pt x="15" y="30"/>
                  </a:lnTo>
                  <a:lnTo>
                    <a:pt x="17"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7" name="Line 151"/>
            <p:cNvSpPr>
              <a:spLocks noChangeShapeType="1"/>
            </p:cNvSpPr>
            <p:nvPr/>
          </p:nvSpPr>
          <p:spPr bwMode="auto">
            <a:xfrm>
              <a:off x="2254" y="1903"/>
              <a:ext cx="1" cy="5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48" name="Line 152"/>
            <p:cNvSpPr>
              <a:spLocks noChangeShapeType="1"/>
            </p:cNvSpPr>
            <p:nvPr/>
          </p:nvSpPr>
          <p:spPr bwMode="auto">
            <a:xfrm>
              <a:off x="2234" y="1927"/>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49" name="Freeform 153"/>
            <p:cNvSpPr>
              <a:spLocks/>
            </p:cNvSpPr>
            <p:nvPr/>
          </p:nvSpPr>
          <p:spPr bwMode="auto">
            <a:xfrm>
              <a:off x="2341" y="1608"/>
              <a:ext cx="205" cy="21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0" name="Rectangle 154"/>
            <p:cNvSpPr>
              <a:spLocks noChangeArrowheads="1"/>
            </p:cNvSpPr>
            <p:nvPr/>
          </p:nvSpPr>
          <p:spPr bwMode="auto">
            <a:xfrm>
              <a:off x="2360" y="1673"/>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1" name="Rectangle 155"/>
            <p:cNvSpPr>
              <a:spLocks noChangeArrowheads="1"/>
            </p:cNvSpPr>
            <p:nvPr/>
          </p:nvSpPr>
          <p:spPr bwMode="auto">
            <a:xfrm>
              <a:off x="2387" y="1707"/>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2" name="Rectangle 156"/>
            <p:cNvSpPr>
              <a:spLocks noChangeArrowheads="1"/>
            </p:cNvSpPr>
            <p:nvPr/>
          </p:nvSpPr>
          <p:spPr bwMode="auto">
            <a:xfrm>
              <a:off x="2472" y="1704"/>
              <a:ext cx="41"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3" name="Freeform 157"/>
            <p:cNvSpPr>
              <a:spLocks/>
            </p:cNvSpPr>
            <p:nvPr/>
          </p:nvSpPr>
          <p:spPr bwMode="auto">
            <a:xfrm>
              <a:off x="2431" y="1755"/>
              <a:ext cx="7" cy="10"/>
            </a:xfrm>
            <a:custGeom>
              <a:avLst/>
              <a:gdLst>
                <a:gd name="T0" fmla="*/ 23 w 23"/>
                <a:gd name="T1" fmla="*/ 13 h 30"/>
                <a:gd name="T2" fmla="*/ 23 w 23"/>
                <a:gd name="T3" fmla="*/ 11 h 30"/>
                <a:gd name="T4" fmla="*/ 21 w 23"/>
                <a:gd name="T5" fmla="*/ 9 h 30"/>
                <a:gd name="T6" fmla="*/ 21 w 23"/>
                <a:gd name="T7" fmla="*/ 6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6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8 h 30"/>
                <a:gd name="T50" fmla="*/ 9 w 23"/>
                <a:gd name="T51" fmla="*/ 30 h 30"/>
                <a:gd name="T52" fmla="*/ 10 w 23"/>
                <a:gd name="T53" fmla="*/ 30 h 30"/>
                <a:gd name="T54" fmla="*/ 12 w 23"/>
                <a:gd name="T55" fmla="*/ 30 h 30"/>
                <a:gd name="T56" fmla="*/ 15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4" y="25"/>
                  </a:lnTo>
                  <a:lnTo>
                    <a:pt x="4" y="26"/>
                  </a:lnTo>
                  <a:lnTo>
                    <a:pt x="5" y="27"/>
                  </a:lnTo>
                  <a:lnTo>
                    <a:pt x="6" y="28"/>
                  </a:lnTo>
                  <a:lnTo>
                    <a:pt x="7" y="28"/>
                  </a:lnTo>
                  <a:lnTo>
                    <a:pt x="8" y="30"/>
                  </a:lnTo>
                  <a:lnTo>
                    <a:pt x="9" y="30"/>
                  </a:lnTo>
                  <a:lnTo>
                    <a:pt x="10" y="30"/>
                  </a:lnTo>
                  <a:lnTo>
                    <a:pt x="11" y="30"/>
                  </a:lnTo>
                  <a:lnTo>
                    <a:pt x="12" y="30"/>
                  </a:lnTo>
                  <a:lnTo>
                    <a:pt x="13"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4" name="Line 158"/>
            <p:cNvSpPr>
              <a:spLocks noChangeShapeType="1"/>
            </p:cNvSpPr>
            <p:nvPr/>
          </p:nvSpPr>
          <p:spPr bwMode="auto">
            <a:xfrm>
              <a:off x="2492" y="1704"/>
              <a:ext cx="1" cy="5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55" name="Line 159"/>
            <p:cNvSpPr>
              <a:spLocks noChangeShapeType="1"/>
            </p:cNvSpPr>
            <p:nvPr/>
          </p:nvSpPr>
          <p:spPr bwMode="auto">
            <a:xfrm>
              <a:off x="2472" y="1728"/>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56" name="Freeform 160"/>
            <p:cNvSpPr>
              <a:spLocks/>
            </p:cNvSpPr>
            <p:nvPr/>
          </p:nvSpPr>
          <p:spPr bwMode="auto">
            <a:xfrm>
              <a:off x="1943" y="1553"/>
              <a:ext cx="205"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7" name="Rectangle 161"/>
            <p:cNvSpPr>
              <a:spLocks noChangeArrowheads="1"/>
            </p:cNvSpPr>
            <p:nvPr/>
          </p:nvSpPr>
          <p:spPr bwMode="auto">
            <a:xfrm>
              <a:off x="1962" y="1618"/>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8" name="Rectangle 162"/>
            <p:cNvSpPr>
              <a:spLocks noChangeArrowheads="1"/>
            </p:cNvSpPr>
            <p:nvPr/>
          </p:nvSpPr>
          <p:spPr bwMode="auto">
            <a:xfrm>
              <a:off x="1989" y="1651"/>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9" name="Rectangle 163"/>
            <p:cNvSpPr>
              <a:spLocks noChangeArrowheads="1"/>
            </p:cNvSpPr>
            <p:nvPr/>
          </p:nvSpPr>
          <p:spPr bwMode="auto">
            <a:xfrm>
              <a:off x="2075" y="1648"/>
              <a:ext cx="40"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0" name="Freeform 164"/>
            <p:cNvSpPr>
              <a:spLocks/>
            </p:cNvSpPr>
            <p:nvPr/>
          </p:nvSpPr>
          <p:spPr bwMode="auto">
            <a:xfrm>
              <a:off x="2033" y="1700"/>
              <a:ext cx="8" cy="10"/>
            </a:xfrm>
            <a:custGeom>
              <a:avLst/>
              <a:gdLst>
                <a:gd name="T0" fmla="*/ 23 w 23"/>
                <a:gd name="T1" fmla="*/ 13 h 30"/>
                <a:gd name="T2" fmla="*/ 23 w 23"/>
                <a:gd name="T3" fmla="*/ 11 h 30"/>
                <a:gd name="T4" fmla="*/ 20 w 23"/>
                <a:gd name="T5" fmla="*/ 9 h 30"/>
                <a:gd name="T6" fmla="*/ 20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0" y="9"/>
                  </a:lnTo>
                  <a:lnTo>
                    <a:pt x="20" y="8"/>
                  </a:lnTo>
                  <a:lnTo>
                    <a:pt x="20" y="7"/>
                  </a:lnTo>
                  <a:lnTo>
                    <a:pt x="19" y="6"/>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6"/>
                  </a:lnTo>
                  <a:lnTo>
                    <a:pt x="18" y="25"/>
                  </a:lnTo>
                  <a:lnTo>
                    <a:pt x="19" y="24"/>
                  </a:lnTo>
                  <a:lnTo>
                    <a:pt x="20" y="24"/>
                  </a:lnTo>
                  <a:lnTo>
                    <a:pt x="20" y="23"/>
                  </a:lnTo>
                  <a:lnTo>
                    <a:pt x="20"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1" name="Line 165"/>
            <p:cNvSpPr>
              <a:spLocks noChangeShapeType="1"/>
            </p:cNvSpPr>
            <p:nvPr/>
          </p:nvSpPr>
          <p:spPr bwMode="auto">
            <a:xfrm>
              <a:off x="2094" y="1649"/>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62" name="Line 166"/>
            <p:cNvSpPr>
              <a:spLocks noChangeShapeType="1"/>
            </p:cNvSpPr>
            <p:nvPr/>
          </p:nvSpPr>
          <p:spPr bwMode="auto">
            <a:xfrm>
              <a:off x="2075" y="1673"/>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63" name="Freeform 167"/>
            <p:cNvSpPr>
              <a:spLocks/>
            </p:cNvSpPr>
            <p:nvPr/>
          </p:nvSpPr>
          <p:spPr bwMode="auto">
            <a:xfrm>
              <a:off x="2047" y="1099"/>
              <a:ext cx="205" cy="21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4" name="Rectangle 168"/>
            <p:cNvSpPr>
              <a:spLocks noChangeArrowheads="1"/>
            </p:cNvSpPr>
            <p:nvPr/>
          </p:nvSpPr>
          <p:spPr bwMode="auto">
            <a:xfrm>
              <a:off x="2066" y="1164"/>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5" name="Rectangle 169"/>
            <p:cNvSpPr>
              <a:spLocks noChangeArrowheads="1"/>
            </p:cNvSpPr>
            <p:nvPr/>
          </p:nvSpPr>
          <p:spPr bwMode="auto">
            <a:xfrm>
              <a:off x="2093" y="1197"/>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6" name="Rectangle 170"/>
            <p:cNvSpPr>
              <a:spLocks noChangeArrowheads="1"/>
            </p:cNvSpPr>
            <p:nvPr/>
          </p:nvSpPr>
          <p:spPr bwMode="auto">
            <a:xfrm>
              <a:off x="2178" y="1195"/>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7" name="Freeform 171"/>
            <p:cNvSpPr>
              <a:spLocks/>
            </p:cNvSpPr>
            <p:nvPr/>
          </p:nvSpPr>
          <p:spPr bwMode="auto">
            <a:xfrm>
              <a:off x="2137" y="1246"/>
              <a:ext cx="7" cy="10"/>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4"/>
                  </a:lnTo>
                  <a:lnTo>
                    <a:pt x="4"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4" y="25"/>
                  </a:lnTo>
                  <a:lnTo>
                    <a:pt x="4"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8" name="Line 172"/>
            <p:cNvSpPr>
              <a:spLocks noChangeShapeType="1"/>
            </p:cNvSpPr>
            <p:nvPr/>
          </p:nvSpPr>
          <p:spPr bwMode="auto">
            <a:xfrm>
              <a:off x="2198" y="119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69" name="Line 173"/>
            <p:cNvSpPr>
              <a:spLocks noChangeShapeType="1"/>
            </p:cNvSpPr>
            <p:nvPr/>
          </p:nvSpPr>
          <p:spPr bwMode="auto">
            <a:xfrm>
              <a:off x="2178" y="1219"/>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70" name="Freeform 174"/>
            <p:cNvSpPr>
              <a:spLocks/>
            </p:cNvSpPr>
            <p:nvPr/>
          </p:nvSpPr>
          <p:spPr bwMode="auto">
            <a:xfrm>
              <a:off x="2397" y="1027"/>
              <a:ext cx="205" cy="214"/>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1" name="Rectangle 175"/>
            <p:cNvSpPr>
              <a:spLocks noChangeArrowheads="1"/>
            </p:cNvSpPr>
            <p:nvPr/>
          </p:nvSpPr>
          <p:spPr bwMode="auto">
            <a:xfrm>
              <a:off x="2416" y="1092"/>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2" name="Rectangle 176"/>
            <p:cNvSpPr>
              <a:spLocks noChangeArrowheads="1"/>
            </p:cNvSpPr>
            <p:nvPr/>
          </p:nvSpPr>
          <p:spPr bwMode="auto">
            <a:xfrm>
              <a:off x="2443" y="1125"/>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3" name="Rectangle 177"/>
            <p:cNvSpPr>
              <a:spLocks noChangeArrowheads="1"/>
            </p:cNvSpPr>
            <p:nvPr/>
          </p:nvSpPr>
          <p:spPr bwMode="auto">
            <a:xfrm>
              <a:off x="2528" y="1123"/>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4" name="Freeform 178"/>
            <p:cNvSpPr>
              <a:spLocks/>
            </p:cNvSpPr>
            <p:nvPr/>
          </p:nvSpPr>
          <p:spPr bwMode="auto">
            <a:xfrm>
              <a:off x="2486" y="1174"/>
              <a:ext cx="8" cy="10"/>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7"/>
                  </a:lnTo>
                  <a:lnTo>
                    <a:pt x="6" y="29"/>
                  </a:lnTo>
                  <a:lnTo>
                    <a:pt x="7" y="29"/>
                  </a:lnTo>
                  <a:lnTo>
                    <a:pt x="8" y="30"/>
                  </a:lnTo>
                  <a:lnTo>
                    <a:pt x="9" y="30"/>
                  </a:lnTo>
                  <a:lnTo>
                    <a:pt x="10" y="30"/>
                  </a:lnTo>
                  <a:lnTo>
                    <a:pt x="11" y="30"/>
                  </a:lnTo>
                  <a:lnTo>
                    <a:pt x="12" y="30"/>
                  </a:lnTo>
                  <a:lnTo>
                    <a:pt x="13" y="30"/>
                  </a:lnTo>
                  <a:lnTo>
                    <a:pt x="14" y="30"/>
                  </a:lnTo>
                  <a:lnTo>
                    <a:pt x="15" y="30"/>
                  </a:lnTo>
                  <a:lnTo>
                    <a:pt x="16" y="29"/>
                  </a:lnTo>
                  <a:lnTo>
                    <a:pt x="18" y="27"/>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5" name="Line 179"/>
            <p:cNvSpPr>
              <a:spLocks noChangeShapeType="1"/>
            </p:cNvSpPr>
            <p:nvPr/>
          </p:nvSpPr>
          <p:spPr bwMode="auto">
            <a:xfrm>
              <a:off x="2548" y="1123"/>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76" name="Line 180"/>
            <p:cNvSpPr>
              <a:spLocks noChangeShapeType="1"/>
            </p:cNvSpPr>
            <p:nvPr/>
          </p:nvSpPr>
          <p:spPr bwMode="auto">
            <a:xfrm>
              <a:off x="2528" y="1147"/>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77" name="Freeform 181"/>
            <p:cNvSpPr>
              <a:spLocks/>
            </p:cNvSpPr>
            <p:nvPr/>
          </p:nvSpPr>
          <p:spPr bwMode="auto">
            <a:xfrm>
              <a:off x="3997" y="1680"/>
              <a:ext cx="205"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8" name="Rectangle 182"/>
            <p:cNvSpPr>
              <a:spLocks noChangeArrowheads="1"/>
            </p:cNvSpPr>
            <p:nvPr/>
          </p:nvSpPr>
          <p:spPr bwMode="auto">
            <a:xfrm>
              <a:off x="4016" y="1745"/>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9" name="Rectangle 183"/>
            <p:cNvSpPr>
              <a:spLocks noChangeArrowheads="1"/>
            </p:cNvSpPr>
            <p:nvPr/>
          </p:nvSpPr>
          <p:spPr bwMode="auto">
            <a:xfrm>
              <a:off x="4043" y="1778"/>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0" name="Rectangle 184"/>
            <p:cNvSpPr>
              <a:spLocks noChangeArrowheads="1"/>
            </p:cNvSpPr>
            <p:nvPr/>
          </p:nvSpPr>
          <p:spPr bwMode="auto">
            <a:xfrm>
              <a:off x="4128" y="1776"/>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1" name="Freeform 185"/>
            <p:cNvSpPr>
              <a:spLocks/>
            </p:cNvSpPr>
            <p:nvPr/>
          </p:nvSpPr>
          <p:spPr bwMode="auto">
            <a:xfrm>
              <a:off x="4087" y="1827"/>
              <a:ext cx="7" cy="10"/>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7"/>
                  </a:lnTo>
                  <a:lnTo>
                    <a:pt x="18" y="26"/>
                  </a:lnTo>
                  <a:lnTo>
                    <a:pt x="18"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2" name="Line 186"/>
            <p:cNvSpPr>
              <a:spLocks noChangeShapeType="1"/>
            </p:cNvSpPr>
            <p:nvPr/>
          </p:nvSpPr>
          <p:spPr bwMode="auto">
            <a:xfrm>
              <a:off x="4148" y="1776"/>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83" name="Line 187"/>
            <p:cNvSpPr>
              <a:spLocks noChangeShapeType="1"/>
            </p:cNvSpPr>
            <p:nvPr/>
          </p:nvSpPr>
          <p:spPr bwMode="auto">
            <a:xfrm>
              <a:off x="4128" y="1800"/>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84" name="Freeform 188"/>
            <p:cNvSpPr>
              <a:spLocks/>
            </p:cNvSpPr>
            <p:nvPr/>
          </p:nvSpPr>
          <p:spPr bwMode="auto">
            <a:xfrm>
              <a:off x="3177" y="3757"/>
              <a:ext cx="205" cy="214"/>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5" name="Rectangle 189"/>
            <p:cNvSpPr>
              <a:spLocks noChangeArrowheads="1"/>
            </p:cNvSpPr>
            <p:nvPr/>
          </p:nvSpPr>
          <p:spPr bwMode="auto">
            <a:xfrm>
              <a:off x="3196" y="3822"/>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6" name="Rectangle 190"/>
            <p:cNvSpPr>
              <a:spLocks noChangeArrowheads="1"/>
            </p:cNvSpPr>
            <p:nvPr/>
          </p:nvSpPr>
          <p:spPr bwMode="auto">
            <a:xfrm>
              <a:off x="3223" y="3855"/>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7" name="Rectangle 191"/>
            <p:cNvSpPr>
              <a:spLocks noChangeArrowheads="1"/>
            </p:cNvSpPr>
            <p:nvPr/>
          </p:nvSpPr>
          <p:spPr bwMode="auto">
            <a:xfrm>
              <a:off x="3308" y="3853"/>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8" name="Freeform 192"/>
            <p:cNvSpPr>
              <a:spLocks/>
            </p:cNvSpPr>
            <p:nvPr/>
          </p:nvSpPr>
          <p:spPr bwMode="auto">
            <a:xfrm>
              <a:off x="3267" y="3904"/>
              <a:ext cx="7" cy="10"/>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1"/>
                  </a:lnTo>
                  <a:lnTo>
                    <a:pt x="16" y="0"/>
                  </a:lnTo>
                  <a:lnTo>
                    <a:pt x="14" y="0"/>
                  </a:lnTo>
                  <a:lnTo>
                    <a:pt x="13" y="0"/>
                  </a:lnTo>
                  <a:lnTo>
                    <a:pt x="12" y="0"/>
                  </a:lnTo>
                  <a:lnTo>
                    <a:pt x="11" y="0"/>
                  </a:lnTo>
                  <a:lnTo>
                    <a:pt x="10" y="0"/>
                  </a:lnTo>
                  <a:lnTo>
                    <a:pt x="9" y="0"/>
                  </a:lnTo>
                  <a:lnTo>
                    <a:pt x="8" y="0"/>
                  </a:lnTo>
                  <a:lnTo>
                    <a:pt x="7" y="1"/>
                  </a:lnTo>
                  <a:lnTo>
                    <a:pt x="6" y="1"/>
                  </a:lnTo>
                  <a:lnTo>
                    <a:pt x="5"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9" name="Line 193"/>
            <p:cNvSpPr>
              <a:spLocks noChangeShapeType="1"/>
            </p:cNvSpPr>
            <p:nvPr/>
          </p:nvSpPr>
          <p:spPr bwMode="auto">
            <a:xfrm>
              <a:off x="3328" y="3853"/>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90" name="Line 194"/>
            <p:cNvSpPr>
              <a:spLocks noChangeShapeType="1"/>
            </p:cNvSpPr>
            <p:nvPr/>
          </p:nvSpPr>
          <p:spPr bwMode="auto">
            <a:xfrm>
              <a:off x="3308" y="3877"/>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91" name="Freeform 195"/>
            <p:cNvSpPr>
              <a:spLocks/>
            </p:cNvSpPr>
            <p:nvPr/>
          </p:nvSpPr>
          <p:spPr bwMode="auto">
            <a:xfrm>
              <a:off x="4800" y="892"/>
              <a:ext cx="205" cy="214"/>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2" name="Rectangle 196"/>
            <p:cNvSpPr>
              <a:spLocks noChangeArrowheads="1"/>
            </p:cNvSpPr>
            <p:nvPr/>
          </p:nvSpPr>
          <p:spPr bwMode="auto">
            <a:xfrm>
              <a:off x="4819" y="957"/>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3" name="Rectangle 197"/>
            <p:cNvSpPr>
              <a:spLocks noChangeArrowheads="1"/>
            </p:cNvSpPr>
            <p:nvPr/>
          </p:nvSpPr>
          <p:spPr bwMode="auto">
            <a:xfrm>
              <a:off x="4847" y="990"/>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4" name="Rectangle 198"/>
            <p:cNvSpPr>
              <a:spLocks noChangeArrowheads="1"/>
            </p:cNvSpPr>
            <p:nvPr/>
          </p:nvSpPr>
          <p:spPr bwMode="auto">
            <a:xfrm>
              <a:off x="4932" y="987"/>
              <a:ext cx="40"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5" name="Freeform 199"/>
            <p:cNvSpPr>
              <a:spLocks/>
            </p:cNvSpPr>
            <p:nvPr/>
          </p:nvSpPr>
          <p:spPr bwMode="auto">
            <a:xfrm>
              <a:off x="4890" y="1039"/>
              <a:ext cx="8" cy="10"/>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6" name="Line 200"/>
            <p:cNvSpPr>
              <a:spLocks noChangeShapeType="1"/>
            </p:cNvSpPr>
            <p:nvPr/>
          </p:nvSpPr>
          <p:spPr bwMode="auto">
            <a:xfrm>
              <a:off x="4951" y="988"/>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97" name="Line 201"/>
            <p:cNvSpPr>
              <a:spLocks noChangeShapeType="1"/>
            </p:cNvSpPr>
            <p:nvPr/>
          </p:nvSpPr>
          <p:spPr bwMode="auto">
            <a:xfrm>
              <a:off x="4932" y="1012"/>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98" name="Freeform 202"/>
            <p:cNvSpPr>
              <a:spLocks/>
            </p:cNvSpPr>
            <p:nvPr/>
          </p:nvSpPr>
          <p:spPr bwMode="auto">
            <a:xfrm>
              <a:off x="4530" y="1154"/>
              <a:ext cx="205" cy="21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9" name="Rectangle 203"/>
            <p:cNvSpPr>
              <a:spLocks noChangeArrowheads="1"/>
            </p:cNvSpPr>
            <p:nvPr/>
          </p:nvSpPr>
          <p:spPr bwMode="auto">
            <a:xfrm>
              <a:off x="4549" y="1219"/>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grpSp>
      <p:sp>
        <p:nvSpPr>
          <p:cNvPr id="25604" name="Rectangle 204"/>
          <p:cNvSpPr>
            <a:spLocks noChangeArrowheads="1"/>
          </p:cNvSpPr>
          <p:nvPr/>
        </p:nvSpPr>
        <p:spPr bwMode="auto">
          <a:xfrm>
            <a:off x="7234238" y="198596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05" name="Rectangle 205"/>
          <p:cNvSpPr>
            <a:spLocks noChangeArrowheads="1"/>
          </p:cNvSpPr>
          <p:nvPr/>
        </p:nvSpPr>
        <p:spPr bwMode="auto">
          <a:xfrm>
            <a:off x="7369175" y="1981200"/>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06" name="Freeform 206"/>
          <p:cNvSpPr>
            <a:spLocks/>
          </p:cNvSpPr>
          <p:nvPr/>
        </p:nvSpPr>
        <p:spPr bwMode="auto">
          <a:xfrm>
            <a:off x="7302500" y="2062163"/>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4" y="25"/>
                </a:lnTo>
                <a:lnTo>
                  <a:pt x="4" y="26"/>
                </a:lnTo>
                <a:lnTo>
                  <a:pt x="5" y="27"/>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07" name="Line 207"/>
          <p:cNvSpPr>
            <a:spLocks noChangeShapeType="1"/>
          </p:cNvSpPr>
          <p:nvPr/>
        </p:nvSpPr>
        <p:spPr bwMode="auto">
          <a:xfrm>
            <a:off x="7400925" y="1981200"/>
            <a:ext cx="1588" cy="80963"/>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8" name="Line 208"/>
          <p:cNvSpPr>
            <a:spLocks noChangeShapeType="1"/>
          </p:cNvSpPr>
          <p:nvPr/>
        </p:nvSpPr>
        <p:spPr bwMode="auto">
          <a:xfrm>
            <a:off x="7369175" y="201930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9" name="Freeform 209"/>
          <p:cNvSpPr>
            <a:spLocks/>
          </p:cNvSpPr>
          <p:nvPr/>
        </p:nvSpPr>
        <p:spPr bwMode="auto">
          <a:xfrm>
            <a:off x="7958138" y="2903538"/>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0" name="Rectangle 210"/>
          <p:cNvSpPr>
            <a:spLocks noChangeArrowheads="1"/>
          </p:cNvSpPr>
          <p:nvPr/>
        </p:nvSpPr>
        <p:spPr bwMode="auto">
          <a:xfrm>
            <a:off x="7988300" y="3006725"/>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1" name="Rectangle 211"/>
          <p:cNvSpPr>
            <a:spLocks noChangeArrowheads="1"/>
          </p:cNvSpPr>
          <p:nvPr/>
        </p:nvSpPr>
        <p:spPr bwMode="auto">
          <a:xfrm>
            <a:off x="8031163" y="3059113"/>
            <a:ext cx="93662"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2" name="Rectangle 212"/>
          <p:cNvSpPr>
            <a:spLocks noChangeArrowheads="1"/>
          </p:cNvSpPr>
          <p:nvPr/>
        </p:nvSpPr>
        <p:spPr bwMode="auto">
          <a:xfrm>
            <a:off x="8166100" y="305593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3" name="Freeform 213"/>
          <p:cNvSpPr>
            <a:spLocks/>
          </p:cNvSpPr>
          <p:nvPr/>
        </p:nvSpPr>
        <p:spPr bwMode="auto">
          <a:xfrm>
            <a:off x="8099425" y="3136900"/>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2 w 23"/>
              <a:gd name="T29" fmla="*/ 7 h 30"/>
              <a:gd name="T30" fmla="*/ 2 w 23"/>
              <a:gd name="T31" fmla="*/ 9 h 30"/>
              <a:gd name="T32" fmla="*/ 0 w 23"/>
              <a:gd name="T33" fmla="*/ 11 h 30"/>
              <a:gd name="T34" fmla="*/ 0 w 23"/>
              <a:gd name="T35" fmla="*/ 13 h 30"/>
              <a:gd name="T36" fmla="*/ 0 w 23"/>
              <a:gd name="T37" fmla="*/ 17 h 30"/>
              <a:gd name="T38" fmla="*/ 0 w 23"/>
              <a:gd name="T39" fmla="*/ 19 h 30"/>
              <a:gd name="T40" fmla="*/ 2 w 23"/>
              <a:gd name="T41" fmla="*/ 22 h 30"/>
              <a:gd name="T42" fmla="*/ 2 w 23"/>
              <a:gd name="T43" fmla="*/ 24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4"/>
                </a:lnTo>
                <a:lnTo>
                  <a:pt x="4" y="5"/>
                </a:lnTo>
                <a:lnTo>
                  <a:pt x="3" y="6"/>
                </a:lnTo>
                <a:lnTo>
                  <a:pt x="2" y="7"/>
                </a:lnTo>
                <a:lnTo>
                  <a:pt x="2" y="8"/>
                </a:lnTo>
                <a:lnTo>
                  <a:pt x="2" y="9"/>
                </a:lnTo>
                <a:lnTo>
                  <a:pt x="0" y="10"/>
                </a:lnTo>
                <a:lnTo>
                  <a:pt x="0" y="11"/>
                </a:lnTo>
                <a:lnTo>
                  <a:pt x="0" y="12"/>
                </a:lnTo>
                <a:lnTo>
                  <a:pt x="0" y="13"/>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4" name="Line 214"/>
          <p:cNvSpPr>
            <a:spLocks noChangeShapeType="1"/>
          </p:cNvSpPr>
          <p:nvPr/>
        </p:nvSpPr>
        <p:spPr bwMode="auto">
          <a:xfrm>
            <a:off x="8197850" y="305593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5" name="Line 215"/>
          <p:cNvSpPr>
            <a:spLocks noChangeShapeType="1"/>
          </p:cNvSpPr>
          <p:nvPr/>
        </p:nvSpPr>
        <p:spPr bwMode="auto">
          <a:xfrm>
            <a:off x="8166100" y="309403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6" name="Freeform 216"/>
          <p:cNvSpPr>
            <a:spLocks/>
          </p:cNvSpPr>
          <p:nvPr/>
        </p:nvSpPr>
        <p:spPr bwMode="auto">
          <a:xfrm>
            <a:off x="7932738" y="2360613"/>
            <a:ext cx="325437"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7" name="Rectangle 217"/>
          <p:cNvSpPr>
            <a:spLocks noChangeArrowheads="1"/>
          </p:cNvSpPr>
          <p:nvPr/>
        </p:nvSpPr>
        <p:spPr bwMode="auto">
          <a:xfrm>
            <a:off x="7962900" y="246380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8" name="Rectangle 218"/>
          <p:cNvSpPr>
            <a:spLocks noChangeArrowheads="1"/>
          </p:cNvSpPr>
          <p:nvPr/>
        </p:nvSpPr>
        <p:spPr bwMode="auto">
          <a:xfrm>
            <a:off x="8005763" y="251618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9" name="Rectangle 219"/>
          <p:cNvSpPr>
            <a:spLocks noChangeArrowheads="1"/>
          </p:cNvSpPr>
          <p:nvPr/>
        </p:nvSpPr>
        <p:spPr bwMode="auto">
          <a:xfrm>
            <a:off x="8140700" y="2511425"/>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0" name="Freeform 220"/>
          <p:cNvSpPr>
            <a:spLocks/>
          </p:cNvSpPr>
          <p:nvPr/>
        </p:nvSpPr>
        <p:spPr bwMode="auto">
          <a:xfrm>
            <a:off x="8074025" y="2593975"/>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7"/>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1" name="Line 221"/>
          <p:cNvSpPr>
            <a:spLocks noChangeShapeType="1"/>
          </p:cNvSpPr>
          <p:nvPr/>
        </p:nvSpPr>
        <p:spPr bwMode="auto">
          <a:xfrm>
            <a:off x="8172450" y="251301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2" name="Line 222"/>
          <p:cNvSpPr>
            <a:spLocks noChangeShapeType="1"/>
          </p:cNvSpPr>
          <p:nvPr/>
        </p:nvSpPr>
        <p:spPr bwMode="auto">
          <a:xfrm>
            <a:off x="8140700" y="255111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3" name="Freeform 223"/>
          <p:cNvSpPr>
            <a:spLocks/>
          </p:cNvSpPr>
          <p:nvPr/>
        </p:nvSpPr>
        <p:spPr bwMode="auto">
          <a:xfrm>
            <a:off x="7389813" y="2473325"/>
            <a:ext cx="323850" cy="341313"/>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4" name="Rectangle 224"/>
          <p:cNvSpPr>
            <a:spLocks noChangeArrowheads="1"/>
          </p:cNvSpPr>
          <p:nvPr/>
        </p:nvSpPr>
        <p:spPr bwMode="auto">
          <a:xfrm>
            <a:off x="7419975" y="2576513"/>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5" name="Rectangle 225"/>
          <p:cNvSpPr>
            <a:spLocks noChangeArrowheads="1"/>
          </p:cNvSpPr>
          <p:nvPr/>
        </p:nvSpPr>
        <p:spPr bwMode="auto">
          <a:xfrm>
            <a:off x="7462838" y="263048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6" name="Rectangle 226"/>
          <p:cNvSpPr>
            <a:spLocks noChangeArrowheads="1"/>
          </p:cNvSpPr>
          <p:nvPr/>
        </p:nvSpPr>
        <p:spPr bwMode="auto">
          <a:xfrm>
            <a:off x="7597775" y="2625725"/>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7" name="Freeform 227"/>
          <p:cNvSpPr>
            <a:spLocks/>
          </p:cNvSpPr>
          <p:nvPr/>
        </p:nvSpPr>
        <p:spPr bwMode="auto">
          <a:xfrm>
            <a:off x="7531100" y="2706688"/>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3"/>
                </a:lnTo>
                <a:lnTo>
                  <a:pt x="4" y="5"/>
                </a:lnTo>
                <a:lnTo>
                  <a:pt x="3"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3" y="24"/>
                </a:lnTo>
                <a:lnTo>
                  <a:pt x="4" y="25"/>
                </a:lnTo>
                <a:lnTo>
                  <a:pt x="4" y="26"/>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8" name="Line 228"/>
          <p:cNvSpPr>
            <a:spLocks noChangeShapeType="1"/>
          </p:cNvSpPr>
          <p:nvPr/>
        </p:nvSpPr>
        <p:spPr bwMode="auto">
          <a:xfrm>
            <a:off x="7629525" y="262731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9" name="Line 229"/>
          <p:cNvSpPr>
            <a:spLocks noChangeShapeType="1"/>
          </p:cNvSpPr>
          <p:nvPr/>
        </p:nvSpPr>
        <p:spPr bwMode="auto">
          <a:xfrm>
            <a:off x="7597775" y="266382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0" name="Freeform 230"/>
          <p:cNvSpPr>
            <a:spLocks/>
          </p:cNvSpPr>
          <p:nvPr/>
        </p:nvSpPr>
        <p:spPr bwMode="auto">
          <a:xfrm>
            <a:off x="6832600" y="2613025"/>
            <a:ext cx="325438" cy="339725"/>
          </a:xfrm>
          <a:custGeom>
            <a:avLst/>
            <a:gdLst>
              <a:gd name="T0" fmla="*/ 55 w 614"/>
              <a:gd name="T1" fmla="*/ 196 h 643"/>
              <a:gd name="T2" fmla="*/ 0 w 614"/>
              <a:gd name="T3" fmla="*/ 196 h 643"/>
              <a:gd name="T4" fmla="*/ 307 w 614"/>
              <a:gd name="T5" fmla="*/ 0 h 643"/>
              <a:gd name="T6" fmla="*/ 614 w 614"/>
              <a:gd name="T7" fmla="*/ 196 h 643"/>
              <a:gd name="T8" fmla="*/ 586 w 614"/>
              <a:gd name="T9" fmla="*/ 196 h 643"/>
              <a:gd name="T10" fmla="*/ 558 w 614"/>
              <a:gd name="T11" fmla="*/ 196 h 643"/>
              <a:gd name="T12" fmla="*/ 558 w 614"/>
              <a:gd name="T13" fmla="*/ 615 h 643"/>
              <a:gd name="T14" fmla="*/ 55 w 614"/>
              <a:gd name="T15" fmla="*/ 615 h 643"/>
              <a:gd name="T16" fmla="*/ 55 w 614"/>
              <a:gd name="T17" fmla="*/ 196 h 643"/>
              <a:gd name="T18" fmla="*/ 558 w 614"/>
              <a:gd name="T19" fmla="*/ 196 h 643"/>
              <a:gd name="T20" fmla="*/ 586 w 614"/>
              <a:gd name="T21" fmla="*/ 196 h 643"/>
              <a:gd name="T22" fmla="*/ 586 w 614"/>
              <a:gd name="T23" fmla="*/ 643 h 643"/>
              <a:gd name="T24" fmla="*/ 55 w 614"/>
              <a:gd name="T25" fmla="*/ 643 h 643"/>
              <a:gd name="T26" fmla="*/ 55 w 614"/>
              <a:gd name="T27" fmla="*/ 615 h 643"/>
              <a:gd name="T28" fmla="*/ 55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6"/>
                </a:moveTo>
                <a:lnTo>
                  <a:pt x="0" y="196"/>
                </a:lnTo>
                <a:lnTo>
                  <a:pt x="307" y="0"/>
                </a:lnTo>
                <a:lnTo>
                  <a:pt x="614" y="196"/>
                </a:lnTo>
                <a:lnTo>
                  <a:pt x="586" y="196"/>
                </a:lnTo>
                <a:lnTo>
                  <a:pt x="558" y="196"/>
                </a:lnTo>
                <a:lnTo>
                  <a:pt x="558" y="615"/>
                </a:lnTo>
                <a:lnTo>
                  <a:pt x="55" y="615"/>
                </a:lnTo>
                <a:lnTo>
                  <a:pt x="55" y="196"/>
                </a:lnTo>
                <a:lnTo>
                  <a:pt x="558" y="196"/>
                </a:lnTo>
                <a:lnTo>
                  <a:pt x="586" y="196"/>
                </a:lnTo>
                <a:lnTo>
                  <a:pt x="586" y="643"/>
                </a:lnTo>
                <a:lnTo>
                  <a:pt x="55" y="643"/>
                </a:lnTo>
                <a:lnTo>
                  <a:pt x="55" y="615"/>
                </a:lnTo>
                <a:lnTo>
                  <a:pt x="55"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1" name="Rectangle 231"/>
          <p:cNvSpPr>
            <a:spLocks noChangeArrowheads="1"/>
          </p:cNvSpPr>
          <p:nvPr/>
        </p:nvSpPr>
        <p:spPr bwMode="auto">
          <a:xfrm>
            <a:off x="6862763" y="2716213"/>
            <a:ext cx="268287"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2" name="Rectangle 232"/>
          <p:cNvSpPr>
            <a:spLocks noChangeArrowheads="1"/>
          </p:cNvSpPr>
          <p:nvPr/>
        </p:nvSpPr>
        <p:spPr bwMode="auto">
          <a:xfrm>
            <a:off x="6905625" y="2768600"/>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3" name="Rectangle 233"/>
          <p:cNvSpPr>
            <a:spLocks noChangeArrowheads="1"/>
          </p:cNvSpPr>
          <p:nvPr/>
        </p:nvSpPr>
        <p:spPr bwMode="auto">
          <a:xfrm>
            <a:off x="7040563" y="2765425"/>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4" name="Freeform 234"/>
          <p:cNvSpPr>
            <a:spLocks/>
          </p:cNvSpPr>
          <p:nvPr/>
        </p:nvSpPr>
        <p:spPr bwMode="auto">
          <a:xfrm>
            <a:off x="6973888" y="2846388"/>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5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4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6" y="0"/>
                </a:lnTo>
                <a:lnTo>
                  <a:pt x="15" y="0"/>
                </a:lnTo>
                <a:lnTo>
                  <a:pt x="13" y="0"/>
                </a:lnTo>
                <a:lnTo>
                  <a:pt x="12" y="0"/>
                </a:lnTo>
                <a:lnTo>
                  <a:pt x="11" y="0"/>
                </a:lnTo>
                <a:lnTo>
                  <a:pt x="10" y="0"/>
                </a:lnTo>
                <a:lnTo>
                  <a:pt x="9" y="0"/>
                </a:lnTo>
                <a:lnTo>
                  <a:pt x="8" y="0"/>
                </a:lnTo>
                <a:lnTo>
                  <a:pt x="7" y="2"/>
                </a:lnTo>
                <a:lnTo>
                  <a:pt x="6" y="2"/>
                </a:lnTo>
                <a:lnTo>
                  <a:pt x="5" y="3"/>
                </a:lnTo>
                <a:lnTo>
                  <a:pt x="4" y="4"/>
                </a:lnTo>
                <a:lnTo>
                  <a:pt x="4"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3"/>
                </a:lnTo>
                <a:lnTo>
                  <a:pt x="1" y="25"/>
                </a:lnTo>
                <a:lnTo>
                  <a:pt x="2" y="25"/>
                </a:lnTo>
                <a:lnTo>
                  <a:pt x="4" y="26"/>
                </a:lnTo>
                <a:lnTo>
                  <a:pt x="4" y="27"/>
                </a:lnTo>
                <a:lnTo>
                  <a:pt x="5" y="28"/>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5" name="Line 235"/>
          <p:cNvSpPr>
            <a:spLocks noChangeShapeType="1"/>
          </p:cNvSpPr>
          <p:nvPr/>
        </p:nvSpPr>
        <p:spPr bwMode="auto">
          <a:xfrm>
            <a:off x="7072313" y="276542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6" name="Line 236"/>
          <p:cNvSpPr>
            <a:spLocks noChangeShapeType="1"/>
          </p:cNvSpPr>
          <p:nvPr/>
        </p:nvSpPr>
        <p:spPr bwMode="auto">
          <a:xfrm>
            <a:off x="7040563" y="280352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7" name="Freeform 237"/>
          <p:cNvSpPr>
            <a:spLocks/>
          </p:cNvSpPr>
          <p:nvPr/>
        </p:nvSpPr>
        <p:spPr bwMode="auto">
          <a:xfrm>
            <a:off x="5910263" y="2587625"/>
            <a:ext cx="325437"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8" name="Rectangle 238"/>
          <p:cNvSpPr>
            <a:spLocks noChangeArrowheads="1"/>
          </p:cNvSpPr>
          <p:nvPr/>
        </p:nvSpPr>
        <p:spPr bwMode="auto">
          <a:xfrm>
            <a:off x="5940425" y="2690813"/>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9" name="Rectangle 239"/>
          <p:cNvSpPr>
            <a:spLocks noChangeArrowheads="1"/>
          </p:cNvSpPr>
          <p:nvPr/>
        </p:nvSpPr>
        <p:spPr bwMode="auto">
          <a:xfrm>
            <a:off x="5983288" y="2743200"/>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0" name="Rectangle 240"/>
          <p:cNvSpPr>
            <a:spLocks noChangeArrowheads="1"/>
          </p:cNvSpPr>
          <p:nvPr/>
        </p:nvSpPr>
        <p:spPr bwMode="auto">
          <a:xfrm>
            <a:off x="6118225" y="2740025"/>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1" name="Freeform 241"/>
          <p:cNvSpPr>
            <a:spLocks/>
          </p:cNvSpPr>
          <p:nvPr/>
        </p:nvSpPr>
        <p:spPr bwMode="auto">
          <a:xfrm>
            <a:off x="6053138" y="2820988"/>
            <a:ext cx="11112"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2" name="Line 242"/>
          <p:cNvSpPr>
            <a:spLocks noChangeShapeType="1"/>
          </p:cNvSpPr>
          <p:nvPr/>
        </p:nvSpPr>
        <p:spPr bwMode="auto">
          <a:xfrm>
            <a:off x="6149975" y="274002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43" name="Line 243"/>
          <p:cNvSpPr>
            <a:spLocks noChangeShapeType="1"/>
          </p:cNvSpPr>
          <p:nvPr/>
        </p:nvSpPr>
        <p:spPr bwMode="auto">
          <a:xfrm>
            <a:off x="6118225" y="277812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44" name="Freeform 244"/>
          <p:cNvSpPr>
            <a:spLocks/>
          </p:cNvSpPr>
          <p:nvPr/>
        </p:nvSpPr>
        <p:spPr bwMode="auto">
          <a:xfrm>
            <a:off x="5607050" y="3028950"/>
            <a:ext cx="325438" cy="341313"/>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5" name="Rectangle 245"/>
          <p:cNvSpPr>
            <a:spLocks noChangeArrowheads="1"/>
          </p:cNvSpPr>
          <p:nvPr/>
        </p:nvSpPr>
        <p:spPr bwMode="auto">
          <a:xfrm>
            <a:off x="5637213" y="31337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6" name="Rectangle 246"/>
          <p:cNvSpPr>
            <a:spLocks noChangeArrowheads="1"/>
          </p:cNvSpPr>
          <p:nvPr/>
        </p:nvSpPr>
        <p:spPr bwMode="auto">
          <a:xfrm>
            <a:off x="5680075" y="31861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7" name="Rectangle 247"/>
          <p:cNvSpPr>
            <a:spLocks noChangeArrowheads="1"/>
          </p:cNvSpPr>
          <p:nvPr/>
        </p:nvSpPr>
        <p:spPr bwMode="auto">
          <a:xfrm>
            <a:off x="5815013" y="3181350"/>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8" name="Freeform 248"/>
          <p:cNvSpPr>
            <a:spLocks/>
          </p:cNvSpPr>
          <p:nvPr/>
        </p:nvSpPr>
        <p:spPr bwMode="auto">
          <a:xfrm>
            <a:off x="5748338" y="3262313"/>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5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4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2"/>
                </a:lnTo>
                <a:lnTo>
                  <a:pt x="16" y="0"/>
                </a:lnTo>
                <a:lnTo>
                  <a:pt x="15" y="0"/>
                </a:lnTo>
                <a:lnTo>
                  <a:pt x="14" y="0"/>
                </a:lnTo>
                <a:lnTo>
                  <a:pt x="12" y="0"/>
                </a:lnTo>
                <a:lnTo>
                  <a:pt x="11" y="0"/>
                </a:lnTo>
                <a:lnTo>
                  <a:pt x="10" y="0"/>
                </a:lnTo>
                <a:lnTo>
                  <a:pt x="9" y="0"/>
                </a:lnTo>
                <a:lnTo>
                  <a:pt x="8" y="0"/>
                </a:lnTo>
                <a:lnTo>
                  <a:pt x="7" y="2"/>
                </a:lnTo>
                <a:lnTo>
                  <a:pt x="6" y="2"/>
                </a:lnTo>
                <a:lnTo>
                  <a:pt x="5" y="3"/>
                </a:lnTo>
                <a:lnTo>
                  <a:pt x="4" y="4"/>
                </a:lnTo>
                <a:lnTo>
                  <a:pt x="4" y="5"/>
                </a:lnTo>
                <a:lnTo>
                  <a:pt x="3"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3" y="25"/>
                </a:lnTo>
                <a:lnTo>
                  <a:pt x="4" y="26"/>
                </a:lnTo>
                <a:lnTo>
                  <a:pt x="4" y="27"/>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9" name="Line 249"/>
          <p:cNvSpPr>
            <a:spLocks noChangeShapeType="1"/>
          </p:cNvSpPr>
          <p:nvPr/>
        </p:nvSpPr>
        <p:spPr bwMode="auto">
          <a:xfrm>
            <a:off x="5846763" y="31829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0" name="Line 250"/>
          <p:cNvSpPr>
            <a:spLocks noChangeShapeType="1"/>
          </p:cNvSpPr>
          <p:nvPr/>
        </p:nvSpPr>
        <p:spPr bwMode="auto">
          <a:xfrm>
            <a:off x="5815013" y="321945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1" name="Freeform 251"/>
          <p:cNvSpPr>
            <a:spLocks/>
          </p:cNvSpPr>
          <p:nvPr/>
        </p:nvSpPr>
        <p:spPr bwMode="auto">
          <a:xfrm>
            <a:off x="6807200" y="4192588"/>
            <a:ext cx="325438" cy="339725"/>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2" name="Rectangle 252"/>
          <p:cNvSpPr>
            <a:spLocks noChangeArrowheads="1"/>
          </p:cNvSpPr>
          <p:nvPr/>
        </p:nvSpPr>
        <p:spPr bwMode="auto">
          <a:xfrm>
            <a:off x="6837363" y="429577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3" name="Rectangle 253"/>
          <p:cNvSpPr>
            <a:spLocks noChangeArrowheads="1"/>
          </p:cNvSpPr>
          <p:nvPr/>
        </p:nvSpPr>
        <p:spPr bwMode="auto">
          <a:xfrm>
            <a:off x="6880225" y="4348163"/>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4" name="Rectangle 254"/>
          <p:cNvSpPr>
            <a:spLocks noChangeArrowheads="1"/>
          </p:cNvSpPr>
          <p:nvPr/>
        </p:nvSpPr>
        <p:spPr bwMode="auto">
          <a:xfrm>
            <a:off x="7015163" y="4344988"/>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5" name="Freeform 255"/>
          <p:cNvSpPr>
            <a:spLocks/>
          </p:cNvSpPr>
          <p:nvPr/>
        </p:nvSpPr>
        <p:spPr bwMode="auto">
          <a:xfrm>
            <a:off x="6950075" y="4425950"/>
            <a:ext cx="11113" cy="15875"/>
          </a:xfrm>
          <a:custGeom>
            <a:avLst/>
            <a:gdLst>
              <a:gd name="T0" fmla="*/ 23 w 23"/>
              <a:gd name="T1" fmla="*/ 13 h 29"/>
              <a:gd name="T2" fmla="*/ 23 w 23"/>
              <a:gd name="T3" fmla="*/ 10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3 w 23"/>
              <a:gd name="T27" fmla="*/ 4 h 29"/>
              <a:gd name="T28" fmla="*/ 1 w 23"/>
              <a:gd name="T29" fmla="*/ 6 h 29"/>
              <a:gd name="T30" fmla="*/ 1 w 23"/>
              <a:gd name="T31" fmla="*/ 8 h 29"/>
              <a:gd name="T32" fmla="*/ 0 w 23"/>
              <a:gd name="T33" fmla="*/ 10 h 29"/>
              <a:gd name="T34" fmla="*/ 0 w 23"/>
              <a:gd name="T35" fmla="*/ 13 h 29"/>
              <a:gd name="T36" fmla="*/ 0 w 23"/>
              <a:gd name="T37" fmla="*/ 16 h 29"/>
              <a:gd name="T38" fmla="*/ 0 w 23"/>
              <a:gd name="T39" fmla="*/ 18 h 29"/>
              <a:gd name="T40" fmla="*/ 1 w 23"/>
              <a:gd name="T41" fmla="*/ 21 h 29"/>
              <a:gd name="T42" fmla="*/ 1 w 23"/>
              <a:gd name="T43" fmla="*/ 24 h 29"/>
              <a:gd name="T44" fmla="*/ 3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1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0"/>
                </a:lnTo>
                <a:lnTo>
                  <a:pt x="22" y="9"/>
                </a:lnTo>
                <a:lnTo>
                  <a:pt x="21" y="8"/>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5"/>
                </a:lnTo>
                <a:lnTo>
                  <a:pt x="1" y="6"/>
                </a:lnTo>
                <a:lnTo>
                  <a:pt x="1" y="7"/>
                </a:lnTo>
                <a:lnTo>
                  <a:pt x="1" y="8"/>
                </a:lnTo>
                <a:lnTo>
                  <a:pt x="0" y="9"/>
                </a:lnTo>
                <a:lnTo>
                  <a:pt x="0" y="10"/>
                </a:lnTo>
                <a:lnTo>
                  <a:pt x="0" y="12"/>
                </a:lnTo>
                <a:lnTo>
                  <a:pt x="0" y="13"/>
                </a:lnTo>
                <a:lnTo>
                  <a:pt x="0" y="14"/>
                </a:lnTo>
                <a:lnTo>
                  <a:pt x="0" y="16"/>
                </a:lnTo>
                <a:lnTo>
                  <a:pt x="0" y="17"/>
                </a:lnTo>
                <a:lnTo>
                  <a:pt x="0" y="18"/>
                </a:lnTo>
                <a:lnTo>
                  <a:pt x="0" y="19"/>
                </a:lnTo>
                <a:lnTo>
                  <a:pt x="1" y="21"/>
                </a:lnTo>
                <a:lnTo>
                  <a:pt x="1" y="23"/>
                </a:lnTo>
                <a:lnTo>
                  <a:pt x="1" y="24"/>
                </a:lnTo>
                <a:lnTo>
                  <a:pt x="2" y="24"/>
                </a:lnTo>
                <a:lnTo>
                  <a:pt x="3" y="25"/>
                </a:lnTo>
                <a:lnTo>
                  <a:pt x="3" y="26"/>
                </a:lnTo>
                <a:lnTo>
                  <a:pt x="5"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1"/>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6" name="Line 256"/>
          <p:cNvSpPr>
            <a:spLocks noChangeShapeType="1"/>
          </p:cNvSpPr>
          <p:nvPr/>
        </p:nvSpPr>
        <p:spPr bwMode="auto">
          <a:xfrm>
            <a:off x="7046913" y="43449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7" name="Line 257"/>
          <p:cNvSpPr>
            <a:spLocks noChangeShapeType="1"/>
          </p:cNvSpPr>
          <p:nvPr/>
        </p:nvSpPr>
        <p:spPr bwMode="auto">
          <a:xfrm>
            <a:off x="7015163" y="438308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8" name="Freeform 258"/>
          <p:cNvSpPr>
            <a:spLocks/>
          </p:cNvSpPr>
          <p:nvPr/>
        </p:nvSpPr>
        <p:spPr bwMode="auto">
          <a:xfrm>
            <a:off x="6819900" y="4760913"/>
            <a:ext cx="325438"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9" name="Rectangle 259"/>
          <p:cNvSpPr>
            <a:spLocks noChangeArrowheads="1"/>
          </p:cNvSpPr>
          <p:nvPr/>
        </p:nvSpPr>
        <p:spPr bwMode="auto">
          <a:xfrm>
            <a:off x="6850063" y="4864100"/>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0" name="Rectangle 260"/>
          <p:cNvSpPr>
            <a:spLocks noChangeArrowheads="1"/>
          </p:cNvSpPr>
          <p:nvPr/>
        </p:nvSpPr>
        <p:spPr bwMode="auto">
          <a:xfrm>
            <a:off x="6892925" y="4916488"/>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1" name="Rectangle 261"/>
          <p:cNvSpPr>
            <a:spLocks noChangeArrowheads="1"/>
          </p:cNvSpPr>
          <p:nvPr/>
        </p:nvSpPr>
        <p:spPr bwMode="auto">
          <a:xfrm>
            <a:off x="7027863" y="4911725"/>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2" name="Freeform 262"/>
          <p:cNvSpPr>
            <a:spLocks/>
          </p:cNvSpPr>
          <p:nvPr/>
        </p:nvSpPr>
        <p:spPr bwMode="auto">
          <a:xfrm>
            <a:off x="6961188" y="4994275"/>
            <a:ext cx="12700" cy="14288"/>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2" y="24"/>
                </a:lnTo>
                <a:lnTo>
                  <a:pt x="3" y="25"/>
                </a:lnTo>
                <a:lnTo>
                  <a:pt x="3" y="26"/>
                </a:lnTo>
                <a:lnTo>
                  <a:pt x="5" y="27"/>
                </a:lnTo>
                <a:lnTo>
                  <a:pt x="6" y="28"/>
                </a:lnTo>
                <a:lnTo>
                  <a:pt x="7" y="28"/>
                </a:lnTo>
                <a:lnTo>
                  <a:pt x="8" y="29"/>
                </a:lnTo>
                <a:lnTo>
                  <a:pt x="9" y="29"/>
                </a:lnTo>
                <a:lnTo>
                  <a:pt x="10" y="29"/>
                </a:lnTo>
                <a:lnTo>
                  <a:pt x="11" y="29"/>
                </a:lnTo>
                <a:lnTo>
                  <a:pt x="12" y="29"/>
                </a:lnTo>
                <a:lnTo>
                  <a:pt x="13" y="29"/>
                </a:lnTo>
                <a:lnTo>
                  <a:pt x="14"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3" name="Line 263"/>
          <p:cNvSpPr>
            <a:spLocks noChangeShapeType="1"/>
          </p:cNvSpPr>
          <p:nvPr/>
        </p:nvSpPr>
        <p:spPr bwMode="auto">
          <a:xfrm>
            <a:off x="7059613" y="4913313"/>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64" name="Line 264"/>
          <p:cNvSpPr>
            <a:spLocks noChangeShapeType="1"/>
          </p:cNvSpPr>
          <p:nvPr/>
        </p:nvSpPr>
        <p:spPr bwMode="auto">
          <a:xfrm>
            <a:off x="7027863" y="495141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65" name="Freeform 265"/>
          <p:cNvSpPr>
            <a:spLocks/>
          </p:cNvSpPr>
          <p:nvPr/>
        </p:nvSpPr>
        <p:spPr bwMode="auto">
          <a:xfrm>
            <a:off x="7527925" y="4799013"/>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6" name="Rectangle 266"/>
          <p:cNvSpPr>
            <a:spLocks noChangeArrowheads="1"/>
          </p:cNvSpPr>
          <p:nvPr/>
        </p:nvSpPr>
        <p:spPr bwMode="auto">
          <a:xfrm>
            <a:off x="7558088" y="4902200"/>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7" name="Rectangle 267"/>
          <p:cNvSpPr>
            <a:spLocks noChangeArrowheads="1"/>
          </p:cNvSpPr>
          <p:nvPr/>
        </p:nvSpPr>
        <p:spPr bwMode="auto">
          <a:xfrm>
            <a:off x="7600950" y="4954588"/>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8" name="Rectangle 268"/>
          <p:cNvSpPr>
            <a:spLocks noChangeArrowheads="1"/>
          </p:cNvSpPr>
          <p:nvPr/>
        </p:nvSpPr>
        <p:spPr bwMode="auto">
          <a:xfrm>
            <a:off x="7735888" y="4951413"/>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9" name="Freeform 269"/>
          <p:cNvSpPr>
            <a:spLocks/>
          </p:cNvSpPr>
          <p:nvPr/>
        </p:nvSpPr>
        <p:spPr bwMode="auto">
          <a:xfrm>
            <a:off x="7669213" y="5032375"/>
            <a:ext cx="12700" cy="15875"/>
          </a:xfrm>
          <a:custGeom>
            <a:avLst/>
            <a:gdLst>
              <a:gd name="T0" fmla="*/ 24 w 24"/>
              <a:gd name="T1" fmla="*/ 13 h 30"/>
              <a:gd name="T2" fmla="*/ 24 w 24"/>
              <a:gd name="T3" fmla="*/ 11 h 30"/>
              <a:gd name="T4" fmla="*/ 21 w 24"/>
              <a:gd name="T5" fmla="*/ 9 h 30"/>
              <a:gd name="T6" fmla="*/ 21 w 24"/>
              <a:gd name="T7" fmla="*/ 7 h 30"/>
              <a:gd name="T8" fmla="*/ 19 w 24"/>
              <a:gd name="T9" fmla="*/ 5 h 30"/>
              <a:gd name="T10" fmla="*/ 18 w 24"/>
              <a:gd name="T11" fmla="*/ 2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2 h 30"/>
              <a:gd name="T26" fmla="*/ 4 w 24"/>
              <a:gd name="T27" fmla="*/ 5 h 30"/>
              <a:gd name="T28" fmla="*/ 2 w 24"/>
              <a:gd name="T29" fmla="*/ 7 h 30"/>
              <a:gd name="T30" fmla="*/ 2 w 24"/>
              <a:gd name="T31" fmla="*/ 9 h 30"/>
              <a:gd name="T32" fmla="*/ 0 w 24"/>
              <a:gd name="T33" fmla="*/ 11 h 30"/>
              <a:gd name="T34" fmla="*/ 0 w 24"/>
              <a:gd name="T35" fmla="*/ 13 h 30"/>
              <a:gd name="T36" fmla="*/ 0 w 24"/>
              <a:gd name="T37" fmla="*/ 17 h 30"/>
              <a:gd name="T38" fmla="*/ 0 w 24"/>
              <a:gd name="T39" fmla="*/ 19 h 30"/>
              <a:gd name="T40" fmla="*/ 2 w 24"/>
              <a:gd name="T41" fmla="*/ 22 h 30"/>
              <a:gd name="T42" fmla="*/ 2 w 24"/>
              <a:gd name="T43" fmla="*/ 24 h 30"/>
              <a:gd name="T44" fmla="*/ 4 w 24"/>
              <a:gd name="T45" fmla="*/ 26 h 30"/>
              <a:gd name="T46" fmla="*/ 5 w 24"/>
              <a:gd name="T47" fmla="*/ 28 h 30"/>
              <a:gd name="T48" fmla="*/ 7 w 24"/>
              <a:gd name="T49" fmla="*/ 29 h 30"/>
              <a:gd name="T50" fmla="*/ 9 w 24"/>
              <a:gd name="T51" fmla="*/ 30 h 30"/>
              <a:gd name="T52" fmla="*/ 10 w 24"/>
              <a:gd name="T53" fmla="*/ 30 h 30"/>
              <a:gd name="T54" fmla="*/ 13 w 24"/>
              <a:gd name="T55" fmla="*/ 30 h 30"/>
              <a:gd name="T56" fmla="*/ 15 w 24"/>
              <a:gd name="T57" fmla="*/ 30 h 30"/>
              <a:gd name="T58" fmla="*/ 17 w 24"/>
              <a:gd name="T59" fmla="*/ 29 h 30"/>
              <a:gd name="T60" fmla="*/ 18 w 24"/>
              <a:gd name="T61" fmla="*/ 28 h 30"/>
              <a:gd name="T62" fmla="*/ 19 w 24"/>
              <a:gd name="T63" fmla="*/ 26 h 30"/>
              <a:gd name="T64" fmla="*/ 21 w 24"/>
              <a:gd name="T65" fmla="*/ 24 h 30"/>
              <a:gd name="T66" fmla="*/ 21 w 24"/>
              <a:gd name="T67" fmla="*/ 22 h 30"/>
              <a:gd name="T68" fmla="*/ 24 w 24"/>
              <a:gd name="T69" fmla="*/ 19 h 30"/>
              <a:gd name="T70" fmla="*/ 24 w 24"/>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5"/>
                </a:moveTo>
                <a:lnTo>
                  <a:pt x="24" y="13"/>
                </a:lnTo>
                <a:lnTo>
                  <a:pt x="24" y="12"/>
                </a:lnTo>
                <a:lnTo>
                  <a:pt x="24"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4"/>
                </a:lnTo>
                <a:lnTo>
                  <a:pt x="4" y="5"/>
                </a:lnTo>
                <a:lnTo>
                  <a:pt x="3" y="6"/>
                </a:lnTo>
                <a:lnTo>
                  <a:pt x="2" y="7"/>
                </a:lnTo>
                <a:lnTo>
                  <a:pt x="2" y="8"/>
                </a:lnTo>
                <a:lnTo>
                  <a:pt x="2" y="9"/>
                </a:lnTo>
                <a:lnTo>
                  <a:pt x="0" y="10"/>
                </a:lnTo>
                <a:lnTo>
                  <a:pt x="0" y="11"/>
                </a:lnTo>
                <a:lnTo>
                  <a:pt x="0" y="12"/>
                </a:lnTo>
                <a:lnTo>
                  <a:pt x="0" y="13"/>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4" y="19"/>
                </a:lnTo>
                <a:lnTo>
                  <a:pt x="24" y="18"/>
                </a:lnTo>
                <a:lnTo>
                  <a:pt x="24" y="17"/>
                </a:lnTo>
                <a:lnTo>
                  <a:pt x="24"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0" name="Line 270"/>
          <p:cNvSpPr>
            <a:spLocks noChangeShapeType="1"/>
          </p:cNvSpPr>
          <p:nvPr/>
        </p:nvSpPr>
        <p:spPr bwMode="auto">
          <a:xfrm>
            <a:off x="7767638" y="4951413"/>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1" name="Line 271"/>
          <p:cNvSpPr>
            <a:spLocks noChangeShapeType="1"/>
          </p:cNvSpPr>
          <p:nvPr/>
        </p:nvSpPr>
        <p:spPr bwMode="auto">
          <a:xfrm>
            <a:off x="7735888" y="4989513"/>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2" name="Freeform 272"/>
          <p:cNvSpPr>
            <a:spLocks/>
          </p:cNvSpPr>
          <p:nvPr/>
        </p:nvSpPr>
        <p:spPr bwMode="auto">
          <a:xfrm>
            <a:off x="7248525" y="4254500"/>
            <a:ext cx="325438" cy="341313"/>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3" name="Rectangle 273"/>
          <p:cNvSpPr>
            <a:spLocks noChangeArrowheads="1"/>
          </p:cNvSpPr>
          <p:nvPr/>
        </p:nvSpPr>
        <p:spPr bwMode="auto">
          <a:xfrm>
            <a:off x="7278688" y="4357688"/>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4" name="Rectangle 274"/>
          <p:cNvSpPr>
            <a:spLocks noChangeArrowheads="1"/>
          </p:cNvSpPr>
          <p:nvPr/>
        </p:nvSpPr>
        <p:spPr bwMode="auto">
          <a:xfrm>
            <a:off x="7321550" y="441166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5" name="Rectangle 275"/>
          <p:cNvSpPr>
            <a:spLocks noChangeArrowheads="1"/>
          </p:cNvSpPr>
          <p:nvPr/>
        </p:nvSpPr>
        <p:spPr bwMode="auto">
          <a:xfrm>
            <a:off x="7458075" y="440690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6" name="Freeform 276"/>
          <p:cNvSpPr>
            <a:spLocks/>
          </p:cNvSpPr>
          <p:nvPr/>
        </p:nvSpPr>
        <p:spPr bwMode="auto">
          <a:xfrm>
            <a:off x="7391400" y="4487863"/>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7"/>
                </a:lnTo>
                <a:lnTo>
                  <a:pt x="5" y="29"/>
                </a:lnTo>
                <a:lnTo>
                  <a:pt x="7" y="29"/>
                </a:lnTo>
                <a:lnTo>
                  <a:pt x="8" y="30"/>
                </a:lnTo>
                <a:lnTo>
                  <a:pt x="9" y="30"/>
                </a:lnTo>
                <a:lnTo>
                  <a:pt x="10" y="30"/>
                </a:lnTo>
                <a:lnTo>
                  <a:pt x="11" y="30"/>
                </a:lnTo>
                <a:lnTo>
                  <a:pt x="12" y="30"/>
                </a:lnTo>
                <a:lnTo>
                  <a:pt x="13" y="30"/>
                </a:lnTo>
                <a:lnTo>
                  <a:pt x="14" y="30"/>
                </a:lnTo>
                <a:lnTo>
                  <a:pt x="15" y="30"/>
                </a:lnTo>
                <a:lnTo>
                  <a:pt x="16" y="29"/>
                </a:lnTo>
                <a:lnTo>
                  <a:pt x="18" y="27"/>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7" name="Line 277"/>
          <p:cNvSpPr>
            <a:spLocks noChangeShapeType="1"/>
          </p:cNvSpPr>
          <p:nvPr/>
        </p:nvSpPr>
        <p:spPr bwMode="auto">
          <a:xfrm>
            <a:off x="7488238" y="44084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8" name="Line 278"/>
          <p:cNvSpPr>
            <a:spLocks noChangeShapeType="1"/>
          </p:cNvSpPr>
          <p:nvPr/>
        </p:nvSpPr>
        <p:spPr bwMode="auto">
          <a:xfrm>
            <a:off x="7458075" y="444500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9" name="Freeform 279"/>
          <p:cNvSpPr>
            <a:spLocks/>
          </p:cNvSpPr>
          <p:nvPr/>
        </p:nvSpPr>
        <p:spPr bwMode="auto">
          <a:xfrm>
            <a:off x="7388225" y="3736975"/>
            <a:ext cx="325438" cy="339725"/>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5 h 643"/>
              <a:gd name="T14" fmla="*/ 55 w 614"/>
              <a:gd name="T15" fmla="*/ 615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5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5"/>
                </a:lnTo>
                <a:lnTo>
                  <a:pt x="55" y="615"/>
                </a:lnTo>
                <a:lnTo>
                  <a:pt x="55" y="195"/>
                </a:lnTo>
                <a:lnTo>
                  <a:pt x="558" y="195"/>
                </a:lnTo>
                <a:lnTo>
                  <a:pt x="586" y="195"/>
                </a:lnTo>
                <a:lnTo>
                  <a:pt x="586" y="643"/>
                </a:lnTo>
                <a:lnTo>
                  <a:pt x="55" y="643"/>
                </a:lnTo>
                <a:lnTo>
                  <a:pt x="55" y="615"/>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0" name="Rectangle 280"/>
          <p:cNvSpPr>
            <a:spLocks noChangeArrowheads="1"/>
          </p:cNvSpPr>
          <p:nvPr/>
        </p:nvSpPr>
        <p:spPr bwMode="auto">
          <a:xfrm>
            <a:off x="7418388" y="3840163"/>
            <a:ext cx="268287"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1" name="Rectangle 281"/>
          <p:cNvSpPr>
            <a:spLocks noChangeArrowheads="1"/>
          </p:cNvSpPr>
          <p:nvPr/>
        </p:nvSpPr>
        <p:spPr bwMode="auto">
          <a:xfrm>
            <a:off x="7461250" y="3892550"/>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2" name="Rectangle 282"/>
          <p:cNvSpPr>
            <a:spLocks noChangeArrowheads="1"/>
          </p:cNvSpPr>
          <p:nvPr/>
        </p:nvSpPr>
        <p:spPr bwMode="auto">
          <a:xfrm>
            <a:off x="7596188" y="3889375"/>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3" name="Freeform 283"/>
          <p:cNvSpPr>
            <a:spLocks/>
          </p:cNvSpPr>
          <p:nvPr/>
        </p:nvSpPr>
        <p:spPr bwMode="auto">
          <a:xfrm>
            <a:off x="7531100" y="3970338"/>
            <a:ext cx="11113"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4" name="Line 284"/>
          <p:cNvSpPr>
            <a:spLocks noChangeShapeType="1"/>
          </p:cNvSpPr>
          <p:nvPr/>
        </p:nvSpPr>
        <p:spPr bwMode="auto">
          <a:xfrm>
            <a:off x="7627938" y="388937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85" name="Line 285"/>
          <p:cNvSpPr>
            <a:spLocks noChangeShapeType="1"/>
          </p:cNvSpPr>
          <p:nvPr/>
        </p:nvSpPr>
        <p:spPr bwMode="auto">
          <a:xfrm>
            <a:off x="7596188" y="392747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86" name="Freeform 286"/>
          <p:cNvSpPr>
            <a:spLocks/>
          </p:cNvSpPr>
          <p:nvPr/>
        </p:nvSpPr>
        <p:spPr bwMode="auto">
          <a:xfrm>
            <a:off x="7515225" y="3181350"/>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7" name="Rectangle 287"/>
          <p:cNvSpPr>
            <a:spLocks noChangeArrowheads="1"/>
          </p:cNvSpPr>
          <p:nvPr/>
        </p:nvSpPr>
        <p:spPr bwMode="auto">
          <a:xfrm>
            <a:off x="7545388" y="3284538"/>
            <a:ext cx="268287"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8" name="Rectangle 288"/>
          <p:cNvSpPr>
            <a:spLocks noChangeArrowheads="1"/>
          </p:cNvSpPr>
          <p:nvPr/>
        </p:nvSpPr>
        <p:spPr bwMode="auto">
          <a:xfrm>
            <a:off x="7588250" y="3336925"/>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9" name="Rectangle 289"/>
          <p:cNvSpPr>
            <a:spLocks noChangeArrowheads="1"/>
          </p:cNvSpPr>
          <p:nvPr/>
        </p:nvSpPr>
        <p:spPr bwMode="auto">
          <a:xfrm>
            <a:off x="7723188" y="3333750"/>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0" name="Freeform 290"/>
          <p:cNvSpPr>
            <a:spLocks/>
          </p:cNvSpPr>
          <p:nvPr/>
        </p:nvSpPr>
        <p:spPr bwMode="auto">
          <a:xfrm>
            <a:off x="7656513" y="3414713"/>
            <a:ext cx="12700" cy="15875"/>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9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9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4"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1" name="Line 291"/>
          <p:cNvSpPr>
            <a:spLocks noChangeShapeType="1"/>
          </p:cNvSpPr>
          <p:nvPr/>
        </p:nvSpPr>
        <p:spPr bwMode="auto">
          <a:xfrm>
            <a:off x="7754938" y="3333750"/>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92" name="Line 292"/>
          <p:cNvSpPr>
            <a:spLocks noChangeShapeType="1"/>
          </p:cNvSpPr>
          <p:nvPr/>
        </p:nvSpPr>
        <p:spPr bwMode="auto">
          <a:xfrm>
            <a:off x="7723188" y="3371850"/>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93" name="Freeform 293"/>
          <p:cNvSpPr>
            <a:spLocks/>
          </p:cNvSpPr>
          <p:nvPr/>
        </p:nvSpPr>
        <p:spPr bwMode="auto">
          <a:xfrm>
            <a:off x="6896100" y="3005138"/>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9 w 614"/>
              <a:gd name="T11" fmla="*/ 195 h 643"/>
              <a:gd name="T12" fmla="*/ 559 w 614"/>
              <a:gd name="T13" fmla="*/ 615 h 643"/>
              <a:gd name="T14" fmla="*/ 56 w 614"/>
              <a:gd name="T15" fmla="*/ 615 h 643"/>
              <a:gd name="T16" fmla="*/ 56 w 614"/>
              <a:gd name="T17" fmla="*/ 195 h 643"/>
              <a:gd name="T18" fmla="*/ 559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4" name="Rectangle 294"/>
          <p:cNvSpPr>
            <a:spLocks noChangeArrowheads="1"/>
          </p:cNvSpPr>
          <p:nvPr/>
        </p:nvSpPr>
        <p:spPr bwMode="auto">
          <a:xfrm>
            <a:off x="6926263" y="31083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5" name="Rectangle 295"/>
          <p:cNvSpPr>
            <a:spLocks noChangeArrowheads="1"/>
          </p:cNvSpPr>
          <p:nvPr/>
        </p:nvSpPr>
        <p:spPr bwMode="auto">
          <a:xfrm>
            <a:off x="6969125" y="31607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6" name="Rectangle 296"/>
          <p:cNvSpPr>
            <a:spLocks noChangeArrowheads="1"/>
          </p:cNvSpPr>
          <p:nvPr/>
        </p:nvSpPr>
        <p:spPr bwMode="auto">
          <a:xfrm>
            <a:off x="7104063" y="3157538"/>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7" name="Freeform 297"/>
          <p:cNvSpPr>
            <a:spLocks/>
          </p:cNvSpPr>
          <p:nvPr/>
        </p:nvSpPr>
        <p:spPr bwMode="auto">
          <a:xfrm>
            <a:off x="7037388" y="3238500"/>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4"/>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4"/>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4" y="28"/>
                </a:lnTo>
                <a:lnTo>
                  <a:pt x="5" y="29"/>
                </a:lnTo>
                <a:lnTo>
                  <a:pt x="6" y="29"/>
                </a:lnTo>
                <a:lnTo>
                  <a:pt x="8" y="30"/>
                </a:lnTo>
                <a:lnTo>
                  <a:pt x="9" y="30"/>
                </a:lnTo>
                <a:lnTo>
                  <a:pt x="10" y="30"/>
                </a:lnTo>
                <a:lnTo>
                  <a:pt x="11" y="30"/>
                </a:lnTo>
                <a:lnTo>
                  <a:pt x="12" y="30"/>
                </a:lnTo>
                <a:lnTo>
                  <a:pt x="13" y="30"/>
                </a:lnTo>
                <a:lnTo>
                  <a:pt x="14" y="30"/>
                </a:lnTo>
                <a:lnTo>
                  <a:pt x="15" y="30"/>
                </a:lnTo>
                <a:lnTo>
                  <a:pt x="16" y="29"/>
                </a:lnTo>
                <a:lnTo>
                  <a:pt x="17" y="28"/>
                </a:lnTo>
                <a:lnTo>
                  <a:pt x="19" y="27"/>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8" name="Line 298"/>
          <p:cNvSpPr>
            <a:spLocks noChangeShapeType="1"/>
          </p:cNvSpPr>
          <p:nvPr/>
        </p:nvSpPr>
        <p:spPr bwMode="auto">
          <a:xfrm>
            <a:off x="7135813" y="31575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99" name="Line 299"/>
          <p:cNvSpPr>
            <a:spLocks noChangeShapeType="1"/>
          </p:cNvSpPr>
          <p:nvPr/>
        </p:nvSpPr>
        <p:spPr bwMode="auto">
          <a:xfrm>
            <a:off x="7104063" y="3195638"/>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00" name="Freeform 300"/>
          <p:cNvSpPr>
            <a:spLocks/>
          </p:cNvSpPr>
          <p:nvPr/>
        </p:nvSpPr>
        <p:spPr bwMode="auto">
          <a:xfrm>
            <a:off x="6516688" y="3548063"/>
            <a:ext cx="325437"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1" name="Rectangle 301"/>
          <p:cNvSpPr>
            <a:spLocks noChangeArrowheads="1"/>
          </p:cNvSpPr>
          <p:nvPr/>
        </p:nvSpPr>
        <p:spPr bwMode="auto">
          <a:xfrm>
            <a:off x="6546850" y="365125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2" name="Rectangle 302"/>
          <p:cNvSpPr>
            <a:spLocks noChangeArrowheads="1"/>
          </p:cNvSpPr>
          <p:nvPr/>
        </p:nvSpPr>
        <p:spPr bwMode="auto">
          <a:xfrm>
            <a:off x="6589713" y="37036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3" name="Rectangle 303"/>
          <p:cNvSpPr>
            <a:spLocks noChangeArrowheads="1"/>
          </p:cNvSpPr>
          <p:nvPr/>
        </p:nvSpPr>
        <p:spPr bwMode="auto">
          <a:xfrm>
            <a:off x="6724650" y="3700463"/>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4" name="Freeform 304"/>
          <p:cNvSpPr>
            <a:spLocks/>
          </p:cNvSpPr>
          <p:nvPr/>
        </p:nvSpPr>
        <p:spPr bwMode="auto">
          <a:xfrm>
            <a:off x="6657975" y="3781425"/>
            <a:ext cx="12700" cy="15875"/>
          </a:xfrm>
          <a:custGeom>
            <a:avLst/>
            <a:gdLst>
              <a:gd name="T0" fmla="*/ 24 w 24"/>
              <a:gd name="T1" fmla="*/ 14 h 30"/>
              <a:gd name="T2" fmla="*/ 24 w 24"/>
              <a:gd name="T3" fmla="*/ 11 h 30"/>
              <a:gd name="T4" fmla="*/ 21 w 24"/>
              <a:gd name="T5" fmla="*/ 9 h 30"/>
              <a:gd name="T6" fmla="*/ 21 w 24"/>
              <a:gd name="T7" fmla="*/ 7 h 30"/>
              <a:gd name="T8" fmla="*/ 19 w 24"/>
              <a:gd name="T9" fmla="*/ 5 h 30"/>
              <a:gd name="T10" fmla="*/ 18 w 24"/>
              <a:gd name="T11" fmla="*/ 3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3 h 30"/>
              <a:gd name="T26" fmla="*/ 4 w 24"/>
              <a:gd name="T27" fmla="*/ 5 h 30"/>
              <a:gd name="T28" fmla="*/ 2 w 24"/>
              <a:gd name="T29" fmla="*/ 7 h 30"/>
              <a:gd name="T30" fmla="*/ 2 w 24"/>
              <a:gd name="T31" fmla="*/ 9 h 30"/>
              <a:gd name="T32" fmla="*/ 0 w 24"/>
              <a:gd name="T33" fmla="*/ 11 h 30"/>
              <a:gd name="T34" fmla="*/ 0 w 24"/>
              <a:gd name="T35" fmla="*/ 14 h 30"/>
              <a:gd name="T36" fmla="*/ 0 w 24"/>
              <a:gd name="T37" fmla="*/ 17 h 30"/>
              <a:gd name="T38" fmla="*/ 0 w 24"/>
              <a:gd name="T39" fmla="*/ 19 h 30"/>
              <a:gd name="T40" fmla="*/ 2 w 24"/>
              <a:gd name="T41" fmla="*/ 22 h 30"/>
              <a:gd name="T42" fmla="*/ 2 w 24"/>
              <a:gd name="T43" fmla="*/ 24 h 30"/>
              <a:gd name="T44" fmla="*/ 4 w 24"/>
              <a:gd name="T45" fmla="*/ 26 h 30"/>
              <a:gd name="T46" fmla="*/ 5 w 24"/>
              <a:gd name="T47" fmla="*/ 28 h 30"/>
              <a:gd name="T48" fmla="*/ 7 w 24"/>
              <a:gd name="T49" fmla="*/ 29 h 30"/>
              <a:gd name="T50" fmla="*/ 9 w 24"/>
              <a:gd name="T51" fmla="*/ 30 h 30"/>
              <a:gd name="T52" fmla="*/ 10 w 24"/>
              <a:gd name="T53" fmla="*/ 30 h 30"/>
              <a:gd name="T54" fmla="*/ 13 w 24"/>
              <a:gd name="T55" fmla="*/ 30 h 30"/>
              <a:gd name="T56" fmla="*/ 15 w 24"/>
              <a:gd name="T57" fmla="*/ 30 h 30"/>
              <a:gd name="T58" fmla="*/ 17 w 24"/>
              <a:gd name="T59" fmla="*/ 29 h 30"/>
              <a:gd name="T60" fmla="*/ 18 w 24"/>
              <a:gd name="T61" fmla="*/ 28 h 30"/>
              <a:gd name="T62" fmla="*/ 19 w 24"/>
              <a:gd name="T63" fmla="*/ 26 h 30"/>
              <a:gd name="T64" fmla="*/ 21 w 24"/>
              <a:gd name="T65" fmla="*/ 24 h 30"/>
              <a:gd name="T66" fmla="*/ 21 w 24"/>
              <a:gd name="T67" fmla="*/ 22 h 30"/>
              <a:gd name="T68" fmla="*/ 24 w 24"/>
              <a:gd name="T69" fmla="*/ 19 h 30"/>
              <a:gd name="T70" fmla="*/ 24 w 24"/>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5"/>
                </a:moveTo>
                <a:lnTo>
                  <a:pt x="24" y="14"/>
                </a:lnTo>
                <a:lnTo>
                  <a:pt x="24" y="12"/>
                </a:lnTo>
                <a:lnTo>
                  <a:pt x="24" y="11"/>
                </a:lnTo>
                <a:lnTo>
                  <a:pt x="22" y="10"/>
                </a:lnTo>
                <a:lnTo>
                  <a:pt x="21" y="9"/>
                </a:lnTo>
                <a:lnTo>
                  <a:pt x="21" y="8"/>
                </a:lnTo>
                <a:lnTo>
                  <a:pt x="21" y="7"/>
                </a:lnTo>
                <a:lnTo>
                  <a:pt x="20" y="6"/>
                </a:lnTo>
                <a:lnTo>
                  <a:pt x="19" y="5"/>
                </a:lnTo>
                <a:lnTo>
                  <a:pt x="19" y="4"/>
                </a:lnTo>
                <a:lnTo>
                  <a:pt x="18" y="3"/>
                </a:lnTo>
                <a:lnTo>
                  <a:pt x="17" y="1"/>
                </a:lnTo>
                <a:lnTo>
                  <a:pt x="16" y="0"/>
                </a:lnTo>
                <a:lnTo>
                  <a:pt x="15" y="0"/>
                </a:lnTo>
                <a:lnTo>
                  <a:pt x="14" y="0"/>
                </a:lnTo>
                <a:lnTo>
                  <a:pt x="13" y="0"/>
                </a:lnTo>
                <a:lnTo>
                  <a:pt x="11" y="0"/>
                </a:lnTo>
                <a:lnTo>
                  <a:pt x="10" y="0"/>
                </a:lnTo>
                <a:lnTo>
                  <a:pt x="9" y="0"/>
                </a:lnTo>
                <a:lnTo>
                  <a:pt x="8" y="0"/>
                </a:lnTo>
                <a:lnTo>
                  <a:pt x="7" y="1"/>
                </a:lnTo>
                <a:lnTo>
                  <a:pt x="6" y="1"/>
                </a:lnTo>
                <a:lnTo>
                  <a:pt x="5" y="3"/>
                </a:lnTo>
                <a:lnTo>
                  <a:pt x="4" y="4"/>
                </a:lnTo>
                <a:lnTo>
                  <a:pt x="4" y="5"/>
                </a:lnTo>
                <a:lnTo>
                  <a:pt x="3" y="6"/>
                </a:lnTo>
                <a:lnTo>
                  <a:pt x="2" y="7"/>
                </a:lnTo>
                <a:lnTo>
                  <a:pt x="2" y="8"/>
                </a:lnTo>
                <a:lnTo>
                  <a:pt x="2" y="9"/>
                </a:lnTo>
                <a:lnTo>
                  <a:pt x="0" y="10"/>
                </a:lnTo>
                <a:lnTo>
                  <a:pt x="0" y="11"/>
                </a:lnTo>
                <a:lnTo>
                  <a:pt x="0" y="12"/>
                </a:lnTo>
                <a:lnTo>
                  <a:pt x="0" y="14"/>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4" y="19"/>
                </a:lnTo>
                <a:lnTo>
                  <a:pt x="24" y="18"/>
                </a:lnTo>
                <a:lnTo>
                  <a:pt x="24" y="17"/>
                </a:lnTo>
                <a:lnTo>
                  <a:pt x="24"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5" name="Line 305"/>
          <p:cNvSpPr>
            <a:spLocks noChangeShapeType="1"/>
          </p:cNvSpPr>
          <p:nvPr/>
        </p:nvSpPr>
        <p:spPr bwMode="auto">
          <a:xfrm>
            <a:off x="6756400" y="37004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06" name="Line 306"/>
          <p:cNvSpPr>
            <a:spLocks noChangeShapeType="1"/>
          </p:cNvSpPr>
          <p:nvPr/>
        </p:nvSpPr>
        <p:spPr bwMode="auto">
          <a:xfrm>
            <a:off x="6724650" y="373856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07" name="Freeform 307"/>
          <p:cNvSpPr>
            <a:spLocks/>
          </p:cNvSpPr>
          <p:nvPr/>
        </p:nvSpPr>
        <p:spPr bwMode="auto">
          <a:xfrm>
            <a:off x="5884863" y="3586163"/>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8" name="Rectangle 308"/>
          <p:cNvSpPr>
            <a:spLocks noChangeArrowheads="1"/>
          </p:cNvSpPr>
          <p:nvPr/>
        </p:nvSpPr>
        <p:spPr bwMode="auto">
          <a:xfrm>
            <a:off x="5915025" y="368935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9" name="Rectangle 309"/>
          <p:cNvSpPr>
            <a:spLocks noChangeArrowheads="1"/>
          </p:cNvSpPr>
          <p:nvPr/>
        </p:nvSpPr>
        <p:spPr bwMode="auto">
          <a:xfrm>
            <a:off x="5957888" y="37417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0" name="Rectangle 310"/>
          <p:cNvSpPr>
            <a:spLocks noChangeArrowheads="1"/>
          </p:cNvSpPr>
          <p:nvPr/>
        </p:nvSpPr>
        <p:spPr bwMode="auto">
          <a:xfrm>
            <a:off x="6092825" y="3736975"/>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1" name="Freeform 311"/>
          <p:cNvSpPr>
            <a:spLocks/>
          </p:cNvSpPr>
          <p:nvPr/>
        </p:nvSpPr>
        <p:spPr bwMode="auto">
          <a:xfrm>
            <a:off x="6026150" y="3819525"/>
            <a:ext cx="12700" cy="14288"/>
          </a:xfrm>
          <a:custGeom>
            <a:avLst/>
            <a:gdLst>
              <a:gd name="T0" fmla="*/ 23 w 23"/>
              <a:gd name="T1" fmla="*/ 13 h 29"/>
              <a:gd name="T2" fmla="*/ 23 w 23"/>
              <a:gd name="T3" fmla="*/ 11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7"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2" name="Line 312"/>
          <p:cNvSpPr>
            <a:spLocks noChangeShapeType="1"/>
          </p:cNvSpPr>
          <p:nvPr/>
        </p:nvSpPr>
        <p:spPr bwMode="auto">
          <a:xfrm>
            <a:off x="6124575" y="37385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13" name="Line 313"/>
          <p:cNvSpPr>
            <a:spLocks noChangeShapeType="1"/>
          </p:cNvSpPr>
          <p:nvPr/>
        </p:nvSpPr>
        <p:spPr bwMode="auto">
          <a:xfrm>
            <a:off x="6092825" y="377507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14" name="Freeform 314"/>
          <p:cNvSpPr>
            <a:spLocks/>
          </p:cNvSpPr>
          <p:nvPr/>
        </p:nvSpPr>
        <p:spPr bwMode="auto">
          <a:xfrm>
            <a:off x="5291138" y="3775075"/>
            <a:ext cx="323850"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5" name="Rectangle 315"/>
          <p:cNvSpPr>
            <a:spLocks noChangeArrowheads="1"/>
          </p:cNvSpPr>
          <p:nvPr/>
        </p:nvSpPr>
        <p:spPr bwMode="auto">
          <a:xfrm>
            <a:off x="5321300" y="3878263"/>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6" name="Rectangle 316"/>
          <p:cNvSpPr>
            <a:spLocks noChangeArrowheads="1"/>
          </p:cNvSpPr>
          <p:nvPr/>
        </p:nvSpPr>
        <p:spPr bwMode="auto">
          <a:xfrm>
            <a:off x="5364163" y="39322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7" name="Rectangle 317"/>
          <p:cNvSpPr>
            <a:spLocks noChangeArrowheads="1"/>
          </p:cNvSpPr>
          <p:nvPr/>
        </p:nvSpPr>
        <p:spPr bwMode="auto">
          <a:xfrm>
            <a:off x="5499100" y="392747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8" name="Freeform 318"/>
          <p:cNvSpPr>
            <a:spLocks/>
          </p:cNvSpPr>
          <p:nvPr/>
        </p:nvSpPr>
        <p:spPr bwMode="auto">
          <a:xfrm>
            <a:off x="5432425" y="4008438"/>
            <a:ext cx="12700" cy="15875"/>
          </a:xfrm>
          <a:custGeom>
            <a:avLst/>
            <a:gdLst>
              <a:gd name="T0" fmla="*/ 24 w 24"/>
              <a:gd name="T1" fmla="*/ 13 h 29"/>
              <a:gd name="T2" fmla="*/ 24 w 24"/>
              <a:gd name="T3" fmla="*/ 11 h 29"/>
              <a:gd name="T4" fmla="*/ 21 w 24"/>
              <a:gd name="T5" fmla="*/ 8 h 29"/>
              <a:gd name="T6" fmla="*/ 21 w 24"/>
              <a:gd name="T7" fmla="*/ 6 h 29"/>
              <a:gd name="T8" fmla="*/ 19 w 24"/>
              <a:gd name="T9" fmla="*/ 4 h 29"/>
              <a:gd name="T10" fmla="*/ 18 w 24"/>
              <a:gd name="T11" fmla="*/ 2 h 29"/>
              <a:gd name="T12" fmla="*/ 17 w 24"/>
              <a:gd name="T13" fmla="*/ 1 h 29"/>
              <a:gd name="T14" fmla="*/ 15 w 24"/>
              <a:gd name="T15" fmla="*/ 0 h 29"/>
              <a:gd name="T16" fmla="*/ 13 w 24"/>
              <a:gd name="T17" fmla="*/ 0 h 29"/>
              <a:gd name="T18" fmla="*/ 10 w 24"/>
              <a:gd name="T19" fmla="*/ 0 h 29"/>
              <a:gd name="T20" fmla="*/ 9 w 24"/>
              <a:gd name="T21" fmla="*/ 0 h 29"/>
              <a:gd name="T22" fmla="*/ 7 w 24"/>
              <a:gd name="T23" fmla="*/ 1 h 29"/>
              <a:gd name="T24" fmla="*/ 5 w 24"/>
              <a:gd name="T25" fmla="*/ 2 h 29"/>
              <a:gd name="T26" fmla="*/ 4 w 24"/>
              <a:gd name="T27" fmla="*/ 4 h 29"/>
              <a:gd name="T28" fmla="*/ 2 w 24"/>
              <a:gd name="T29" fmla="*/ 6 h 29"/>
              <a:gd name="T30" fmla="*/ 2 w 24"/>
              <a:gd name="T31" fmla="*/ 8 h 29"/>
              <a:gd name="T32" fmla="*/ 0 w 24"/>
              <a:gd name="T33" fmla="*/ 11 h 29"/>
              <a:gd name="T34" fmla="*/ 0 w 24"/>
              <a:gd name="T35" fmla="*/ 13 h 29"/>
              <a:gd name="T36" fmla="*/ 0 w 24"/>
              <a:gd name="T37" fmla="*/ 16 h 29"/>
              <a:gd name="T38" fmla="*/ 0 w 24"/>
              <a:gd name="T39" fmla="*/ 18 h 29"/>
              <a:gd name="T40" fmla="*/ 2 w 24"/>
              <a:gd name="T41" fmla="*/ 21 h 29"/>
              <a:gd name="T42" fmla="*/ 2 w 24"/>
              <a:gd name="T43" fmla="*/ 24 h 29"/>
              <a:gd name="T44" fmla="*/ 4 w 24"/>
              <a:gd name="T45" fmla="*/ 25 h 29"/>
              <a:gd name="T46" fmla="*/ 5 w 24"/>
              <a:gd name="T47" fmla="*/ 27 h 29"/>
              <a:gd name="T48" fmla="*/ 7 w 24"/>
              <a:gd name="T49" fmla="*/ 28 h 29"/>
              <a:gd name="T50" fmla="*/ 9 w 24"/>
              <a:gd name="T51" fmla="*/ 29 h 29"/>
              <a:gd name="T52" fmla="*/ 10 w 24"/>
              <a:gd name="T53" fmla="*/ 29 h 29"/>
              <a:gd name="T54" fmla="*/ 13 w 24"/>
              <a:gd name="T55" fmla="*/ 29 h 29"/>
              <a:gd name="T56" fmla="*/ 15 w 24"/>
              <a:gd name="T57" fmla="*/ 29 h 29"/>
              <a:gd name="T58" fmla="*/ 17 w 24"/>
              <a:gd name="T59" fmla="*/ 28 h 29"/>
              <a:gd name="T60" fmla="*/ 18 w 24"/>
              <a:gd name="T61" fmla="*/ 27 h 29"/>
              <a:gd name="T62" fmla="*/ 19 w 24"/>
              <a:gd name="T63" fmla="*/ 25 h 29"/>
              <a:gd name="T64" fmla="*/ 21 w 24"/>
              <a:gd name="T65" fmla="*/ 24 h 29"/>
              <a:gd name="T66" fmla="*/ 21 w 24"/>
              <a:gd name="T67" fmla="*/ 21 h 29"/>
              <a:gd name="T68" fmla="*/ 24 w 24"/>
              <a:gd name="T69" fmla="*/ 18 h 29"/>
              <a:gd name="T70" fmla="*/ 24 w 24"/>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29"/>
              <a:gd name="T110" fmla="*/ 24 w 24"/>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29">
                <a:moveTo>
                  <a:pt x="24" y="14"/>
                </a:moveTo>
                <a:lnTo>
                  <a:pt x="24" y="13"/>
                </a:lnTo>
                <a:lnTo>
                  <a:pt x="24" y="12"/>
                </a:lnTo>
                <a:lnTo>
                  <a:pt x="24" y="11"/>
                </a:lnTo>
                <a:lnTo>
                  <a:pt x="22" y="9"/>
                </a:lnTo>
                <a:lnTo>
                  <a:pt x="21" y="8"/>
                </a:lnTo>
                <a:lnTo>
                  <a:pt x="21" y="7"/>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7"/>
                </a:lnTo>
                <a:lnTo>
                  <a:pt x="2" y="8"/>
                </a:lnTo>
                <a:lnTo>
                  <a:pt x="0" y="9"/>
                </a:lnTo>
                <a:lnTo>
                  <a:pt x="0" y="11"/>
                </a:lnTo>
                <a:lnTo>
                  <a:pt x="0" y="12"/>
                </a:lnTo>
                <a:lnTo>
                  <a:pt x="0" y="13"/>
                </a:lnTo>
                <a:lnTo>
                  <a:pt x="0" y="14"/>
                </a:lnTo>
                <a:lnTo>
                  <a:pt x="0" y="16"/>
                </a:lnTo>
                <a:lnTo>
                  <a:pt x="0" y="17"/>
                </a:lnTo>
                <a:lnTo>
                  <a:pt x="0" y="18"/>
                </a:lnTo>
                <a:lnTo>
                  <a:pt x="0" y="19"/>
                </a:lnTo>
                <a:lnTo>
                  <a:pt x="2" y="21"/>
                </a:lnTo>
                <a:lnTo>
                  <a:pt x="2" y="23"/>
                </a:lnTo>
                <a:lnTo>
                  <a:pt x="2" y="24"/>
                </a:lnTo>
                <a:lnTo>
                  <a:pt x="3" y="24"/>
                </a:lnTo>
                <a:lnTo>
                  <a:pt x="4" y="25"/>
                </a:lnTo>
                <a:lnTo>
                  <a:pt x="4" y="26"/>
                </a:lnTo>
                <a:lnTo>
                  <a:pt x="5" y="27"/>
                </a:lnTo>
                <a:lnTo>
                  <a:pt x="6" y="28"/>
                </a:lnTo>
                <a:lnTo>
                  <a:pt x="7" y="28"/>
                </a:lnTo>
                <a:lnTo>
                  <a:pt x="8" y="29"/>
                </a:lnTo>
                <a:lnTo>
                  <a:pt x="9" y="29"/>
                </a:lnTo>
                <a:lnTo>
                  <a:pt x="10" y="29"/>
                </a:lnTo>
                <a:lnTo>
                  <a:pt x="11" y="29"/>
                </a:lnTo>
                <a:lnTo>
                  <a:pt x="13" y="29"/>
                </a:lnTo>
                <a:lnTo>
                  <a:pt x="14" y="29"/>
                </a:lnTo>
                <a:lnTo>
                  <a:pt x="15" y="29"/>
                </a:lnTo>
                <a:lnTo>
                  <a:pt x="16" y="29"/>
                </a:lnTo>
                <a:lnTo>
                  <a:pt x="17" y="28"/>
                </a:lnTo>
                <a:lnTo>
                  <a:pt x="18" y="27"/>
                </a:lnTo>
                <a:lnTo>
                  <a:pt x="19" y="26"/>
                </a:lnTo>
                <a:lnTo>
                  <a:pt x="19" y="25"/>
                </a:lnTo>
                <a:lnTo>
                  <a:pt x="20" y="24"/>
                </a:lnTo>
                <a:lnTo>
                  <a:pt x="21" y="24"/>
                </a:lnTo>
                <a:lnTo>
                  <a:pt x="21" y="23"/>
                </a:lnTo>
                <a:lnTo>
                  <a:pt x="21" y="21"/>
                </a:lnTo>
                <a:lnTo>
                  <a:pt x="22" y="19"/>
                </a:lnTo>
                <a:lnTo>
                  <a:pt x="24" y="18"/>
                </a:lnTo>
                <a:lnTo>
                  <a:pt x="24" y="17"/>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9" name="Line 319"/>
          <p:cNvSpPr>
            <a:spLocks noChangeShapeType="1"/>
          </p:cNvSpPr>
          <p:nvPr/>
        </p:nvSpPr>
        <p:spPr bwMode="auto">
          <a:xfrm>
            <a:off x="5530850" y="392747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20" name="Line 320"/>
          <p:cNvSpPr>
            <a:spLocks noChangeShapeType="1"/>
          </p:cNvSpPr>
          <p:nvPr/>
        </p:nvSpPr>
        <p:spPr bwMode="auto">
          <a:xfrm>
            <a:off x="5499100" y="396557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21" name="Freeform 321"/>
          <p:cNvSpPr>
            <a:spLocks/>
          </p:cNvSpPr>
          <p:nvPr/>
        </p:nvSpPr>
        <p:spPr bwMode="auto">
          <a:xfrm>
            <a:off x="5100638" y="5316538"/>
            <a:ext cx="325437"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2" name="Rectangle 322"/>
          <p:cNvSpPr>
            <a:spLocks noChangeArrowheads="1"/>
          </p:cNvSpPr>
          <p:nvPr/>
        </p:nvSpPr>
        <p:spPr bwMode="auto">
          <a:xfrm>
            <a:off x="5130800" y="5419725"/>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3" name="Rectangle 323"/>
          <p:cNvSpPr>
            <a:spLocks noChangeArrowheads="1"/>
          </p:cNvSpPr>
          <p:nvPr/>
        </p:nvSpPr>
        <p:spPr bwMode="auto">
          <a:xfrm>
            <a:off x="5173663" y="5472113"/>
            <a:ext cx="95250"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4" name="Rectangle 324"/>
          <p:cNvSpPr>
            <a:spLocks noChangeArrowheads="1"/>
          </p:cNvSpPr>
          <p:nvPr/>
        </p:nvSpPr>
        <p:spPr bwMode="auto">
          <a:xfrm>
            <a:off x="5310188" y="546893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5" name="Freeform 325"/>
          <p:cNvSpPr>
            <a:spLocks/>
          </p:cNvSpPr>
          <p:nvPr/>
        </p:nvSpPr>
        <p:spPr bwMode="auto">
          <a:xfrm>
            <a:off x="5243513" y="5549900"/>
            <a:ext cx="12700" cy="15875"/>
          </a:xfrm>
          <a:custGeom>
            <a:avLst/>
            <a:gdLst>
              <a:gd name="T0" fmla="*/ 23 w 23"/>
              <a:gd name="T1" fmla="*/ 13 h 30"/>
              <a:gd name="T2" fmla="*/ 23 w 23"/>
              <a:gd name="T3" fmla="*/ 11 h 30"/>
              <a:gd name="T4" fmla="*/ 21 w 23"/>
              <a:gd name="T5" fmla="*/ 9 h 30"/>
              <a:gd name="T6" fmla="*/ 21 w 23"/>
              <a:gd name="T7" fmla="*/ 7 h 30"/>
              <a:gd name="T8" fmla="*/ 18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8" y="5"/>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4" y="28"/>
                </a:lnTo>
                <a:lnTo>
                  <a:pt x="5" y="29"/>
                </a:lnTo>
                <a:lnTo>
                  <a:pt x="6" y="29"/>
                </a:lnTo>
                <a:lnTo>
                  <a:pt x="8" y="30"/>
                </a:lnTo>
                <a:lnTo>
                  <a:pt x="9" y="30"/>
                </a:lnTo>
                <a:lnTo>
                  <a:pt x="10" y="30"/>
                </a:lnTo>
                <a:lnTo>
                  <a:pt x="11" y="30"/>
                </a:lnTo>
                <a:lnTo>
                  <a:pt x="12" y="30"/>
                </a:lnTo>
                <a:lnTo>
                  <a:pt x="13" y="30"/>
                </a:lnTo>
                <a:lnTo>
                  <a:pt x="14" y="30"/>
                </a:lnTo>
                <a:lnTo>
                  <a:pt x="15" y="30"/>
                </a:lnTo>
                <a:lnTo>
                  <a:pt x="16" y="29"/>
                </a:lnTo>
                <a:lnTo>
                  <a:pt x="17" y="28"/>
                </a:lnTo>
                <a:lnTo>
                  <a:pt x="18" y="27"/>
                </a:lnTo>
                <a:lnTo>
                  <a:pt x="18"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6" name="Line 326"/>
          <p:cNvSpPr>
            <a:spLocks noChangeShapeType="1"/>
          </p:cNvSpPr>
          <p:nvPr/>
        </p:nvSpPr>
        <p:spPr bwMode="auto">
          <a:xfrm>
            <a:off x="5340350" y="546893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27" name="Line 327"/>
          <p:cNvSpPr>
            <a:spLocks noChangeShapeType="1"/>
          </p:cNvSpPr>
          <p:nvPr/>
        </p:nvSpPr>
        <p:spPr bwMode="auto">
          <a:xfrm>
            <a:off x="5310188" y="5507038"/>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28" name="Freeform 328"/>
          <p:cNvSpPr>
            <a:spLocks/>
          </p:cNvSpPr>
          <p:nvPr/>
        </p:nvSpPr>
        <p:spPr bwMode="auto">
          <a:xfrm>
            <a:off x="5380038" y="5897563"/>
            <a:ext cx="323850" cy="341312"/>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4 h 643"/>
              <a:gd name="T14" fmla="*/ 55 w 614"/>
              <a:gd name="T15" fmla="*/ 614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4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4"/>
                </a:lnTo>
                <a:lnTo>
                  <a:pt x="55" y="614"/>
                </a:lnTo>
                <a:lnTo>
                  <a:pt x="55" y="195"/>
                </a:lnTo>
                <a:lnTo>
                  <a:pt x="558" y="195"/>
                </a:lnTo>
                <a:lnTo>
                  <a:pt x="586" y="195"/>
                </a:lnTo>
                <a:lnTo>
                  <a:pt x="586" y="643"/>
                </a:lnTo>
                <a:lnTo>
                  <a:pt x="55" y="643"/>
                </a:lnTo>
                <a:lnTo>
                  <a:pt x="55" y="614"/>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9" name="Rectangle 329"/>
          <p:cNvSpPr>
            <a:spLocks noChangeArrowheads="1"/>
          </p:cNvSpPr>
          <p:nvPr/>
        </p:nvSpPr>
        <p:spPr bwMode="auto">
          <a:xfrm>
            <a:off x="5410200" y="6000750"/>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0" name="Rectangle 330"/>
          <p:cNvSpPr>
            <a:spLocks noChangeArrowheads="1"/>
          </p:cNvSpPr>
          <p:nvPr/>
        </p:nvSpPr>
        <p:spPr bwMode="auto">
          <a:xfrm>
            <a:off x="5453063" y="60547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1" name="Rectangle 331"/>
          <p:cNvSpPr>
            <a:spLocks noChangeArrowheads="1"/>
          </p:cNvSpPr>
          <p:nvPr/>
        </p:nvSpPr>
        <p:spPr bwMode="auto">
          <a:xfrm>
            <a:off x="5588000" y="604996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2" name="Freeform 332"/>
          <p:cNvSpPr>
            <a:spLocks/>
          </p:cNvSpPr>
          <p:nvPr/>
        </p:nvSpPr>
        <p:spPr bwMode="auto">
          <a:xfrm>
            <a:off x="5521325" y="6130925"/>
            <a:ext cx="12700" cy="15875"/>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7"/>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3"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3" name="Line 333"/>
          <p:cNvSpPr>
            <a:spLocks noChangeShapeType="1"/>
          </p:cNvSpPr>
          <p:nvPr/>
        </p:nvSpPr>
        <p:spPr bwMode="auto">
          <a:xfrm>
            <a:off x="5619750" y="6049963"/>
            <a:ext cx="1588" cy="8096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34" name="Line 334"/>
          <p:cNvSpPr>
            <a:spLocks noChangeShapeType="1"/>
          </p:cNvSpPr>
          <p:nvPr/>
        </p:nvSpPr>
        <p:spPr bwMode="auto">
          <a:xfrm>
            <a:off x="5588000" y="608806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35" name="Freeform 335"/>
          <p:cNvSpPr>
            <a:spLocks/>
          </p:cNvSpPr>
          <p:nvPr/>
        </p:nvSpPr>
        <p:spPr bwMode="auto">
          <a:xfrm>
            <a:off x="5859463" y="5872163"/>
            <a:ext cx="325437"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6" name="Rectangle 336"/>
          <p:cNvSpPr>
            <a:spLocks noChangeArrowheads="1"/>
          </p:cNvSpPr>
          <p:nvPr/>
        </p:nvSpPr>
        <p:spPr bwMode="auto">
          <a:xfrm>
            <a:off x="5889625" y="5975350"/>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7" name="Rectangle 337"/>
          <p:cNvSpPr>
            <a:spLocks noChangeArrowheads="1"/>
          </p:cNvSpPr>
          <p:nvPr/>
        </p:nvSpPr>
        <p:spPr bwMode="auto">
          <a:xfrm>
            <a:off x="5932488" y="60293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8" name="Rectangle 338"/>
          <p:cNvSpPr>
            <a:spLocks noChangeArrowheads="1"/>
          </p:cNvSpPr>
          <p:nvPr/>
        </p:nvSpPr>
        <p:spPr bwMode="auto">
          <a:xfrm>
            <a:off x="6067425" y="6024563"/>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9" name="Freeform 339"/>
          <p:cNvSpPr>
            <a:spLocks/>
          </p:cNvSpPr>
          <p:nvPr/>
        </p:nvSpPr>
        <p:spPr bwMode="auto">
          <a:xfrm>
            <a:off x="6002338" y="6105525"/>
            <a:ext cx="11112" cy="15875"/>
          </a:xfrm>
          <a:custGeom>
            <a:avLst/>
            <a:gdLst>
              <a:gd name="T0" fmla="*/ 23 w 23"/>
              <a:gd name="T1" fmla="*/ 14 h 30"/>
              <a:gd name="T2" fmla="*/ 23 w 23"/>
              <a:gd name="T3" fmla="*/ 11 h 30"/>
              <a:gd name="T4" fmla="*/ 20 w 23"/>
              <a:gd name="T5" fmla="*/ 9 h 30"/>
              <a:gd name="T6" fmla="*/ 20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9 w 23"/>
              <a:gd name="T19" fmla="*/ 0 h 30"/>
              <a:gd name="T20" fmla="*/ 8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0 w 23"/>
              <a:gd name="T65" fmla="*/ 25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0" y="9"/>
                </a:lnTo>
                <a:lnTo>
                  <a:pt x="20" y="8"/>
                </a:lnTo>
                <a:lnTo>
                  <a:pt x="20" y="7"/>
                </a:lnTo>
                <a:lnTo>
                  <a:pt x="19" y="6"/>
                </a:lnTo>
                <a:lnTo>
                  <a:pt x="18" y="5"/>
                </a:lnTo>
                <a:lnTo>
                  <a:pt x="18" y="4"/>
                </a:lnTo>
                <a:lnTo>
                  <a:pt x="17" y="3"/>
                </a:lnTo>
                <a:lnTo>
                  <a:pt x="16" y="2"/>
                </a:lnTo>
                <a:lnTo>
                  <a:pt x="15" y="0"/>
                </a:lnTo>
                <a:lnTo>
                  <a:pt x="14" y="0"/>
                </a:lnTo>
                <a:lnTo>
                  <a:pt x="13" y="0"/>
                </a:lnTo>
                <a:lnTo>
                  <a:pt x="12" y="0"/>
                </a:lnTo>
                <a:lnTo>
                  <a:pt x="11" y="0"/>
                </a:lnTo>
                <a:lnTo>
                  <a:pt x="9" y="0"/>
                </a:lnTo>
                <a:lnTo>
                  <a:pt x="8"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8" y="30"/>
                </a:lnTo>
                <a:lnTo>
                  <a:pt x="9" y="30"/>
                </a:lnTo>
                <a:lnTo>
                  <a:pt x="11" y="30"/>
                </a:lnTo>
                <a:lnTo>
                  <a:pt x="12" y="30"/>
                </a:lnTo>
                <a:lnTo>
                  <a:pt x="13" y="30"/>
                </a:lnTo>
                <a:lnTo>
                  <a:pt x="14" y="30"/>
                </a:lnTo>
                <a:lnTo>
                  <a:pt x="15" y="30"/>
                </a:lnTo>
                <a:lnTo>
                  <a:pt x="16" y="29"/>
                </a:lnTo>
                <a:lnTo>
                  <a:pt x="17" y="28"/>
                </a:lnTo>
                <a:lnTo>
                  <a:pt x="18" y="27"/>
                </a:lnTo>
                <a:lnTo>
                  <a:pt x="18" y="26"/>
                </a:lnTo>
                <a:lnTo>
                  <a:pt x="19" y="25"/>
                </a:lnTo>
                <a:lnTo>
                  <a:pt x="20" y="25"/>
                </a:lnTo>
                <a:lnTo>
                  <a:pt x="20" y="24"/>
                </a:lnTo>
                <a:lnTo>
                  <a:pt x="20"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0" name="Line 340"/>
          <p:cNvSpPr>
            <a:spLocks noChangeShapeType="1"/>
          </p:cNvSpPr>
          <p:nvPr/>
        </p:nvSpPr>
        <p:spPr bwMode="auto">
          <a:xfrm>
            <a:off x="6099175" y="60245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41" name="Line 341"/>
          <p:cNvSpPr>
            <a:spLocks noChangeShapeType="1"/>
          </p:cNvSpPr>
          <p:nvPr/>
        </p:nvSpPr>
        <p:spPr bwMode="auto">
          <a:xfrm>
            <a:off x="6067425" y="606266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42" name="Freeform 342"/>
          <p:cNvSpPr>
            <a:spLocks/>
          </p:cNvSpPr>
          <p:nvPr/>
        </p:nvSpPr>
        <p:spPr bwMode="auto">
          <a:xfrm>
            <a:off x="6300788" y="5607050"/>
            <a:ext cx="325437" cy="341313"/>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3" name="Rectangle 343"/>
          <p:cNvSpPr>
            <a:spLocks noChangeArrowheads="1"/>
          </p:cNvSpPr>
          <p:nvPr/>
        </p:nvSpPr>
        <p:spPr bwMode="auto">
          <a:xfrm>
            <a:off x="6330950" y="5710238"/>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4" name="Rectangle 344"/>
          <p:cNvSpPr>
            <a:spLocks noChangeArrowheads="1"/>
          </p:cNvSpPr>
          <p:nvPr/>
        </p:nvSpPr>
        <p:spPr bwMode="auto">
          <a:xfrm>
            <a:off x="6373813" y="576421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5" name="Rectangle 345"/>
          <p:cNvSpPr>
            <a:spLocks noChangeArrowheads="1"/>
          </p:cNvSpPr>
          <p:nvPr/>
        </p:nvSpPr>
        <p:spPr bwMode="auto">
          <a:xfrm>
            <a:off x="6510338" y="575945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6" name="Freeform 346"/>
          <p:cNvSpPr>
            <a:spLocks/>
          </p:cNvSpPr>
          <p:nvPr/>
        </p:nvSpPr>
        <p:spPr bwMode="auto">
          <a:xfrm>
            <a:off x="6443663" y="5840413"/>
            <a:ext cx="12700" cy="15875"/>
          </a:xfrm>
          <a:custGeom>
            <a:avLst/>
            <a:gdLst>
              <a:gd name="T0" fmla="*/ 24 w 24"/>
              <a:gd name="T1" fmla="*/ 13 h 30"/>
              <a:gd name="T2" fmla="*/ 24 w 24"/>
              <a:gd name="T3" fmla="*/ 11 h 30"/>
              <a:gd name="T4" fmla="*/ 21 w 24"/>
              <a:gd name="T5" fmla="*/ 9 h 30"/>
              <a:gd name="T6" fmla="*/ 21 w 24"/>
              <a:gd name="T7" fmla="*/ 7 h 30"/>
              <a:gd name="T8" fmla="*/ 19 w 24"/>
              <a:gd name="T9" fmla="*/ 4 h 30"/>
              <a:gd name="T10" fmla="*/ 18 w 24"/>
              <a:gd name="T11" fmla="*/ 2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2 h 30"/>
              <a:gd name="T26" fmla="*/ 4 w 24"/>
              <a:gd name="T27" fmla="*/ 4 h 30"/>
              <a:gd name="T28" fmla="*/ 2 w 24"/>
              <a:gd name="T29" fmla="*/ 7 h 30"/>
              <a:gd name="T30" fmla="*/ 2 w 24"/>
              <a:gd name="T31" fmla="*/ 9 h 30"/>
              <a:gd name="T32" fmla="*/ 0 w 24"/>
              <a:gd name="T33" fmla="*/ 11 h 30"/>
              <a:gd name="T34" fmla="*/ 0 w 24"/>
              <a:gd name="T35" fmla="*/ 13 h 30"/>
              <a:gd name="T36" fmla="*/ 0 w 24"/>
              <a:gd name="T37" fmla="*/ 16 h 30"/>
              <a:gd name="T38" fmla="*/ 0 w 24"/>
              <a:gd name="T39" fmla="*/ 19 h 30"/>
              <a:gd name="T40" fmla="*/ 2 w 24"/>
              <a:gd name="T41" fmla="*/ 22 h 30"/>
              <a:gd name="T42" fmla="*/ 2 w 24"/>
              <a:gd name="T43" fmla="*/ 24 h 30"/>
              <a:gd name="T44" fmla="*/ 4 w 24"/>
              <a:gd name="T45" fmla="*/ 25 h 30"/>
              <a:gd name="T46" fmla="*/ 5 w 24"/>
              <a:gd name="T47" fmla="*/ 27 h 30"/>
              <a:gd name="T48" fmla="*/ 7 w 24"/>
              <a:gd name="T49" fmla="*/ 29 h 30"/>
              <a:gd name="T50" fmla="*/ 9 w 24"/>
              <a:gd name="T51" fmla="*/ 30 h 30"/>
              <a:gd name="T52" fmla="*/ 10 w 24"/>
              <a:gd name="T53" fmla="*/ 30 h 30"/>
              <a:gd name="T54" fmla="*/ 13 w 24"/>
              <a:gd name="T55" fmla="*/ 30 h 30"/>
              <a:gd name="T56" fmla="*/ 15 w 24"/>
              <a:gd name="T57" fmla="*/ 30 h 30"/>
              <a:gd name="T58" fmla="*/ 17 w 24"/>
              <a:gd name="T59" fmla="*/ 29 h 30"/>
              <a:gd name="T60" fmla="*/ 18 w 24"/>
              <a:gd name="T61" fmla="*/ 27 h 30"/>
              <a:gd name="T62" fmla="*/ 19 w 24"/>
              <a:gd name="T63" fmla="*/ 25 h 30"/>
              <a:gd name="T64" fmla="*/ 21 w 24"/>
              <a:gd name="T65" fmla="*/ 24 h 30"/>
              <a:gd name="T66" fmla="*/ 21 w 24"/>
              <a:gd name="T67" fmla="*/ 22 h 30"/>
              <a:gd name="T68" fmla="*/ 24 w 24"/>
              <a:gd name="T69" fmla="*/ 19 h 30"/>
              <a:gd name="T70" fmla="*/ 24 w 24"/>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4"/>
                </a:moveTo>
                <a:lnTo>
                  <a:pt x="24" y="13"/>
                </a:lnTo>
                <a:lnTo>
                  <a:pt x="24" y="12"/>
                </a:lnTo>
                <a:lnTo>
                  <a:pt x="24" y="11"/>
                </a:lnTo>
                <a:lnTo>
                  <a:pt x="22" y="10"/>
                </a:lnTo>
                <a:lnTo>
                  <a:pt x="21" y="9"/>
                </a:lnTo>
                <a:lnTo>
                  <a:pt x="21" y="8"/>
                </a:lnTo>
                <a:lnTo>
                  <a:pt x="21" y="7"/>
                </a:lnTo>
                <a:lnTo>
                  <a:pt x="20" y="6"/>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6"/>
                </a:lnTo>
                <a:lnTo>
                  <a:pt x="2" y="7"/>
                </a:lnTo>
                <a:lnTo>
                  <a:pt x="2" y="8"/>
                </a:lnTo>
                <a:lnTo>
                  <a:pt x="2" y="9"/>
                </a:lnTo>
                <a:lnTo>
                  <a:pt x="0" y="10"/>
                </a:lnTo>
                <a:lnTo>
                  <a:pt x="0" y="11"/>
                </a:lnTo>
                <a:lnTo>
                  <a:pt x="0" y="12"/>
                </a:lnTo>
                <a:lnTo>
                  <a:pt x="0" y="13"/>
                </a:lnTo>
                <a:lnTo>
                  <a:pt x="0" y="14"/>
                </a:lnTo>
                <a:lnTo>
                  <a:pt x="0" y="16"/>
                </a:lnTo>
                <a:lnTo>
                  <a:pt x="0" y="18"/>
                </a:lnTo>
                <a:lnTo>
                  <a:pt x="0" y="19"/>
                </a:lnTo>
                <a:lnTo>
                  <a:pt x="0" y="20"/>
                </a:lnTo>
                <a:lnTo>
                  <a:pt x="2" y="22"/>
                </a:lnTo>
                <a:lnTo>
                  <a:pt x="2" y="23"/>
                </a:lnTo>
                <a:lnTo>
                  <a:pt x="2" y="24"/>
                </a:lnTo>
                <a:lnTo>
                  <a:pt x="3" y="24"/>
                </a:lnTo>
                <a:lnTo>
                  <a:pt x="4" y="25"/>
                </a:lnTo>
                <a:lnTo>
                  <a:pt x="4" y="26"/>
                </a:lnTo>
                <a:lnTo>
                  <a:pt x="5" y="27"/>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7"/>
                </a:lnTo>
                <a:lnTo>
                  <a:pt x="19" y="26"/>
                </a:lnTo>
                <a:lnTo>
                  <a:pt x="19" y="25"/>
                </a:lnTo>
                <a:lnTo>
                  <a:pt x="20" y="24"/>
                </a:lnTo>
                <a:lnTo>
                  <a:pt x="21" y="24"/>
                </a:lnTo>
                <a:lnTo>
                  <a:pt x="21" y="23"/>
                </a:lnTo>
                <a:lnTo>
                  <a:pt x="21" y="22"/>
                </a:lnTo>
                <a:lnTo>
                  <a:pt x="22" y="20"/>
                </a:lnTo>
                <a:lnTo>
                  <a:pt x="24" y="19"/>
                </a:lnTo>
                <a:lnTo>
                  <a:pt x="24" y="18"/>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7" name="Line 347"/>
          <p:cNvSpPr>
            <a:spLocks noChangeShapeType="1"/>
          </p:cNvSpPr>
          <p:nvPr/>
        </p:nvSpPr>
        <p:spPr bwMode="auto">
          <a:xfrm>
            <a:off x="6540500" y="5759450"/>
            <a:ext cx="1588" cy="80963"/>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48" name="Line 348"/>
          <p:cNvSpPr>
            <a:spLocks noChangeShapeType="1"/>
          </p:cNvSpPr>
          <p:nvPr/>
        </p:nvSpPr>
        <p:spPr bwMode="auto">
          <a:xfrm>
            <a:off x="6510338" y="5797550"/>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49" name="Freeform 349"/>
          <p:cNvSpPr>
            <a:spLocks/>
          </p:cNvSpPr>
          <p:nvPr/>
        </p:nvSpPr>
        <p:spPr bwMode="auto">
          <a:xfrm>
            <a:off x="5605463" y="5480050"/>
            <a:ext cx="325437" cy="341313"/>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0" name="Rectangle 350"/>
          <p:cNvSpPr>
            <a:spLocks noChangeArrowheads="1"/>
          </p:cNvSpPr>
          <p:nvPr/>
        </p:nvSpPr>
        <p:spPr bwMode="auto">
          <a:xfrm>
            <a:off x="5635625" y="5583238"/>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1" name="Rectangle 351"/>
          <p:cNvSpPr>
            <a:spLocks noChangeArrowheads="1"/>
          </p:cNvSpPr>
          <p:nvPr/>
        </p:nvSpPr>
        <p:spPr bwMode="auto">
          <a:xfrm>
            <a:off x="5678488" y="563721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2" name="Rectangle 352"/>
          <p:cNvSpPr>
            <a:spLocks noChangeArrowheads="1"/>
          </p:cNvSpPr>
          <p:nvPr/>
        </p:nvSpPr>
        <p:spPr bwMode="auto">
          <a:xfrm>
            <a:off x="5813425" y="5632450"/>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3" name="Freeform 353"/>
          <p:cNvSpPr>
            <a:spLocks/>
          </p:cNvSpPr>
          <p:nvPr/>
        </p:nvSpPr>
        <p:spPr bwMode="auto">
          <a:xfrm>
            <a:off x="5748338" y="5713413"/>
            <a:ext cx="11112" cy="15875"/>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5" y="27"/>
                </a:lnTo>
                <a:lnTo>
                  <a:pt x="6" y="28"/>
                </a:lnTo>
                <a:lnTo>
                  <a:pt x="7" y="28"/>
                </a:lnTo>
                <a:lnTo>
                  <a:pt x="8" y="29"/>
                </a:lnTo>
                <a:lnTo>
                  <a:pt x="9" y="29"/>
                </a:lnTo>
                <a:lnTo>
                  <a:pt x="10" y="29"/>
                </a:lnTo>
                <a:lnTo>
                  <a:pt x="11" y="29"/>
                </a:lnTo>
                <a:lnTo>
                  <a:pt x="12" y="29"/>
                </a:lnTo>
                <a:lnTo>
                  <a:pt x="13" y="29"/>
                </a:lnTo>
                <a:lnTo>
                  <a:pt x="14" y="29"/>
                </a:lnTo>
                <a:lnTo>
                  <a:pt x="16"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4" name="Line 354"/>
          <p:cNvSpPr>
            <a:spLocks noChangeShapeType="1"/>
          </p:cNvSpPr>
          <p:nvPr/>
        </p:nvSpPr>
        <p:spPr bwMode="auto">
          <a:xfrm>
            <a:off x="5845175" y="563245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55" name="Line 355"/>
          <p:cNvSpPr>
            <a:spLocks noChangeShapeType="1"/>
          </p:cNvSpPr>
          <p:nvPr/>
        </p:nvSpPr>
        <p:spPr bwMode="auto">
          <a:xfrm>
            <a:off x="5813425" y="567055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56" name="Freeform 356"/>
          <p:cNvSpPr>
            <a:spLocks/>
          </p:cNvSpPr>
          <p:nvPr/>
        </p:nvSpPr>
        <p:spPr bwMode="auto">
          <a:xfrm>
            <a:off x="1752600" y="5922963"/>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7" name="Rectangle 357"/>
          <p:cNvSpPr>
            <a:spLocks noChangeArrowheads="1"/>
          </p:cNvSpPr>
          <p:nvPr/>
        </p:nvSpPr>
        <p:spPr bwMode="auto">
          <a:xfrm>
            <a:off x="1782763" y="6026150"/>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8" name="Rectangle 358"/>
          <p:cNvSpPr>
            <a:spLocks noChangeArrowheads="1"/>
          </p:cNvSpPr>
          <p:nvPr/>
        </p:nvSpPr>
        <p:spPr bwMode="auto">
          <a:xfrm>
            <a:off x="1825625" y="6078538"/>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9" name="Rectangle 359"/>
          <p:cNvSpPr>
            <a:spLocks noChangeArrowheads="1"/>
          </p:cNvSpPr>
          <p:nvPr/>
        </p:nvSpPr>
        <p:spPr bwMode="auto">
          <a:xfrm>
            <a:off x="1960563" y="6075363"/>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0" name="Freeform 360"/>
          <p:cNvSpPr>
            <a:spLocks/>
          </p:cNvSpPr>
          <p:nvPr/>
        </p:nvSpPr>
        <p:spPr bwMode="auto">
          <a:xfrm>
            <a:off x="1893888" y="6156325"/>
            <a:ext cx="12700" cy="15875"/>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8 h 30"/>
              <a:gd name="T50" fmla="*/ 9 w 23"/>
              <a:gd name="T51" fmla="*/ 30 h 30"/>
              <a:gd name="T52" fmla="*/ 10 w 23"/>
              <a:gd name="T53" fmla="*/ 30 h 30"/>
              <a:gd name="T54" fmla="*/ 12 w 23"/>
              <a:gd name="T55" fmla="*/ 30 h 30"/>
              <a:gd name="T56" fmla="*/ 14 w 23"/>
              <a:gd name="T57" fmla="*/ 30 h 30"/>
              <a:gd name="T58" fmla="*/ 16 w 23"/>
              <a:gd name="T59" fmla="*/ 28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8"/>
                </a:lnTo>
                <a:lnTo>
                  <a:pt x="6" y="28"/>
                </a:lnTo>
                <a:lnTo>
                  <a:pt x="8" y="30"/>
                </a:lnTo>
                <a:lnTo>
                  <a:pt x="9" y="30"/>
                </a:lnTo>
                <a:lnTo>
                  <a:pt x="10" y="30"/>
                </a:lnTo>
                <a:lnTo>
                  <a:pt x="11" y="30"/>
                </a:lnTo>
                <a:lnTo>
                  <a:pt x="12" y="30"/>
                </a:lnTo>
                <a:lnTo>
                  <a:pt x="13" y="30"/>
                </a:lnTo>
                <a:lnTo>
                  <a:pt x="14" y="30"/>
                </a:lnTo>
                <a:lnTo>
                  <a:pt x="15" y="30"/>
                </a:lnTo>
                <a:lnTo>
                  <a:pt x="16" y="28"/>
                </a:lnTo>
                <a:lnTo>
                  <a:pt x="17" y="27"/>
                </a:lnTo>
                <a:lnTo>
                  <a:pt x="18" y="26"/>
                </a:lnTo>
                <a:lnTo>
                  <a:pt x="18"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1" name="Line 361"/>
          <p:cNvSpPr>
            <a:spLocks noChangeShapeType="1"/>
          </p:cNvSpPr>
          <p:nvPr/>
        </p:nvSpPr>
        <p:spPr bwMode="auto">
          <a:xfrm>
            <a:off x="1992313" y="6075363"/>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62" name="Line 362"/>
          <p:cNvSpPr>
            <a:spLocks noChangeShapeType="1"/>
          </p:cNvSpPr>
          <p:nvPr/>
        </p:nvSpPr>
        <p:spPr bwMode="auto">
          <a:xfrm>
            <a:off x="1960563" y="6113463"/>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63" name="Freeform 363"/>
          <p:cNvSpPr>
            <a:spLocks/>
          </p:cNvSpPr>
          <p:nvPr/>
        </p:nvSpPr>
        <p:spPr bwMode="auto">
          <a:xfrm>
            <a:off x="2081213" y="5329238"/>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4" name="Rectangle 364"/>
          <p:cNvSpPr>
            <a:spLocks noChangeArrowheads="1"/>
          </p:cNvSpPr>
          <p:nvPr/>
        </p:nvSpPr>
        <p:spPr bwMode="auto">
          <a:xfrm>
            <a:off x="2111375" y="5432425"/>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5" name="Rectangle 365"/>
          <p:cNvSpPr>
            <a:spLocks noChangeArrowheads="1"/>
          </p:cNvSpPr>
          <p:nvPr/>
        </p:nvSpPr>
        <p:spPr bwMode="auto">
          <a:xfrm>
            <a:off x="2154238" y="548481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6" name="Rectangle 366"/>
          <p:cNvSpPr>
            <a:spLocks noChangeArrowheads="1"/>
          </p:cNvSpPr>
          <p:nvPr/>
        </p:nvSpPr>
        <p:spPr bwMode="auto">
          <a:xfrm>
            <a:off x="2289175" y="5481638"/>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7" name="Freeform 367"/>
          <p:cNvSpPr>
            <a:spLocks/>
          </p:cNvSpPr>
          <p:nvPr/>
        </p:nvSpPr>
        <p:spPr bwMode="auto">
          <a:xfrm>
            <a:off x="2222500" y="5562600"/>
            <a:ext cx="12700" cy="15875"/>
          </a:xfrm>
          <a:custGeom>
            <a:avLst/>
            <a:gdLst>
              <a:gd name="T0" fmla="*/ 23 w 23"/>
              <a:gd name="T1" fmla="*/ 13 h 30"/>
              <a:gd name="T2" fmla="*/ 23 w 23"/>
              <a:gd name="T3" fmla="*/ 11 h 30"/>
              <a:gd name="T4" fmla="*/ 21 w 23"/>
              <a:gd name="T5" fmla="*/ 9 h 30"/>
              <a:gd name="T6" fmla="*/ 21 w 23"/>
              <a:gd name="T7" fmla="*/ 7 h 30"/>
              <a:gd name="T8" fmla="*/ 18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8" y="5"/>
                </a:lnTo>
                <a:lnTo>
                  <a:pt x="18" y="4"/>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4"/>
                </a:lnTo>
                <a:lnTo>
                  <a:pt x="3"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3" y="25"/>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5"/>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8" name="Line 368"/>
          <p:cNvSpPr>
            <a:spLocks noChangeShapeType="1"/>
          </p:cNvSpPr>
          <p:nvPr/>
        </p:nvSpPr>
        <p:spPr bwMode="auto">
          <a:xfrm>
            <a:off x="2320925" y="548163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69" name="Line 369"/>
          <p:cNvSpPr>
            <a:spLocks noChangeShapeType="1"/>
          </p:cNvSpPr>
          <p:nvPr/>
        </p:nvSpPr>
        <p:spPr bwMode="auto">
          <a:xfrm>
            <a:off x="2289175" y="551973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70" name="Freeform 370"/>
          <p:cNvSpPr>
            <a:spLocks/>
          </p:cNvSpPr>
          <p:nvPr/>
        </p:nvSpPr>
        <p:spPr bwMode="auto">
          <a:xfrm>
            <a:off x="3116263" y="5808663"/>
            <a:ext cx="325437" cy="341312"/>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1" name="Rectangle 371"/>
          <p:cNvSpPr>
            <a:spLocks noChangeArrowheads="1"/>
          </p:cNvSpPr>
          <p:nvPr/>
        </p:nvSpPr>
        <p:spPr bwMode="auto">
          <a:xfrm>
            <a:off x="3146425" y="5911850"/>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2" name="Rectangle 372"/>
          <p:cNvSpPr>
            <a:spLocks noChangeArrowheads="1"/>
          </p:cNvSpPr>
          <p:nvPr/>
        </p:nvSpPr>
        <p:spPr bwMode="auto">
          <a:xfrm>
            <a:off x="3189288" y="5965825"/>
            <a:ext cx="95250"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3" name="Rectangle 373"/>
          <p:cNvSpPr>
            <a:spLocks noChangeArrowheads="1"/>
          </p:cNvSpPr>
          <p:nvPr/>
        </p:nvSpPr>
        <p:spPr bwMode="auto">
          <a:xfrm>
            <a:off x="3325813" y="596106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4" name="Freeform 374"/>
          <p:cNvSpPr>
            <a:spLocks/>
          </p:cNvSpPr>
          <p:nvPr/>
        </p:nvSpPr>
        <p:spPr bwMode="auto">
          <a:xfrm>
            <a:off x="3259138" y="6042025"/>
            <a:ext cx="12700" cy="15875"/>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9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8 w 23"/>
              <a:gd name="T61" fmla="*/ 27 h 29"/>
              <a:gd name="T62" fmla="*/ 19 w 23"/>
              <a:gd name="T63" fmla="*/ 25 h 29"/>
              <a:gd name="T64" fmla="*/ 21 w 23"/>
              <a:gd name="T65" fmla="*/ 24 h 29"/>
              <a:gd name="T66" fmla="*/ 21 w 23"/>
              <a:gd name="T67" fmla="*/ 22 h 29"/>
              <a:gd name="T68" fmla="*/ 23 w 23"/>
              <a:gd name="T69" fmla="*/ 19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6"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5" name="Line 375"/>
          <p:cNvSpPr>
            <a:spLocks noChangeShapeType="1"/>
          </p:cNvSpPr>
          <p:nvPr/>
        </p:nvSpPr>
        <p:spPr bwMode="auto">
          <a:xfrm>
            <a:off x="3355975" y="5961063"/>
            <a:ext cx="1588" cy="8096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76" name="Line 376"/>
          <p:cNvSpPr>
            <a:spLocks noChangeShapeType="1"/>
          </p:cNvSpPr>
          <p:nvPr/>
        </p:nvSpPr>
        <p:spPr bwMode="auto">
          <a:xfrm>
            <a:off x="3325813" y="5999163"/>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77" name="Freeform 377"/>
          <p:cNvSpPr>
            <a:spLocks/>
          </p:cNvSpPr>
          <p:nvPr/>
        </p:nvSpPr>
        <p:spPr bwMode="auto">
          <a:xfrm>
            <a:off x="3054350" y="4457700"/>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8" name="Rectangle 378"/>
          <p:cNvSpPr>
            <a:spLocks noChangeArrowheads="1"/>
          </p:cNvSpPr>
          <p:nvPr/>
        </p:nvSpPr>
        <p:spPr bwMode="auto">
          <a:xfrm>
            <a:off x="3084513" y="4560888"/>
            <a:ext cx="268287"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9" name="Rectangle 379"/>
          <p:cNvSpPr>
            <a:spLocks noChangeArrowheads="1"/>
          </p:cNvSpPr>
          <p:nvPr/>
        </p:nvSpPr>
        <p:spPr bwMode="auto">
          <a:xfrm>
            <a:off x="3127375" y="4613275"/>
            <a:ext cx="93663"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0" name="Rectangle 380"/>
          <p:cNvSpPr>
            <a:spLocks noChangeArrowheads="1"/>
          </p:cNvSpPr>
          <p:nvPr/>
        </p:nvSpPr>
        <p:spPr bwMode="auto">
          <a:xfrm>
            <a:off x="3262313" y="460851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1" name="Freeform 381"/>
          <p:cNvSpPr>
            <a:spLocks/>
          </p:cNvSpPr>
          <p:nvPr/>
        </p:nvSpPr>
        <p:spPr bwMode="auto">
          <a:xfrm>
            <a:off x="3195638" y="4691063"/>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3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2 w 23"/>
              <a:gd name="T29" fmla="*/ 7 h 30"/>
              <a:gd name="T30" fmla="*/ 2 w 23"/>
              <a:gd name="T31" fmla="*/ 9 h 30"/>
              <a:gd name="T32" fmla="*/ 0 w 23"/>
              <a:gd name="T33" fmla="*/ 11 h 30"/>
              <a:gd name="T34" fmla="*/ 0 w 23"/>
              <a:gd name="T35" fmla="*/ 13 h 30"/>
              <a:gd name="T36" fmla="*/ 0 w 23"/>
              <a:gd name="T37" fmla="*/ 16 h 30"/>
              <a:gd name="T38" fmla="*/ 0 w 23"/>
              <a:gd name="T39" fmla="*/ 19 h 30"/>
              <a:gd name="T40" fmla="*/ 2 w 23"/>
              <a:gd name="T41" fmla="*/ 22 h 30"/>
              <a:gd name="T42" fmla="*/ 2 w 23"/>
              <a:gd name="T43" fmla="*/ 24 h 30"/>
              <a:gd name="T44" fmla="*/ 4 w 23"/>
              <a:gd name="T45" fmla="*/ 25 h 30"/>
              <a:gd name="T46" fmla="*/ 5 w 23"/>
              <a:gd name="T47" fmla="*/ 27 h 30"/>
              <a:gd name="T48" fmla="*/ 7 w 23"/>
              <a:gd name="T49" fmla="*/ 28 h 30"/>
              <a:gd name="T50" fmla="*/ 9 w 23"/>
              <a:gd name="T51" fmla="*/ 30 h 30"/>
              <a:gd name="T52" fmla="*/ 10 w 23"/>
              <a:gd name="T53" fmla="*/ 30 h 30"/>
              <a:gd name="T54" fmla="*/ 13 w 23"/>
              <a:gd name="T55" fmla="*/ 30 h 30"/>
              <a:gd name="T56" fmla="*/ 15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7"/>
                </a:lnTo>
                <a:lnTo>
                  <a:pt x="2" y="8"/>
                </a:lnTo>
                <a:lnTo>
                  <a:pt x="2" y="9"/>
                </a:lnTo>
                <a:lnTo>
                  <a:pt x="0" y="10"/>
                </a:lnTo>
                <a:lnTo>
                  <a:pt x="0" y="11"/>
                </a:lnTo>
                <a:lnTo>
                  <a:pt x="0" y="12"/>
                </a:lnTo>
                <a:lnTo>
                  <a:pt x="0" y="13"/>
                </a:lnTo>
                <a:lnTo>
                  <a:pt x="0" y="14"/>
                </a:lnTo>
                <a:lnTo>
                  <a:pt x="0" y="16"/>
                </a:lnTo>
                <a:lnTo>
                  <a:pt x="0" y="18"/>
                </a:lnTo>
                <a:lnTo>
                  <a:pt x="0" y="19"/>
                </a:lnTo>
                <a:lnTo>
                  <a:pt x="0" y="20"/>
                </a:lnTo>
                <a:lnTo>
                  <a:pt x="2" y="22"/>
                </a:lnTo>
                <a:lnTo>
                  <a:pt x="2" y="23"/>
                </a:lnTo>
                <a:lnTo>
                  <a:pt x="2" y="24"/>
                </a:lnTo>
                <a:lnTo>
                  <a:pt x="3" y="24"/>
                </a:lnTo>
                <a:lnTo>
                  <a:pt x="4" y="25"/>
                </a:lnTo>
                <a:lnTo>
                  <a:pt x="4" y="26"/>
                </a:lnTo>
                <a:lnTo>
                  <a:pt x="5" y="27"/>
                </a:lnTo>
                <a:lnTo>
                  <a:pt x="6" y="28"/>
                </a:lnTo>
                <a:lnTo>
                  <a:pt x="7" y="28"/>
                </a:lnTo>
                <a:lnTo>
                  <a:pt x="8" y="30"/>
                </a:lnTo>
                <a:lnTo>
                  <a:pt x="9" y="30"/>
                </a:lnTo>
                <a:lnTo>
                  <a:pt x="10" y="30"/>
                </a:lnTo>
                <a:lnTo>
                  <a:pt x="11" y="30"/>
                </a:lnTo>
                <a:lnTo>
                  <a:pt x="13" y="30"/>
                </a:lnTo>
                <a:lnTo>
                  <a:pt x="14"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2" name="Line 382"/>
          <p:cNvSpPr>
            <a:spLocks noChangeShapeType="1"/>
          </p:cNvSpPr>
          <p:nvPr/>
        </p:nvSpPr>
        <p:spPr bwMode="auto">
          <a:xfrm>
            <a:off x="3294063" y="4610100"/>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83" name="Line 383"/>
          <p:cNvSpPr>
            <a:spLocks noChangeShapeType="1"/>
          </p:cNvSpPr>
          <p:nvPr/>
        </p:nvSpPr>
        <p:spPr bwMode="auto">
          <a:xfrm>
            <a:off x="3262313" y="4648200"/>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84" name="Freeform 384"/>
          <p:cNvSpPr>
            <a:spLocks/>
          </p:cNvSpPr>
          <p:nvPr/>
        </p:nvSpPr>
        <p:spPr bwMode="auto">
          <a:xfrm>
            <a:off x="3167063" y="5038725"/>
            <a:ext cx="325437"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5" name="Rectangle 385"/>
          <p:cNvSpPr>
            <a:spLocks noChangeArrowheads="1"/>
          </p:cNvSpPr>
          <p:nvPr/>
        </p:nvSpPr>
        <p:spPr bwMode="auto">
          <a:xfrm>
            <a:off x="3197225" y="5141913"/>
            <a:ext cx="269875"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6" name="Rectangle 386"/>
          <p:cNvSpPr>
            <a:spLocks noChangeArrowheads="1"/>
          </p:cNvSpPr>
          <p:nvPr/>
        </p:nvSpPr>
        <p:spPr bwMode="auto">
          <a:xfrm>
            <a:off x="3240088" y="5194300"/>
            <a:ext cx="95250"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7" name="Rectangle 387"/>
          <p:cNvSpPr>
            <a:spLocks noChangeArrowheads="1"/>
          </p:cNvSpPr>
          <p:nvPr/>
        </p:nvSpPr>
        <p:spPr bwMode="auto">
          <a:xfrm>
            <a:off x="3376613" y="519112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8" name="Freeform 388"/>
          <p:cNvSpPr>
            <a:spLocks/>
          </p:cNvSpPr>
          <p:nvPr/>
        </p:nvSpPr>
        <p:spPr bwMode="auto">
          <a:xfrm>
            <a:off x="3309938" y="5272088"/>
            <a:ext cx="12700" cy="15875"/>
          </a:xfrm>
          <a:custGeom>
            <a:avLst/>
            <a:gdLst>
              <a:gd name="T0" fmla="*/ 24 w 24"/>
              <a:gd name="T1" fmla="*/ 13 h 29"/>
              <a:gd name="T2" fmla="*/ 24 w 24"/>
              <a:gd name="T3" fmla="*/ 10 h 29"/>
              <a:gd name="T4" fmla="*/ 21 w 24"/>
              <a:gd name="T5" fmla="*/ 8 h 29"/>
              <a:gd name="T6" fmla="*/ 21 w 24"/>
              <a:gd name="T7" fmla="*/ 6 h 29"/>
              <a:gd name="T8" fmla="*/ 19 w 24"/>
              <a:gd name="T9" fmla="*/ 4 h 29"/>
              <a:gd name="T10" fmla="*/ 18 w 24"/>
              <a:gd name="T11" fmla="*/ 2 h 29"/>
              <a:gd name="T12" fmla="*/ 17 w 24"/>
              <a:gd name="T13" fmla="*/ 1 h 29"/>
              <a:gd name="T14" fmla="*/ 15 w 24"/>
              <a:gd name="T15" fmla="*/ 0 h 29"/>
              <a:gd name="T16" fmla="*/ 13 w 24"/>
              <a:gd name="T17" fmla="*/ 0 h 29"/>
              <a:gd name="T18" fmla="*/ 10 w 24"/>
              <a:gd name="T19" fmla="*/ 0 h 29"/>
              <a:gd name="T20" fmla="*/ 9 w 24"/>
              <a:gd name="T21" fmla="*/ 0 h 29"/>
              <a:gd name="T22" fmla="*/ 7 w 24"/>
              <a:gd name="T23" fmla="*/ 1 h 29"/>
              <a:gd name="T24" fmla="*/ 5 w 24"/>
              <a:gd name="T25" fmla="*/ 2 h 29"/>
              <a:gd name="T26" fmla="*/ 4 w 24"/>
              <a:gd name="T27" fmla="*/ 4 h 29"/>
              <a:gd name="T28" fmla="*/ 2 w 24"/>
              <a:gd name="T29" fmla="*/ 6 h 29"/>
              <a:gd name="T30" fmla="*/ 2 w 24"/>
              <a:gd name="T31" fmla="*/ 8 h 29"/>
              <a:gd name="T32" fmla="*/ 0 w 24"/>
              <a:gd name="T33" fmla="*/ 10 h 29"/>
              <a:gd name="T34" fmla="*/ 0 w 24"/>
              <a:gd name="T35" fmla="*/ 13 h 29"/>
              <a:gd name="T36" fmla="*/ 0 w 24"/>
              <a:gd name="T37" fmla="*/ 16 h 29"/>
              <a:gd name="T38" fmla="*/ 0 w 24"/>
              <a:gd name="T39" fmla="*/ 18 h 29"/>
              <a:gd name="T40" fmla="*/ 2 w 24"/>
              <a:gd name="T41" fmla="*/ 21 h 29"/>
              <a:gd name="T42" fmla="*/ 2 w 24"/>
              <a:gd name="T43" fmla="*/ 24 h 29"/>
              <a:gd name="T44" fmla="*/ 4 w 24"/>
              <a:gd name="T45" fmla="*/ 25 h 29"/>
              <a:gd name="T46" fmla="*/ 5 w 24"/>
              <a:gd name="T47" fmla="*/ 27 h 29"/>
              <a:gd name="T48" fmla="*/ 7 w 24"/>
              <a:gd name="T49" fmla="*/ 28 h 29"/>
              <a:gd name="T50" fmla="*/ 9 w 24"/>
              <a:gd name="T51" fmla="*/ 29 h 29"/>
              <a:gd name="T52" fmla="*/ 10 w 24"/>
              <a:gd name="T53" fmla="*/ 29 h 29"/>
              <a:gd name="T54" fmla="*/ 13 w 24"/>
              <a:gd name="T55" fmla="*/ 29 h 29"/>
              <a:gd name="T56" fmla="*/ 15 w 24"/>
              <a:gd name="T57" fmla="*/ 29 h 29"/>
              <a:gd name="T58" fmla="*/ 17 w 24"/>
              <a:gd name="T59" fmla="*/ 28 h 29"/>
              <a:gd name="T60" fmla="*/ 18 w 24"/>
              <a:gd name="T61" fmla="*/ 27 h 29"/>
              <a:gd name="T62" fmla="*/ 19 w 24"/>
              <a:gd name="T63" fmla="*/ 25 h 29"/>
              <a:gd name="T64" fmla="*/ 21 w 24"/>
              <a:gd name="T65" fmla="*/ 24 h 29"/>
              <a:gd name="T66" fmla="*/ 21 w 24"/>
              <a:gd name="T67" fmla="*/ 21 h 29"/>
              <a:gd name="T68" fmla="*/ 24 w 24"/>
              <a:gd name="T69" fmla="*/ 18 h 29"/>
              <a:gd name="T70" fmla="*/ 24 w 24"/>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29"/>
              <a:gd name="T110" fmla="*/ 24 w 24"/>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29">
                <a:moveTo>
                  <a:pt x="24" y="14"/>
                </a:moveTo>
                <a:lnTo>
                  <a:pt x="24" y="13"/>
                </a:lnTo>
                <a:lnTo>
                  <a:pt x="24" y="12"/>
                </a:lnTo>
                <a:lnTo>
                  <a:pt x="24" y="10"/>
                </a:lnTo>
                <a:lnTo>
                  <a:pt x="22" y="9"/>
                </a:lnTo>
                <a:lnTo>
                  <a:pt x="21" y="8"/>
                </a:lnTo>
                <a:lnTo>
                  <a:pt x="21" y="7"/>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7"/>
                </a:lnTo>
                <a:lnTo>
                  <a:pt x="2" y="8"/>
                </a:lnTo>
                <a:lnTo>
                  <a:pt x="0" y="9"/>
                </a:lnTo>
                <a:lnTo>
                  <a:pt x="0" y="10"/>
                </a:lnTo>
                <a:lnTo>
                  <a:pt x="0" y="12"/>
                </a:lnTo>
                <a:lnTo>
                  <a:pt x="0" y="13"/>
                </a:lnTo>
                <a:lnTo>
                  <a:pt x="0" y="14"/>
                </a:lnTo>
                <a:lnTo>
                  <a:pt x="0" y="16"/>
                </a:lnTo>
                <a:lnTo>
                  <a:pt x="0" y="17"/>
                </a:lnTo>
                <a:lnTo>
                  <a:pt x="0" y="18"/>
                </a:lnTo>
                <a:lnTo>
                  <a:pt x="0" y="19"/>
                </a:lnTo>
                <a:lnTo>
                  <a:pt x="2" y="21"/>
                </a:lnTo>
                <a:lnTo>
                  <a:pt x="2" y="23"/>
                </a:lnTo>
                <a:lnTo>
                  <a:pt x="2" y="24"/>
                </a:lnTo>
                <a:lnTo>
                  <a:pt x="3" y="24"/>
                </a:lnTo>
                <a:lnTo>
                  <a:pt x="4" y="25"/>
                </a:lnTo>
                <a:lnTo>
                  <a:pt x="4" y="26"/>
                </a:lnTo>
                <a:lnTo>
                  <a:pt x="5" y="27"/>
                </a:lnTo>
                <a:lnTo>
                  <a:pt x="6" y="28"/>
                </a:lnTo>
                <a:lnTo>
                  <a:pt x="7" y="28"/>
                </a:lnTo>
                <a:lnTo>
                  <a:pt x="8" y="29"/>
                </a:lnTo>
                <a:lnTo>
                  <a:pt x="9" y="29"/>
                </a:lnTo>
                <a:lnTo>
                  <a:pt x="10" y="29"/>
                </a:lnTo>
                <a:lnTo>
                  <a:pt x="11" y="29"/>
                </a:lnTo>
                <a:lnTo>
                  <a:pt x="13" y="29"/>
                </a:lnTo>
                <a:lnTo>
                  <a:pt x="14" y="29"/>
                </a:lnTo>
                <a:lnTo>
                  <a:pt x="15" y="29"/>
                </a:lnTo>
                <a:lnTo>
                  <a:pt x="16" y="29"/>
                </a:lnTo>
                <a:lnTo>
                  <a:pt x="17" y="28"/>
                </a:lnTo>
                <a:lnTo>
                  <a:pt x="18" y="27"/>
                </a:lnTo>
                <a:lnTo>
                  <a:pt x="19" y="26"/>
                </a:lnTo>
                <a:lnTo>
                  <a:pt x="19" y="25"/>
                </a:lnTo>
                <a:lnTo>
                  <a:pt x="20" y="24"/>
                </a:lnTo>
                <a:lnTo>
                  <a:pt x="21" y="24"/>
                </a:lnTo>
                <a:lnTo>
                  <a:pt x="21" y="23"/>
                </a:lnTo>
                <a:lnTo>
                  <a:pt x="21" y="21"/>
                </a:lnTo>
                <a:lnTo>
                  <a:pt x="22" y="19"/>
                </a:lnTo>
                <a:lnTo>
                  <a:pt x="24" y="18"/>
                </a:lnTo>
                <a:lnTo>
                  <a:pt x="24" y="17"/>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9" name="Line 389"/>
          <p:cNvSpPr>
            <a:spLocks noChangeShapeType="1"/>
          </p:cNvSpPr>
          <p:nvPr/>
        </p:nvSpPr>
        <p:spPr bwMode="auto">
          <a:xfrm>
            <a:off x="3406775" y="519112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90" name="Line 390"/>
          <p:cNvSpPr>
            <a:spLocks noChangeShapeType="1"/>
          </p:cNvSpPr>
          <p:nvPr/>
        </p:nvSpPr>
        <p:spPr bwMode="auto">
          <a:xfrm>
            <a:off x="3376613" y="5229225"/>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91" name="Freeform 391"/>
          <p:cNvSpPr>
            <a:spLocks/>
          </p:cNvSpPr>
          <p:nvPr/>
        </p:nvSpPr>
        <p:spPr bwMode="auto">
          <a:xfrm>
            <a:off x="3724275" y="5392738"/>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2" name="Rectangle 392"/>
          <p:cNvSpPr>
            <a:spLocks noChangeArrowheads="1"/>
          </p:cNvSpPr>
          <p:nvPr/>
        </p:nvSpPr>
        <p:spPr bwMode="auto">
          <a:xfrm>
            <a:off x="3754438" y="54959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3" name="Rectangle 393"/>
          <p:cNvSpPr>
            <a:spLocks noChangeArrowheads="1"/>
          </p:cNvSpPr>
          <p:nvPr/>
        </p:nvSpPr>
        <p:spPr bwMode="auto">
          <a:xfrm>
            <a:off x="3797300" y="55483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4" name="Rectangle 394"/>
          <p:cNvSpPr>
            <a:spLocks noChangeArrowheads="1"/>
          </p:cNvSpPr>
          <p:nvPr/>
        </p:nvSpPr>
        <p:spPr bwMode="auto">
          <a:xfrm>
            <a:off x="3932238" y="554355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5" name="Freeform 395"/>
          <p:cNvSpPr>
            <a:spLocks/>
          </p:cNvSpPr>
          <p:nvPr/>
        </p:nvSpPr>
        <p:spPr bwMode="auto">
          <a:xfrm>
            <a:off x="3865563" y="5626100"/>
            <a:ext cx="12700" cy="15875"/>
          </a:xfrm>
          <a:custGeom>
            <a:avLst/>
            <a:gdLst>
              <a:gd name="T0" fmla="*/ 24 w 24"/>
              <a:gd name="T1" fmla="*/ 13 h 30"/>
              <a:gd name="T2" fmla="*/ 24 w 24"/>
              <a:gd name="T3" fmla="*/ 11 h 30"/>
              <a:gd name="T4" fmla="*/ 21 w 24"/>
              <a:gd name="T5" fmla="*/ 9 h 30"/>
              <a:gd name="T6" fmla="*/ 21 w 24"/>
              <a:gd name="T7" fmla="*/ 6 h 30"/>
              <a:gd name="T8" fmla="*/ 19 w 24"/>
              <a:gd name="T9" fmla="*/ 4 h 30"/>
              <a:gd name="T10" fmla="*/ 18 w 24"/>
              <a:gd name="T11" fmla="*/ 2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2 h 30"/>
              <a:gd name="T26" fmla="*/ 4 w 24"/>
              <a:gd name="T27" fmla="*/ 4 h 30"/>
              <a:gd name="T28" fmla="*/ 2 w 24"/>
              <a:gd name="T29" fmla="*/ 6 h 30"/>
              <a:gd name="T30" fmla="*/ 2 w 24"/>
              <a:gd name="T31" fmla="*/ 9 h 30"/>
              <a:gd name="T32" fmla="*/ 0 w 24"/>
              <a:gd name="T33" fmla="*/ 11 h 30"/>
              <a:gd name="T34" fmla="*/ 0 w 24"/>
              <a:gd name="T35" fmla="*/ 13 h 30"/>
              <a:gd name="T36" fmla="*/ 0 w 24"/>
              <a:gd name="T37" fmla="*/ 16 h 30"/>
              <a:gd name="T38" fmla="*/ 0 w 24"/>
              <a:gd name="T39" fmla="*/ 19 h 30"/>
              <a:gd name="T40" fmla="*/ 2 w 24"/>
              <a:gd name="T41" fmla="*/ 22 h 30"/>
              <a:gd name="T42" fmla="*/ 2 w 24"/>
              <a:gd name="T43" fmla="*/ 24 h 30"/>
              <a:gd name="T44" fmla="*/ 4 w 24"/>
              <a:gd name="T45" fmla="*/ 25 h 30"/>
              <a:gd name="T46" fmla="*/ 5 w 24"/>
              <a:gd name="T47" fmla="*/ 27 h 30"/>
              <a:gd name="T48" fmla="*/ 7 w 24"/>
              <a:gd name="T49" fmla="*/ 28 h 30"/>
              <a:gd name="T50" fmla="*/ 9 w 24"/>
              <a:gd name="T51" fmla="*/ 30 h 30"/>
              <a:gd name="T52" fmla="*/ 10 w 24"/>
              <a:gd name="T53" fmla="*/ 30 h 30"/>
              <a:gd name="T54" fmla="*/ 13 w 24"/>
              <a:gd name="T55" fmla="*/ 30 h 30"/>
              <a:gd name="T56" fmla="*/ 15 w 24"/>
              <a:gd name="T57" fmla="*/ 30 h 30"/>
              <a:gd name="T58" fmla="*/ 17 w 24"/>
              <a:gd name="T59" fmla="*/ 28 h 30"/>
              <a:gd name="T60" fmla="*/ 18 w 24"/>
              <a:gd name="T61" fmla="*/ 27 h 30"/>
              <a:gd name="T62" fmla="*/ 19 w 24"/>
              <a:gd name="T63" fmla="*/ 25 h 30"/>
              <a:gd name="T64" fmla="*/ 21 w 24"/>
              <a:gd name="T65" fmla="*/ 24 h 30"/>
              <a:gd name="T66" fmla="*/ 21 w 24"/>
              <a:gd name="T67" fmla="*/ 22 h 30"/>
              <a:gd name="T68" fmla="*/ 24 w 24"/>
              <a:gd name="T69" fmla="*/ 19 h 30"/>
              <a:gd name="T70" fmla="*/ 24 w 24"/>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4"/>
                </a:moveTo>
                <a:lnTo>
                  <a:pt x="24" y="13"/>
                </a:lnTo>
                <a:lnTo>
                  <a:pt x="24" y="12"/>
                </a:lnTo>
                <a:lnTo>
                  <a:pt x="24" y="11"/>
                </a:lnTo>
                <a:lnTo>
                  <a:pt x="22" y="10"/>
                </a:lnTo>
                <a:lnTo>
                  <a:pt x="21" y="9"/>
                </a:lnTo>
                <a:lnTo>
                  <a:pt x="21" y="8"/>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8"/>
                </a:lnTo>
                <a:lnTo>
                  <a:pt x="2" y="9"/>
                </a:lnTo>
                <a:lnTo>
                  <a:pt x="0" y="10"/>
                </a:lnTo>
                <a:lnTo>
                  <a:pt x="0" y="11"/>
                </a:lnTo>
                <a:lnTo>
                  <a:pt x="0" y="12"/>
                </a:lnTo>
                <a:lnTo>
                  <a:pt x="0" y="13"/>
                </a:lnTo>
                <a:lnTo>
                  <a:pt x="0" y="14"/>
                </a:lnTo>
                <a:lnTo>
                  <a:pt x="0" y="16"/>
                </a:lnTo>
                <a:lnTo>
                  <a:pt x="0" y="17"/>
                </a:lnTo>
                <a:lnTo>
                  <a:pt x="0" y="19"/>
                </a:lnTo>
                <a:lnTo>
                  <a:pt x="0" y="20"/>
                </a:lnTo>
                <a:lnTo>
                  <a:pt x="2" y="22"/>
                </a:lnTo>
                <a:lnTo>
                  <a:pt x="2" y="23"/>
                </a:lnTo>
                <a:lnTo>
                  <a:pt x="2" y="24"/>
                </a:lnTo>
                <a:lnTo>
                  <a:pt x="3" y="24"/>
                </a:lnTo>
                <a:lnTo>
                  <a:pt x="4" y="25"/>
                </a:lnTo>
                <a:lnTo>
                  <a:pt x="4" y="26"/>
                </a:lnTo>
                <a:lnTo>
                  <a:pt x="5" y="27"/>
                </a:lnTo>
                <a:lnTo>
                  <a:pt x="6" y="28"/>
                </a:lnTo>
                <a:lnTo>
                  <a:pt x="7" y="28"/>
                </a:lnTo>
                <a:lnTo>
                  <a:pt x="8" y="30"/>
                </a:lnTo>
                <a:lnTo>
                  <a:pt x="9" y="30"/>
                </a:lnTo>
                <a:lnTo>
                  <a:pt x="10" y="30"/>
                </a:lnTo>
                <a:lnTo>
                  <a:pt x="11" y="30"/>
                </a:lnTo>
                <a:lnTo>
                  <a:pt x="13" y="30"/>
                </a:lnTo>
                <a:lnTo>
                  <a:pt x="14"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4" y="19"/>
                </a:lnTo>
                <a:lnTo>
                  <a:pt x="24" y="17"/>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6" name="Line 396"/>
          <p:cNvSpPr>
            <a:spLocks noChangeShapeType="1"/>
          </p:cNvSpPr>
          <p:nvPr/>
        </p:nvSpPr>
        <p:spPr bwMode="auto">
          <a:xfrm>
            <a:off x="3963988" y="55451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97" name="Line 397"/>
          <p:cNvSpPr>
            <a:spLocks noChangeShapeType="1"/>
          </p:cNvSpPr>
          <p:nvPr/>
        </p:nvSpPr>
        <p:spPr bwMode="auto">
          <a:xfrm>
            <a:off x="3962400" y="558641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98" name="Freeform 398"/>
          <p:cNvSpPr>
            <a:spLocks/>
          </p:cNvSpPr>
          <p:nvPr/>
        </p:nvSpPr>
        <p:spPr bwMode="auto">
          <a:xfrm>
            <a:off x="4322763" y="5129213"/>
            <a:ext cx="323850" cy="341312"/>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9" name="Rectangle 399"/>
          <p:cNvSpPr>
            <a:spLocks noChangeArrowheads="1"/>
          </p:cNvSpPr>
          <p:nvPr/>
        </p:nvSpPr>
        <p:spPr bwMode="auto">
          <a:xfrm>
            <a:off x="4352925" y="5233988"/>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0" name="Rectangle 400"/>
          <p:cNvSpPr>
            <a:spLocks noChangeArrowheads="1"/>
          </p:cNvSpPr>
          <p:nvPr/>
        </p:nvSpPr>
        <p:spPr bwMode="auto">
          <a:xfrm>
            <a:off x="4395788" y="528637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1" name="Rectangle 401"/>
          <p:cNvSpPr>
            <a:spLocks noChangeArrowheads="1"/>
          </p:cNvSpPr>
          <p:nvPr/>
        </p:nvSpPr>
        <p:spPr bwMode="auto">
          <a:xfrm>
            <a:off x="4530725" y="528161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2" name="Freeform 402"/>
          <p:cNvSpPr>
            <a:spLocks/>
          </p:cNvSpPr>
          <p:nvPr/>
        </p:nvSpPr>
        <p:spPr bwMode="auto">
          <a:xfrm>
            <a:off x="4464050" y="5362575"/>
            <a:ext cx="12700" cy="15875"/>
          </a:xfrm>
          <a:custGeom>
            <a:avLst/>
            <a:gdLst>
              <a:gd name="T0" fmla="*/ 23 w 23"/>
              <a:gd name="T1" fmla="*/ 14 h 30"/>
              <a:gd name="T2" fmla="*/ 23 w 23"/>
              <a:gd name="T3" fmla="*/ 11 h 30"/>
              <a:gd name="T4" fmla="*/ 20 w 23"/>
              <a:gd name="T5" fmla="*/ 9 h 30"/>
              <a:gd name="T6" fmla="*/ 20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9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1" y="10"/>
                </a:lnTo>
                <a:lnTo>
                  <a:pt x="20" y="9"/>
                </a:lnTo>
                <a:lnTo>
                  <a:pt x="20" y="8"/>
                </a:lnTo>
                <a:lnTo>
                  <a:pt x="20" y="7"/>
                </a:lnTo>
                <a:lnTo>
                  <a:pt x="19" y="6"/>
                </a:lnTo>
                <a:lnTo>
                  <a:pt x="18" y="5"/>
                </a:lnTo>
                <a:lnTo>
                  <a:pt x="18" y="4"/>
                </a:lnTo>
                <a:lnTo>
                  <a:pt x="17" y="3"/>
                </a:lnTo>
                <a:lnTo>
                  <a:pt x="16" y="1"/>
                </a:lnTo>
                <a:lnTo>
                  <a:pt x="15" y="0"/>
                </a:lnTo>
                <a:lnTo>
                  <a:pt x="14" y="0"/>
                </a:lnTo>
                <a:lnTo>
                  <a:pt x="13" y="0"/>
                </a:lnTo>
                <a:lnTo>
                  <a:pt x="12" y="0"/>
                </a:lnTo>
                <a:lnTo>
                  <a:pt x="10" y="0"/>
                </a:lnTo>
                <a:lnTo>
                  <a:pt x="9"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9" y="30"/>
                </a:lnTo>
                <a:lnTo>
                  <a:pt x="10" y="30"/>
                </a:lnTo>
                <a:lnTo>
                  <a:pt x="12" y="30"/>
                </a:lnTo>
                <a:lnTo>
                  <a:pt x="13" y="30"/>
                </a:lnTo>
                <a:lnTo>
                  <a:pt x="14" y="30"/>
                </a:lnTo>
                <a:lnTo>
                  <a:pt x="15" y="30"/>
                </a:lnTo>
                <a:lnTo>
                  <a:pt x="16" y="29"/>
                </a:lnTo>
                <a:lnTo>
                  <a:pt x="17" y="28"/>
                </a:lnTo>
                <a:lnTo>
                  <a:pt x="18" y="27"/>
                </a:lnTo>
                <a:lnTo>
                  <a:pt x="18" y="26"/>
                </a:lnTo>
                <a:lnTo>
                  <a:pt x="19" y="24"/>
                </a:lnTo>
                <a:lnTo>
                  <a:pt x="20" y="24"/>
                </a:lnTo>
                <a:lnTo>
                  <a:pt x="20" y="23"/>
                </a:lnTo>
                <a:lnTo>
                  <a:pt x="20" y="22"/>
                </a:lnTo>
                <a:lnTo>
                  <a:pt x="21"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3" name="Line 403"/>
          <p:cNvSpPr>
            <a:spLocks noChangeShapeType="1"/>
          </p:cNvSpPr>
          <p:nvPr/>
        </p:nvSpPr>
        <p:spPr bwMode="auto">
          <a:xfrm>
            <a:off x="4562475" y="528320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04" name="Line 404"/>
          <p:cNvSpPr>
            <a:spLocks noChangeShapeType="1"/>
          </p:cNvSpPr>
          <p:nvPr/>
        </p:nvSpPr>
        <p:spPr bwMode="auto">
          <a:xfrm>
            <a:off x="4530725" y="531971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05" name="Freeform 405"/>
          <p:cNvSpPr>
            <a:spLocks/>
          </p:cNvSpPr>
          <p:nvPr/>
        </p:nvSpPr>
        <p:spPr bwMode="auto">
          <a:xfrm>
            <a:off x="3930650" y="4611688"/>
            <a:ext cx="325438" cy="339725"/>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6" name="Rectangle 406"/>
          <p:cNvSpPr>
            <a:spLocks noChangeArrowheads="1"/>
          </p:cNvSpPr>
          <p:nvPr/>
        </p:nvSpPr>
        <p:spPr bwMode="auto">
          <a:xfrm>
            <a:off x="3960813" y="4714875"/>
            <a:ext cx="268287"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7" name="Rectangle 407"/>
          <p:cNvSpPr>
            <a:spLocks noChangeArrowheads="1"/>
          </p:cNvSpPr>
          <p:nvPr/>
        </p:nvSpPr>
        <p:spPr bwMode="auto">
          <a:xfrm>
            <a:off x="4003675" y="4767263"/>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8" name="Rectangle 408"/>
          <p:cNvSpPr>
            <a:spLocks noChangeArrowheads="1"/>
          </p:cNvSpPr>
          <p:nvPr/>
        </p:nvSpPr>
        <p:spPr bwMode="auto">
          <a:xfrm>
            <a:off x="4138613" y="4764088"/>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9" name="Freeform 409"/>
          <p:cNvSpPr>
            <a:spLocks/>
          </p:cNvSpPr>
          <p:nvPr/>
        </p:nvSpPr>
        <p:spPr bwMode="auto">
          <a:xfrm>
            <a:off x="4071938" y="4845050"/>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6" y="1"/>
                </a:lnTo>
                <a:lnTo>
                  <a:pt x="15" y="0"/>
                </a:lnTo>
                <a:lnTo>
                  <a:pt x="14" y="0"/>
                </a:lnTo>
                <a:lnTo>
                  <a:pt x="13" y="0"/>
                </a:lnTo>
                <a:lnTo>
                  <a:pt x="12" y="0"/>
                </a:lnTo>
                <a:lnTo>
                  <a:pt x="11" y="0"/>
                </a:lnTo>
                <a:lnTo>
                  <a:pt x="10" y="0"/>
                </a:lnTo>
                <a:lnTo>
                  <a:pt x="9" y="0"/>
                </a:lnTo>
                <a:lnTo>
                  <a:pt x="8" y="0"/>
                </a:lnTo>
                <a:lnTo>
                  <a:pt x="7"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4" y="28"/>
                </a:lnTo>
                <a:lnTo>
                  <a:pt x="5" y="29"/>
                </a:lnTo>
                <a:lnTo>
                  <a:pt x="7" y="29"/>
                </a:lnTo>
                <a:lnTo>
                  <a:pt x="8" y="30"/>
                </a:lnTo>
                <a:lnTo>
                  <a:pt x="9" y="30"/>
                </a:lnTo>
                <a:lnTo>
                  <a:pt x="10" y="30"/>
                </a:lnTo>
                <a:lnTo>
                  <a:pt x="11" y="30"/>
                </a:lnTo>
                <a:lnTo>
                  <a:pt x="12" y="30"/>
                </a:lnTo>
                <a:lnTo>
                  <a:pt x="13" y="30"/>
                </a:lnTo>
                <a:lnTo>
                  <a:pt x="14" y="30"/>
                </a:lnTo>
                <a:lnTo>
                  <a:pt x="15" y="30"/>
                </a:lnTo>
                <a:lnTo>
                  <a:pt x="16"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0" name="Line 410"/>
          <p:cNvSpPr>
            <a:spLocks noChangeShapeType="1"/>
          </p:cNvSpPr>
          <p:nvPr/>
        </p:nvSpPr>
        <p:spPr bwMode="auto">
          <a:xfrm>
            <a:off x="4170363" y="47640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11" name="Line 411"/>
          <p:cNvSpPr>
            <a:spLocks noChangeShapeType="1"/>
          </p:cNvSpPr>
          <p:nvPr/>
        </p:nvSpPr>
        <p:spPr bwMode="auto">
          <a:xfrm>
            <a:off x="4138613" y="480218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12" name="Freeform 412"/>
          <p:cNvSpPr>
            <a:spLocks/>
          </p:cNvSpPr>
          <p:nvPr/>
        </p:nvSpPr>
        <p:spPr bwMode="auto">
          <a:xfrm>
            <a:off x="3714750" y="3702050"/>
            <a:ext cx="325438" cy="341313"/>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3" name="Rectangle 413"/>
          <p:cNvSpPr>
            <a:spLocks noChangeArrowheads="1"/>
          </p:cNvSpPr>
          <p:nvPr/>
        </p:nvSpPr>
        <p:spPr bwMode="auto">
          <a:xfrm>
            <a:off x="3744913" y="3805238"/>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4" name="Rectangle 414"/>
          <p:cNvSpPr>
            <a:spLocks noChangeArrowheads="1"/>
          </p:cNvSpPr>
          <p:nvPr/>
        </p:nvSpPr>
        <p:spPr bwMode="auto">
          <a:xfrm>
            <a:off x="3789363" y="385921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5" name="Rectangle 415"/>
          <p:cNvSpPr>
            <a:spLocks noChangeArrowheads="1"/>
          </p:cNvSpPr>
          <p:nvPr/>
        </p:nvSpPr>
        <p:spPr bwMode="auto">
          <a:xfrm>
            <a:off x="3924300" y="385445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6" name="Freeform 416"/>
          <p:cNvSpPr>
            <a:spLocks/>
          </p:cNvSpPr>
          <p:nvPr/>
        </p:nvSpPr>
        <p:spPr bwMode="auto">
          <a:xfrm>
            <a:off x="3857625" y="3935413"/>
            <a:ext cx="12700" cy="15875"/>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7" name="Line 417"/>
          <p:cNvSpPr>
            <a:spLocks noChangeShapeType="1"/>
          </p:cNvSpPr>
          <p:nvPr/>
        </p:nvSpPr>
        <p:spPr bwMode="auto">
          <a:xfrm>
            <a:off x="3954463" y="3854450"/>
            <a:ext cx="1587" cy="80963"/>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18" name="Line 418"/>
          <p:cNvSpPr>
            <a:spLocks noChangeShapeType="1"/>
          </p:cNvSpPr>
          <p:nvPr/>
        </p:nvSpPr>
        <p:spPr bwMode="auto">
          <a:xfrm>
            <a:off x="3924300" y="389255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19" name="Freeform 419"/>
          <p:cNvSpPr>
            <a:spLocks/>
          </p:cNvSpPr>
          <p:nvPr/>
        </p:nvSpPr>
        <p:spPr bwMode="auto">
          <a:xfrm>
            <a:off x="5345113" y="2589213"/>
            <a:ext cx="325437" cy="341312"/>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0" name="Rectangle 420"/>
          <p:cNvSpPr>
            <a:spLocks noChangeArrowheads="1"/>
          </p:cNvSpPr>
          <p:nvPr/>
        </p:nvSpPr>
        <p:spPr bwMode="auto">
          <a:xfrm>
            <a:off x="5375275" y="2692400"/>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1" name="Rectangle 421"/>
          <p:cNvSpPr>
            <a:spLocks noChangeArrowheads="1"/>
          </p:cNvSpPr>
          <p:nvPr/>
        </p:nvSpPr>
        <p:spPr bwMode="auto">
          <a:xfrm>
            <a:off x="5418138" y="274637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2" name="Rectangle 422"/>
          <p:cNvSpPr>
            <a:spLocks noChangeArrowheads="1"/>
          </p:cNvSpPr>
          <p:nvPr/>
        </p:nvSpPr>
        <p:spPr bwMode="auto">
          <a:xfrm>
            <a:off x="5553075" y="2741613"/>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3" name="Freeform 423"/>
          <p:cNvSpPr>
            <a:spLocks/>
          </p:cNvSpPr>
          <p:nvPr/>
        </p:nvSpPr>
        <p:spPr bwMode="auto">
          <a:xfrm>
            <a:off x="5487988" y="2822575"/>
            <a:ext cx="11112" cy="15875"/>
          </a:xfrm>
          <a:custGeom>
            <a:avLst/>
            <a:gdLst>
              <a:gd name="T0" fmla="*/ 23 w 23"/>
              <a:gd name="T1" fmla="*/ 13 h 30"/>
              <a:gd name="T2" fmla="*/ 23 w 23"/>
              <a:gd name="T3" fmla="*/ 11 h 30"/>
              <a:gd name="T4" fmla="*/ 20 w 23"/>
              <a:gd name="T5" fmla="*/ 9 h 30"/>
              <a:gd name="T6" fmla="*/ 20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9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1" y="10"/>
                </a:lnTo>
                <a:lnTo>
                  <a:pt x="20" y="9"/>
                </a:lnTo>
                <a:lnTo>
                  <a:pt x="20" y="8"/>
                </a:lnTo>
                <a:lnTo>
                  <a:pt x="20" y="7"/>
                </a:lnTo>
                <a:lnTo>
                  <a:pt x="19" y="6"/>
                </a:lnTo>
                <a:lnTo>
                  <a:pt x="18" y="4"/>
                </a:lnTo>
                <a:lnTo>
                  <a:pt x="18" y="3"/>
                </a:lnTo>
                <a:lnTo>
                  <a:pt x="17" y="2"/>
                </a:lnTo>
                <a:lnTo>
                  <a:pt x="16" y="1"/>
                </a:lnTo>
                <a:lnTo>
                  <a:pt x="15" y="0"/>
                </a:lnTo>
                <a:lnTo>
                  <a:pt x="14" y="0"/>
                </a:lnTo>
                <a:lnTo>
                  <a:pt x="13" y="0"/>
                </a:lnTo>
                <a:lnTo>
                  <a:pt x="12" y="0"/>
                </a:lnTo>
                <a:lnTo>
                  <a:pt x="11" y="0"/>
                </a:lnTo>
                <a:lnTo>
                  <a:pt x="9"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8" y="30"/>
                </a:lnTo>
                <a:lnTo>
                  <a:pt x="9" y="30"/>
                </a:lnTo>
                <a:lnTo>
                  <a:pt x="11" y="30"/>
                </a:lnTo>
                <a:lnTo>
                  <a:pt x="12" y="30"/>
                </a:lnTo>
                <a:lnTo>
                  <a:pt x="13" y="30"/>
                </a:lnTo>
                <a:lnTo>
                  <a:pt x="14" y="30"/>
                </a:lnTo>
                <a:lnTo>
                  <a:pt x="15" y="30"/>
                </a:lnTo>
                <a:lnTo>
                  <a:pt x="16" y="29"/>
                </a:lnTo>
                <a:lnTo>
                  <a:pt x="17" y="27"/>
                </a:lnTo>
                <a:lnTo>
                  <a:pt x="18" y="26"/>
                </a:lnTo>
                <a:lnTo>
                  <a:pt x="18" y="25"/>
                </a:lnTo>
                <a:lnTo>
                  <a:pt x="19" y="24"/>
                </a:lnTo>
                <a:lnTo>
                  <a:pt x="20" y="24"/>
                </a:lnTo>
                <a:lnTo>
                  <a:pt x="20" y="23"/>
                </a:lnTo>
                <a:lnTo>
                  <a:pt x="20" y="22"/>
                </a:lnTo>
                <a:lnTo>
                  <a:pt x="21"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4" name="Line 424"/>
          <p:cNvSpPr>
            <a:spLocks noChangeShapeType="1"/>
          </p:cNvSpPr>
          <p:nvPr/>
        </p:nvSpPr>
        <p:spPr bwMode="auto">
          <a:xfrm>
            <a:off x="5584825" y="274320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25" name="Line 425"/>
          <p:cNvSpPr>
            <a:spLocks noChangeShapeType="1"/>
          </p:cNvSpPr>
          <p:nvPr/>
        </p:nvSpPr>
        <p:spPr bwMode="auto">
          <a:xfrm>
            <a:off x="5553075" y="277971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26" name="Freeform 426"/>
          <p:cNvSpPr>
            <a:spLocks/>
          </p:cNvSpPr>
          <p:nvPr/>
        </p:nvSpPr>
        <p:spPr bwMode="auto">
          <a:xfrm>
            <a:off x="1731963" y="3449638"/>
            <a:ext cx="325437"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7" name="Rectangle 427"/>
          <p:cNvSpPr>
            <a:spLocks noChangeArrowheads="1"/>
          </p:cNvSpPr>
          <p:nvPr/>
        </p:nvSpPr>
        <p:spPr bwMode="auto">
          <a:xfrm>
            <a:off x="1762125" y="3552825"/>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8" name="Rectangle 428"/>
          <p:cNvSpPr>
            <a:spLocks noChangeArrowheads="1"/>
          </p:cNvSpPr>
          <p:nvPr/>
        </p:nvSpPr>
        <p:spPr bwMode="auto">
          <a:xfrm>
            <a:off x="1804988" y="360521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9" name="Rectangle 429"/>
          <p:cNvSpPr>
            <a:spLocks noChangeArrowheads="1"/>
          </p:cNvSpPr>
          <p:nvPr/>
        </p:nvSpPr>
        <p:spPr bwMode="auto">
          <a:xfrm>
            <a:off x="1939925" y="3602038"/>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0" name="Freeform 430"/>
          <p:cNvSpPr>
            <a:spLocks/>
          </p:cNvSpPr>
          <p:nvPr/>
        </p:nvSpPr>
        <p:spPr bwMode="auto">
          <a:xfrm>
            <a:off x="1873250" y="3683000"/>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4"/>
                </a:lnTo>
                <a:lnTo>
                  <a:pt x="4" y="5"/>
                </a:lnTo>
                <a:lnTo>
                  <a:pt x="3"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3" y="24"/>
                </a:lnTo>
                <a:lnTo>
                  <a:pt x="4" y="26"/>
                </a:lnTo>
                <a:lnTo>
                  <a:pt x="4" y="27"/>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1" name="Line 431"/>
          <p:cNvSpPr>
            <a:spLocks noChangeShapeType="1"/>
          </p:cNvSpPr>
          <p:nvPr/>
        </p:nvSpPr>
        <p:spPr bwMode="auto">
          <a:xfrm>
            <a:off x="1971675" y="360203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32" name="Line 432"/>
          <p:cNvSpPr>
            <a:spLocks noChangeShapeType="1"/>
          </p:cNvSpPr>
          <p:nvPr/>
        </p:nvSpPr>
        <p:spPr bwMode="auto">
          <a:xfrm>
            <a:off x="1939925" y="364013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33" name="Freeform 433"/>
          <p:cNvSpPr>
            <a:spLocks/>
          </p:cNvSpPr>
          <p:nvPr/>
        </p:nvSpPr>
        <p:spPr bwMode="auto">
          <a:xfrm>
            <a:off x="2540000" y="3386138"/>
            <a:ext cx="325438" cy="339725"/>
          </a:xfrm>
          <a:custGeom>
            <a:avLst/>
            <a:gdLst>
              <a:gd name="T0" fmla="*/ 56 w 614"/>
              <a:gd name="T1" fmla="*/ 196 h 644"/>
              <a:gd name="T2" fmla="*/ 0 w 614"/>
              <a:gd name="T3" fmla="*/ 196 h 644"/>
              <a:gd name="T4" fmla="*/ 307 w 614"/>
              <a:gd name="T5" fmla="*/ 0 h 644"/>
              <a:gd name="T6" fmla="*/ 614 w 614"/>
              <a:gd name="T7" fmla="*/ 196 h 644"/>
              <a:gd name="T8" fmla="*/ 587 w 614"/>
              <a:gd name="T9" fmla="*/ 196 h 644"/>
              <a:gd name="T10" fmla="*/ 558 w 614"/>
              <a:gd name="T11" fmla="*/ 196 h 644"/>
              <a:gd name="T12" fmla="*/ 558 w 614"/>
              <a:gd name="T13" fmla="*/ 615 h 644"/>
              <a:gd name="T14" fmla="*/ 56 w 614"/>
              <a:gd name="T15" fmla="*/ 615 h 644"/>
              <a:gd name="T16" fmla="*/ 56 w 614"/>
              <a:gd name="T17" fmla="*/ 196 h 644"/>
              <a:gd name="T18" fmla="*/ 558 w 614"/>
              <a:gd name="T19" fmla="*/ 196 h 644"/>
              <a:gd name="T20" fmla="*/ 587 w 614"/>
              <a:gd name="T21" fmla="*/ 196 h 644"/>
              <a:gd name="T22" fmla="*/ 587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4" name="Rectangle 434"/>
          <p:cNvSpPr>
            <a:spLocks noChangeArrowheads="1"/>
          </p:cNvSpPr>
          <p:nvPr/>
        </p:nvSpPr>
        <p:spPr bwMode="auto">
          <a:xfrm>
            <a:off x="2570163" y="348932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5" name="Rectangle 435"/>
          <p:cNvSpPr>
            <a:spLocks noChangeArrowheads="1"/>
          </p:cNvSpPr>
          <p:nvPr/>
        </p:nvSpPr>
        <p:spPr bwMode="auto">
          <a:xfrm>
            <a:off x="2613025" y="3541713"/>
            <a:ext cx="95250"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6" name="Rectangle 436"/>
          <p:cNvSpPr>
            <a:spLocks noChangeArrowheads="1"/>
          </p:cNvSpPr>
          <p:nvPr/>
        </p:nvSpPr>
        <p:spPr bwMode="auto">
          <a:xfrm>
            <a:off x="2749550" y="353853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7" name="Freeform 437"/>
          <p:cNvSpPr>
            <a:spLocks/>
          </p:cNvSpPr>
          <p:nvPr/>
        </p:nvSpPr>
        <p:spPr bwMode="auto">
          <a:xfrm>
            <a:off x="2682875" y="3619500"/>
            <a:ext cx="12700" cy="15875"/>
          </a:xfrm>
          <a:custGeom>
            <a:avLst/>
            <a:gdLst>
              <a:gd name="T0" fmla="*/ 23 w 23"/>
              <a:gd name="T1" fmla="*/ 13 h 29"/>
              <a:gd name="T2" fmla="*/ 23 w 23"/>
              <a:gd name="T3" fmla="*/ 11 h 29"/>
              <a:gd name="T4" fmla="*/ 20 w 23"/>
              <a:gd name="T5" fmla="*/ 8 h 29"/>
              <a:gd name="T6" fmla="*/ 20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9 w 23"/>
              <a:gd name="T19" fmla="*/ 0 h 29"/>
              <a:gd name="T20" fmla="*/ 8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8 w 23"/>
              <a:gd name="T51" fmla="*/ 29 h 29"/>
              <a:gd name="T52" fmla="*/ 9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0 w 23"/>
              <a:gd name="T65" fmla="*/ 24 h 29"/>
              <a:gd name="T66" fmla="*/ 20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0" y="8"/>
                </a:lnTo>
                <a:lnTo>
                  <a:pt x="20" y="7"/>
                </a:lnTo>
                <a:lnTo>
                  <a:pt x="20" y="6"/>
                </a:lnTo>
                <a:lnTo>
                  <a:pt x="19" y="5"/>
                </a:lnTo>
                <a:lnTo>
                  <a:pt x="18" y="4"/>
                </a:lnTo>
                <a:lnTo>
                  <a:pt x="18" y="3"/>
                </a:lnTo>
                <a:lnTo>
                  <a:pt x="17" y="2"/>
                </a:lnTo>
                <a:lnTo>
                  <a:pt x="16" y="1"/>
                </a:lnTo>
                <a:lnTo>
                  <a:pt x="15" y="0"/>
                </a:lnTo>
                <a:lnTo>
                  <a:pt x="14" y="0"/>
                </a:lnTo>
                <a:lnTo>
                  <a:pt x="13" y="0"/>
                </a:lnTo>
                <a:lnTo>
                  <a:pt x="12" y="0"/>
                </a:lnTo>
                <a:lnTo>
                  <a:pt x="11" y="0"/>
                </a:lnTo>
                <a:lnTo>
                  <a:pt x="9" y="0"/>
                </a:lnTo>
                <a:lnTo>
                  <a:pt x="8" y="0"/>
                </a:lnTo>
                <a:lnTo>
                  <a:pt x="7"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7" y="29"/>
                </a:lnTo>
                <a:lnTo>
                  <a:pt x="8" y="29"/>
                </a:lnTo>
                <a:lnTo>
                  <a:pt x="9" y="29"/>
                </a:lnTo>
                <a:lnTo>
                  <a:pt x="11" y="29"/>
                </a:lnTo>
                <a:lnTo>
                  <a:pt x="12" y="29"/>
                </a:lnTo>
                <a:lnTo>
                  <a:pt x="13" y="29"/>
                </a:lnTo>
                <a:lnTo>
                  <a:pt x="14" y="29"/>
                </a:lnTo>
                <a:lnTo>
                  <a:pt x="15" y="29"/>
                </a:lnTo>
                <a:lnTo>
                  <a:pt x="16" y="28"/>
                </a:lnTo>
                <a:lnTo>
                  <a:pt x="17" y="27"/>
                </a:lnTo>
                <a:lnTo>
                  <a:pt x="18" y="26"/>
                </a:lnTo>
                <a:lnTo>
                  <a:pt x="18" y="25"/>
                </a:lnTo>
                <a:lnTo>
                  <a:pt x="19" y="24"/>
                </a:lnTo>
                <a:lnTo>
                  <a:pt x="20" y="24"/>
                </a:lnTo>
                <a:lnTo>
                  <a:pt x="20" y="23"/>
                </a:lnTo>
                <a:lnTo>
                  <a:pt x="20"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8" name="Line 438"/>
          <p:cNvSpPr>
            <a:spLocks noChangeShapeType="1"/>
          </p:cNvSpPr>
          <p:nvPr/>
        </p:nvSpPr>
        <p:spPr bwMode="auto">
          <a:xfrm>
            <a:off x="2779713" y="35385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39" name="Line 439"/>
          <p:cNvSpPr>
            <a:spLocks noChangeShapeType="1"/>
          </p:cNvSpPr>
          <p:nvPr/>
        </p:nvSpPr>
        <p:spPr bwMode="auto">
          <a:xfrm>
            <a:off x="2749550" y="357663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40" name="Freeform 440"/>
          <p:cNvSpPr>
            <a:spLocks/>
          </p:cNvSpPr>
          <p:nvPr/>
        </p:nvSpPr>
        <p:spPr bwMode="auto">
          <a:xfrm>
            <a:off x="2944813" y="3878263"/>
            <a:ext cx="325437" cy="341312"/>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1" name="Rectangle 441"/>
          <p:cNvSpPr>
            <a:spLocks noChangeArrowheads="1"/>
          </p:cNvSpPr>
          <p:nvPr/>
        </p:nvSpPr>
        <p:spPr bwMode="auto">
          <a:xfrm>
            <a:off x="2974975" y="3983038"/>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2" name="Rectangle 442"/>
          <p:cNvSpPr>
            <a:spLocks noChangeArrowheads="1"/>
          </p:cNvSpPr>
          <p:nvPr/>
        </p:nvSpPr>
        <p:spPr bwMode="auto">
          <a:xfrm>
            <a:off x="3017838" y="40354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3" name="Rectangle 443"/>
          <p:cNvSpPr>
            <a:spLocks noChangeArrowheads="1"/>
          </p:cNvSpPr>
          <p:nvPr/>
        </p:nvSpPr>
        <p:spPr bwMode="auto">
          <a:xfrm>
            <a:off x="3152775" y="4030663"/>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4" name="Freeform 444"/>
          <p:cNvSpPr>
            <a:spLocks/>
          </p:cNvSpPr>
          <p:nvPr/>
        </p:nvSpPr>
        <p:spPr bwMode="auto">
          <a:xfrm>
            <a:off x="3086100" y="4111625"/>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2"/>
                </a:lnTo>
                <a:lnTo>
                  <a:pt x="16" y="0"/>
                </a:lnTo>
                <a:lnTo>
                  <a:pt x="14" y="0"/>
                </a:lnTo>
                <a:lnTo>
                  <a:pt x="13" y="0"/>
                </a:lnTo>
                <a:lnTo>
                  <a:pt x="12" y="0"/>
                </a:lnTo>
                <a:lnTo>
                  <a:pt x="11" y="0"/>
                </a:lnTo>
                <a:lnTo>
                  <a:pt x="10" y="0"/>
                </a:lnTo>
                <a:lnTo>
                  <a:pt x="9" y="0"/>
                </a:lnTo>
                <a:lnTo>
                  <a:pt x="8" y="0"/>
                </a:lnTo>
                <a:lnTo>
                  <a:pt x="7" y="2"/>
                </a:lnTo>
                <a:lnTo>
                  <a:pt x="6" y="2"/>
                </a:lnTo>
                <a:lnTo>
                  <a:pt x="5"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5" name="Line 445"/>
          <p:cNvSpPr>
            <a:spLocks noChangeShapeType="1"/>
          </p:cNvSpPr>
          <p:nvPr/>
        </p:nvSpPr>
        <p:spPr bwMode="auto">
          <a:xfrm>
            <a:off x="3184525" y="403225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46" name="Line 446"/>
          <p:cNvSpPr>
            <a:spLocks noChangeShapeType="1"/>
          </p:cNvSpPr>
          <p:nvPr/>
        </p:nvSpPr>
        <p:spPr bwMode="auto">
          <a:xfrm>
            <a:off x="3152775" y="406876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47" name="Freeform 447"/>
          <p:cNvSpPr>
            <a:spLocks/>
          </p:cNvSpPr>
          <p:nvPr/>
        </p:nvSpPr>
        <p:spPr bwMode="auto">
          <a:xfrm>
            <a:off x="2274888" y="3878263"/>
            <a:ext cx="325437" cy="341312"/>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8" name="Rectangle 448"/>
          <p:cNvSpPr>
            <a:spLocks noChangeArrowheads="1"/>
          </p:cNvSpPr>
          <p:nvPr/>
        </p:nvSpPr>
        <p:spPr bwMode="auto">
          <a:xfrm>
            <a:off x="2305050" y="3983038"/>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9" name="Rectangle 449"/>
          <p:cNvSpPr>
            <a:spLocks noChangeArrowheads="1"/>
          </p:cNvSpPr>
          <p:nvPr/>
        </p:nvSpPr>
        <p:spPr bwMode="auto">
          <a:xfrm>
            <a:off x="2347913" y="40354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0" name="Rectangle 450"/>
          <p:cNvSpPr>
            <a:spLocks noChangeArrowheads="1"/>
          </p:cNvSpPr>
          <p:nvPr/>
        </p:nvSpPr>
        <p:spPr bwMode="auto">
          <a:xfrm>
            <a:off x="2482850" y="4030663"/>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1" name="Freeform 451"/>
          <p:cNvSpPr>
            <a:spLocks/>
          </p:cNvSpPr>
          <p:nvPr/>
        </p:nvSpPr>
        <p:spPr bwMode="auto">
          <a:xfrm>
            <a:off x="2416175" y="4111625"/>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2"/>
                </a:lnTo>
                <a:lnTo>
                  <a:pt x="16" y="0"/>
                </a:lnTo>
                <a:lnTo>
                  <a:pt x="14" y="0"/>
                </a:lnTo>
                <a:lnTo>
                  <a:pt x="13" y="0"/>
                </a:lnTo>
                <a:lnTo>
                  <a:pt x="12" y="0"/>
                </a:lnTo>
                <a:lnTo>
                  <a:pt x="11" y="0"/>
                </a:lnTo>
                <a:lnTo>
                  <a:pt x="10" y="0"/>
                </a:lnTo>
                <a:lnTo>
                  <a:pt x="9" y="0"/>
                </a:lnTo>
                <a:lnTo>
                  <a:pt x="8" y="0"/>
                </a:lnTo>
                <a:lnTo>
                  <a:pt x="7" y="2"/>
                </a:lnTo>
                <a:lnTo>
                  <a:pt x="6" y="2"/>
                </a:lnTo>
                <a:lnTo>
                  <a:pt x="5"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2" name="Line 452"/>
          <p:cNvSpPr>
            <a:spLocks noChangeShapeType="1"/>
          </p:cNvSpPr>
          <p:nvPr/>
        </p:nvSpPr>
        <p:spPr bwMode="auto">
          <a:xfrm>
            <a:off x="2514600" y="403225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53" name="Line 453"/>
          <p:cNvSpPr>
            <a:spLocks noChangeShapeType="1"/>
          </p:cNvSpPr>
          <p:nvPr/>
        </p:nvSpPr>
        <p:spPr bwMode="auto">
          <a:xfrm>
            <a:off x="2482850" y="406876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54" name="Freeform 454"/>
          <p:cNvSpPr>
            <a:spLocks/>
          </p:cNvSpPr>
          <p:nvPr/>
        </p:nvSpPr>
        <p:spPr bwMode="auto">
          <a:xfrm>
            <a:off x="1554163" y="4094163"/>
            <a:ext cx="325437"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5" name="Rectangle 455"/>
          <p:cNvSpPr>
            <a:spLocks noChangeArrowheads="1"/>
          </p:cNvSpPr>
          <p:nvPr/>
        </p:nvSpPr>
        <p:spPr bwMode="auto">
          <a:xfrm>
            <a:off x="1584325" y="4197350"/>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6" name="Rectangle 456"/>
          <p:cNvSpPr>
            <a:spLocks noChangeArrowheads="1"/>
          </p:cNvSpPr>
          <p:nvPr/>
        </p:nvSpPr>
        <p:spPr bwMode="auto">
          <a:xfrm>
            <a:off x="1627188" y="4249738"/>
            <a:ext cx="95250"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7" name="Rectangle 457"/>
          <p:cNvSpPr>
            <a:spLocks noChangeArrowheads="1"/>
          </p:cNvSpPr>
          <p:nvPr/>
        </p:nvSpPr>
        <p:spPr bwMode="auto">
          <a:xfrm>
            <a:off x="1763713" y="4246563"/>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8" name="Freeform 458"/>
          <p:cNvSpPr>
            <a:spLocks/>
          </p:cNvSpPr>
          <p:nvPr/>
        </p:nvSpPr>
        <p:spPr bwMode="auto">
          <a:xfrm>
            <a:off x="1697038" y="4327525"/>
            <a:ext cx="12700" cy="15875"/>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8" y="5"/>
                </a:lnTo>
                <a:lnTo>
                  <a:pt x="18" y="4"/>
                </a:lnTo>
                <a:lnTo>
                  <a:pt x="17" y="3"/>
                </a:lnTo>
                <a:lnTo>
                  <a:pt x="16" y="2"/>
                </a:lnTo>
                <a:lnTo>
                  <a:pt x="15" y="0"/>
                </a:lnTo>
                <a:lnTo>
                  <a:pt x="14" y="0"/>
                </a:lnTo>
                <a:lnTo>
                  <a:pt x="13" y="0"/>
                </a:lnTo>
                <a:lnTo>
                  <a:pt x="12" y="0"/>
                </a:lnTo>
                <a:lnTo>
                  <a:pt x="11" y="0"/>
                </a:lnTo>
                <a:lnTo>
                  <a:pt x="10" y="0"/>
                </a:lnTo>
                <a:lnTo>
                  <a:pt x="9"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9" name="Line 459"/>
          <p:cNvSpPr>
            <a:spLocks noChangeShapeType="1"/>
          </p:cNvSpPr>
          <p:nvPr/>
        </p:nvSpPr>
        <p:spPr bwMode="auto">
          <a:xfrm>
            <a:off x="1793875" y="42465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60" name="Line 460"/>
          <p:cNvSpPr>
            <a:spLocks noChangeShapeType="1"/>
          </p:cNvSpPr>
          <p:nvPr/>
        </p:nvSpPr>
        <p:spPr bwMode="auto">
          <a:xfrm>
            <a:off x="1763713" y="4284663"/>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61" name="Freeform 461"/>
          <p:cNvSpPr>
            <a:spLocks/>
          </p:cNvSpPr>
          <p:nvPr/>
        </p:nvSpPr>
        <p:spPr bwMode="auto">
          <a:xfrm>
            <a:off x="2160588" y="4371975"/>
            <a:ext cx="325437"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2" name="Rectangle 462"/>
          <p:cNvSpPr>
            <a:spLocks noChangeArrowheads="1"/>
          </p:cNvSpPr>
          <p:nvPr/>
        </p:nvSpPr>
        <p:spPr bwMode="auto">
          <a:xfrm>
            <a:off x="2190750" y="4475163"/>
            <a:ext cx="269875"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3" name="Rectangle 463"/>
          <p:cNvSpPr>
            <a:spLocks noChangeArrowheads="1"/>
          </p:cNvSpPr>
          <p:nvPr/>
        </p:nvSpPr>
        <p:spPr bwMode="auto">
          <a:xfrm>
            <a:off x="2235200" y="4527550"/>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4" name="Rectangle 464"/>
          <p:cNvSpPr>
            <a:spLocks noChangeArrowheads="1"/>
          </p:cNvSpPr>
          <p:nvPr/>
        </p:nvSpPr>
        <p:spPr bwMode="auto">
          <a:xfrm>
            <a:off x="2370138" y="452437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5" name="Freeform 465"/>
          <p:cNvSpPr>
            <a:spLocks/>
          </p:cNvSpPr>
          <p:nvPr/>
        </p:nvSpPr>
        <p:spPr bwMode="auto">
          <a:xfrm>
            <a:off x="2303463" y="4605338"/>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3"/>
                </a:lnTo>
                <a:lnTo>
                  <a:pt x="4"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6" name="Line 466"/>
          <p:cNvSpPr>
            <a:spLocks noChangeShapeType="1"/>
          </p:cNvSpPr>
          <p:nvPr/>
        </p:nvSpPr>
        <p:spPr bwMode="auto">
          <a:xfrm>
            <a:off x="2401888" y="452437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67" name="Line 467"/>
          <p:cNvSpPr>
            <a:spLocks noChangeShapeType="1"/>
          </p:cNvSpPr>
          <p:nvPr/>
        </p:nvSpPr>
        <p:spPr bwMode="auto">
          <a:xfrm>
            <a:off x="2370138" y="4562475"/>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68" name="Freeform 468"/>
          <p:cNvSpPr>
            <a:spLocks/>
          </p:cNvSpPr>
          <p:nvPr/>
        </p:nvSpPr>
        <p:spPr bwMode="auto">
          <a:xfrm>
            <a:off x="2413000" y="4838700"/>
            <a:ext cx="325438" cy="341313"/>
          </a:xfrm>
          <a:custGeom>
            <a:avLst/>
            <a:gdLst>
              <a:gd name="T0" fmla="*/ 56 w 614"/>
              <a:gd name="T1" fmla="*/ 196 h 644"/>
              <a:gd name="T2" fmla="*/ 0 w 614"/>
              <a:gd name="T3" fmla="*/ 196 h 644"/>
              <a:gd name="T4" fmla="*/ 307 w 614"/>
              <a:gd name="T5" fmla="*/ 0 h 644"/>
              <a:gd name="T6" fmla="*/ 614 w 614"/>
              <a:gd name="T7" fmla="*/ 196 h 644"/>
              <a:gd name="T8" fmla="*/ 586 w 614"/>
              <a:gd name="T9" fmla="*/ 196 h 644"/>
              <a:gd name="T10" fmla="*/ 558 w 614"/>
              <a:gd name="T11" fmla="*/ 196 h 644"/>
              <a:gd name="T12" fmla="*/ 558 w 614"/>
              <a:gd name="T13" fmla="*/ 615 h 644"/>
              <a:gd name="T14" fmla="*/ 56 w 614"/>
              <a:gd name="T15" fmla="*/ 615 h 644"/>
              <a:gd name="T16" fmla="*/ 56 w 614"/>
              <a:gd name="T17" fmla="*/ 196 h 644"/>
              <a:gd name="T18" fmla="*/ 558 w 614"/>
              <a:gd name="T19" fmla="*/ 196 h 644"/>
              <a:gd name="T20" fmla="*/ 586 w 614"/>
              <a:gd name="T21" fmla="*/ 196 h 644"/>
              <a:gd name="T22" fmla="*/ 586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6" y="196"/>
                </a:lnTo>
                <a:lnTo>
                  <a:pt x="558" y="196"/>
                </a:lnTo>
                <a:lnTo>
                  <a:pt x="558" y="615"/>
                </a:lnTo>
                <a:lnTo>
                  <a:pt x="56" y="615"/>
                </a:lnTo>
                <a:lnTo>
                  <a:pt x="56" y="196"/>
                </a:lnTo>
                <a:lnTo>
                  <a:pt x="558" y="196"/>
                </a:lnTo>
                <a:lnTo>
                  <a:pt x="586" y="196"/>
                </a:lnTo>
                <a:lnTo>
                  <a:pt x="586"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9" name="Rectangle 469"/>
          <p:cNvSpPr>
            <a:spLocks noChangeArrowheads="1"/>
          </p:cNvSpPr>
          <p:nvPr/>
        </p:nvSpPr>
        <p:spPr bwMode="auto">
          <a:xfrm>
            <a:off x="2443163" y="494347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0" name="Rectangle 470"/>
          <p:cNvSpPr>
            <a:spLocks noChangeArrowheads="1"/>
          </p:cNvSpPr>
          <p:nvPr/>
        </p:nvSpPr>
        <p:spPr bwMode="auto">
          <a:xfrm>
            <a:off x="2486025" y="499586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1" name="Rectangle 471"/>
          <p:cNvSpPr>
            <a:spLocks noChangeArrowheads="1"/>
          </p:cNvSpPr>
          <p:nvPr/>
        </p:nvSpPr>
        <p:spPr bwMode="auto">
          <a:xfrm>
            <a:off x="2620963" y="4991100"/>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2" name="Freeform 472"/>
          <p:cNvSpPr>
            <a:spLocks/>
          </p:cNvSpPr>
          <p:nvPr/>
        </p:nvSpPr>
        <p:spPr bwMode="auto">
          <a:xfrm>
            <a:off x="2555875" y="5073650"/>
            <a:ext cx="11113" cy="14288"/>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4" y="29"/>
                </a:lnTo>
                <a:lnTo>
                  <a:pt x="15" y="29"/>
                </a:lnTo>
                <a:lnTo>
                  <a:pt x="16"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3" name="Line 473"/>
          <p:cNvSpPr>
            <a:spLocks noChangeShapeType="1"/>
          </p:cNvSpPr>
          <p:nvPr/>
        </p:nvSpPr>
        <p:spPr bwMode="auto">
          <a:xfrm>
            <a:off x="2652713" y="49926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74" name="Line 474"/>
          <p:cNvSpPr>
            <a:spLocks noChangeShapeType="1"/>
          </p:cNvSpPr>
          <p:nvPr/>
        </p:nvSpPr>
        <p:spPr bwMode="auto">
          <a:xfrm>
            <a:off x="2620963" y="502920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75" name="Freeform 475"/>
          <p:cNvSpPr>
            <a:spLocks/>
          </p:cNvSpPr>
          <p:nvPr/>
        </p:nvSpPr>
        <p:spPr bwMode="auto">
          <a:xfrm>
            <a:off x="1111250" y="5988050"/>
            <a:ext cx="325438" cy="341313"/>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6" name="Rectangle 476"/>
          <p:cNvSpPr>
            <a:spLocks noChangeArrowheads="1"/>
          </p:cNvSpPr>
          <p:nvPr/>
        </p:nvSpPr>
        <p:spPr bwMode="auto">
          <a:xfrm>
            <a:off x="1141413" y="609282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7" name="Rectangle 477"/>
          <p:cNvSpPr>
            <a:spLocks noChangeArrowheads="1"/>
          </p:cNvSpPr>
          <p:nvPr/>
        </p:nvSpPr>
        <p:spPr bwMode="auto">
          <a:xfrm>
            <a:off x="1184275" y="614521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8" name="Rectangle 478"/>
          <p:cNvSpPr>
            <a:spLocks noChangeArrowheads="1"/>
          </p:cNvSpPr>
          <p:nvPr/>
        </p:nvSpPr>
        <p:spPr bwMode="auto">
          <a:xfrm>
            <a:off x="1320800" y="614045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9" name="Freeform 479"/>
          <p:cNvSpPr>
            <a:spLocks/>
          </p:cNvSpPr>
          <p:nvPr/>
        </p:nvSpPr>
        <p:spPr bwMode="auto">
          <a:xfrm>
            <a:off x="1254125" y="6221413"/>
            <a:ext cx="12700" cy="15875"/>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8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19" y="6"/>
                </a:lnTo>
                <a:lnTo>
                  <a:pt x="18" y="5"/>
                </a:lnTo>
                <a:lnTo>
                  <a:pt x="18" y="4"/>
                </a:lnTo>
                <a:lnTo>
                  <a:pt x="17" y="3"/>
                </a:lnTo>
                <a:lnTo>
                  <a:pt x="16" y="2"/>
                </a:lnTo>
                <a:lnTo>
                  <a:pt x="15" y="0"/>
                </a:lnTo>
                <a:lnTo>
                  <a:pt x="14" y="0"/>
                </a:lnTo>
                <a:lnTo>
                  <a:pt x="13" y="0"/>
                </a:lnTo>
                <a:lnTo>
                  <a:pt x="12" y="0"/>
                </a:lnTo>
                <a:lnTo>
                  <a:pt x="11" y="0"/>
                </a:lnTo>
                <a:lnTo>
                  <a:pt x="10" y="0"/>
                </a:lnTo>
                <a:lnTo>
                  <a:pt x="8"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0" name="Line 480"/>
          <p:cNvSpPr>
            <a:spLocks noChangeShapeType="1"/>
          </p:cNvSpPr>
          <p:nvPr/>
        </p:nvSpPr>
        <p:spPr bwMode="auto">
          <a:xfrm>
            <a:off x="1350963" y="61420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81" name="Line 481"/>
          <p:cNvSpPr>
            <a:spLocks noChangeShapeType="1"/>
          </p:cNvSpPr>
          <p:nvPr/>
        </p:nvSpPr>
        <p:spPr bwMode="auto">
          <a:xfrm>
            <a:off x="1320800" y="617855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82" name="Freeform 482"/>
          <p:cNvSpPr>
            <a:spLocks/>
          </p:cNvSpPr>
          <p:nvPr/>
        </p:nvSpPr>
        <p:spPr bwMode="auto">
          <a:xfrm>
            <a:off x="820738" y="4170363"/>
            <a:ext cx="325437"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3" name="Rectangle 483"/>
          <p:cNvSpPr>
            <a:spLocks noChangeArrowheads="1"/>
          </p:cNvSpPr>
          <p:nvPr/>
        </p:nvSpPr>
        <p:spPr bwMode="auto">
          <a:xfrm>
            <a:off x="850900" y="4273550"/>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4" name="Rectangle 484"/>
          <p:cNvSpPr>
            <a:spLocks noChangeArrowheads="1"/>
          </p:cNvSpPr>
          <p:nvPr/>
        </p:nvSpPr>
        <p:spPr bwMode="auto">
          <a:xfrm>
            <a:off x="895350" y="4325938"/>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5" name="Rectangle 485"/>
          <p:cNvSpPr>
            <a:spLocks noChangeArrowheads="1"/>
          </p:cNvSpPr>
          <p:nvPr/>
        </p:nvSpPr>
        <p:spPr bwMode="auto">
          <a:xfrm>
            <a:off x="1030288" y="4322763"/>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6" name="Freeform 486"/>
          <p:cNvSpPr>
            <a:spLocks/>
          </p:cNvSpPr>
          <p:nvPr/>
        </p:nvSpPr>
        <p:spPr bwMode="auto">
          <a:xfrm>
            <a:off x="963613" y="4403725"/>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4"/>
                </a:lnTo>
                <a:lnTo>
                  <a:pt x="3"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3" y="25"/>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7" name="Line 487"/>
          <p:cNvSpPr>
            <a:spLocks noChangeShapeType="1"/>
          </p:cNvSpPr>
          <p:nvPr/>
        </p:nvSpPr>
        <p:spPr bwMode="auto">
          <a:xfrm>
            <a:off x="1060450" y="43227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88" name="Line 488"/>
          <p:cNvSpPr>
            <a:spLocks noChangeShapeType="1"/>
          </p:cNvSpPr>
          <p:nvPr/>
        </p:nvSpPr>
        <p:spPr bwMode="auto">
          <a:xfrm>
            <a:off x="1030288" y="4360863"/>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5889" name="Group 489"/>
          <p:cNvGrpSpPr>
            <a:grpSpLocks/>
          </p:cNvGrpSpPr>
          <p:nvPr/>
        </p:nvGrpSpPr>
        <p:grpSpPr bwMode="auto">
          <a:xfrm>
            <a:off x="417513" y="2728913"/>
            <a:ext cx="325437" cy="339725"/>
            <a:chOff x="263" y="1719"/>
            <a:chExt cx="205" cy="214"/>
          </a:xfrm>
        </p:grpSpPr>
        <p:sp>
          <p:nvSpPr>
            <p:cNvPr id="26193" name="Freeform 490"/>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4" name="Rectangle 491"/>
            <p:cNvSpPr>
              <a:spLocks noChangeArrowheads="1"/>
            </p:cNvSpPr>
            <p:nvPr/>
          </p:nvSpPr>
          <p:spPr bwMode="auto">
            <a:xfrm>
              <a:off x="282" y="1784"/>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5" name="Rectangle 492"/>
            <p:cNvSpPr>
              <a:spLocks noChangeArrowheads="1"/>
            </p:cNvSpPr>
            <p:nvPr/>
          </p:nvSpPr>
          <p:spPr bwMode="auto">
            <a:xfrm>
              <a:off x="309" y="1817"/>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6" name="Rectangle 493"/>
            <p:cNvSpPr>
              <a:spLocks noChangeArrowheads="1"/>
            </p:cNvSpPr>
            <p:nvPr/>
          </p:nvSpPr>
          <p:spPr bwMode="auto">
            <a:xfrm>
              <a:off x="395" y="1815"/>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7" name="Freeform 494"/>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8" name="Line 495"/>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99" name="Line 496"/>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890" name="Freeform 497"/>
          <p:cNvSpPr>
            <a:spLocks/>
          </p:cNvSpPr>
          <p:nvPr/>
        </p:nvSpPr>
        <p:spPr bwMode="auto">
          <a:xfrm>
            <a:off x="1655763" y="4889500"/>
            <a:ext cx="325437" cy="341313"/>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1" name="Rectangle 498"/>
          <p:cNvSpPr>
            <a:spLocks noChangeArrowheads="1"/>
          </p:cNvSpPr>
          <p:nvPr/>
        </p:nvSpPr>
        <p:spPr bwMode="auto">
          <a:xfrm>
            <a:off x="1685925" y="4992688"/>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2" name="Rectangle 499"/>
          <p:cNvSpPr>
            <a:spLocks noChangeArrowheads="1"/>
          </p:cNvSpPr>
          <p:nvPr/>
        </p:nvSpPr>
        <p:spPr bwMode="auto">
          <a:xfrm>
            <a:off x="1728788" y="504666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3" name="Rectangle 500"/>
          <p:cNvSpPr>
            <a:spLocks noChangeArrowheads="1"/>
          </p:cNvSpPr>
          <p:nvPr/>
        </p:nvSpPr>
        <p:spPr bwMode="auto">
          <a:xfrm>
            <a:off x="1863725" y="5041900"/>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4" name="Freeform 501"/>
          <p:cNvSpPr>
            <a:spLocks/>
          </p:cNvSpPr>
          <p:nvPr/>
        </p:nvSpPr>
        <p:spPr bwMode="auto">
          <a:xfrm>
            <a:off x="1798638" y="5122863"/>
            <a:ext cx="11112" cy="15875"/>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6"/>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6"/>
                </a:lnTo>
                <a:lnTo>
                  <a:pt x="18" y="25"/>
                </a:lnTo>
                <a:lnTo>
                  <a:pt x="19"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5" name="Line 502"/>
          <p:cNvSpPr>
            <a:spLocks noChangeShapeType="1"/>
          </p:cNvSpPr>
          <p:nvPr/>
        </p:nvSpPr>
        <p:spPr bwMode="auto">
          <a:xfrm>
            <a:off x="1895475" y="504348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96" name="Line 503"/>
          <p:cNvSpPr>
            <a:spLocks noChangeShapeType="1"/>
          </p:cNvSpPr>
          <p:nvPr/>
        </p:nvSpPr>
        <p:spPr bwMode="auto">
          <a:xfrm>
            <a:off x="1863725" y="508000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97" name="Freeform 504"/>
          <p:cNvSpPr>
            <a:spLocks/>
          </p:cNvSpPr>
          <p:nvPr/>
        </p:nvSpPr>
        <p:spPr bwMode="auto">
          <a:xfrm>
            <a:off x="1920875" y="1350963"/>
            <a:ext cx="325438" cy="341312"/>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8" name="Rectangle 505"/>
          <p:cNvSpPr>
            <a:spLocks noChangeArrowheads="1"/>
          </p:cNvSpPr>
          <p:nvPr/>
        </p:nvSpPr>
        <p:spPr bwMode="auto">
          <a:xfrm>
            <a:off x="1951038" y="1454150"/>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9" name="Rectangle 506"/>
          <p:cNvSpPr>
            <a:spLocks noChangeArrowheads="1"/>
          </p:cNvSpPr>
          <p:nvPr/>
        </p:nvSpPr>
        <p:spPr bwMode="auto">
          <a:xfrm>
            <a:off x="1995488" y="15081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0" name="Rectangle 507"/>
          <p:cNvSpPr>
            <a:spLocks noChangeArrowheads="1"/>
          </p:cNvSpPr>
          <p:nvPr/>
        </p:nvSpPr>
        <p:spPr bwMode="auto">
          <a:xfrm>
            <a:off x="2130425" y="150336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1" name="Freeform 508"/>
          <p:cNvSpPr>
            <a:spLocks/>
          </p:cNvSpPr>
          <p:nvPr/>
        </p:nvSpPr>
        <p:spPr bwMode="auto">
          <a:xfrm>
            <a:off x="2063750" y="1584325"/>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5" y="2"/>
                </a:lnTo>
                <a:lnTo>
                  <a:pt x="3" y="4"/>
                </a:lnTo>
                <a:lnTo>
                  <a:pt x="3"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2" name="Line 509"/>
          <p:cNvSpPr>
            <a:spLocks noChangeShapeType="1"/>
          </p:cNvSpPr>
          <p:nvPr/>
        </p:nvSpPr>
        <p:spPr bwMode="auto">
          <a:xfrm>
            <a:off x="2160588" y="1504950"/>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03" name="Line 510"/>
          <p:cNvSpPr>
            <a:spLocks noChangeShapeType="1"/>
          </p:cNvSpPr>
          <p:nvPr/>
        </p:nvSpPr>
        <p:spPr bwMode="auto">
          <a:xfrm>
            <a:off x="2130425" y="154146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04" name="Freeform 511"/>
          <p:cNvSpPr>
            <a:spLocks/>
          </p:cNvSpPr>
          <p:nvPr/>
        </p:nvSpPr>
        <p:spPr bwMode="auto">
          <a:xfrm>
            <a:off x="2414588" y="1781175"/>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5" name="Rectangle 512"/>
          <p:cNvSpPr>
            <a:spLocks noChangeArrowheads="1"/>
          </p:cNvSpPr>
          <p:nvPr/>
        </p:nvSpPr>
        <p:spPr bwMode="auto">
          <a:xfrm>
            <a:off x="2444750" y="1884363"/>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6" name="Rectangle 513"/>
          <p:cNvSpPr>
            <a:spLocks noChangeArrowheads="1"/>
          </p:cNvSpPr>
          <p:nvPr/>
        </p:nvSpPr>
        <p:spPr bwMode="auto">
          <a:xfrm>
            <a:off x="2487613" y="1936750"/>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7" name="Rectangle 514"/>
          <p:cNvSpPr>
            <a:spLocks noChangeArrowheads="1"/>
          </p:cNvSpPr>
          <p:nvPr/>
        </p:nvSpPr>
        <p:spPr bwMode="auto">
          <a:xfrm>
            <a:off x="2622550" y="193357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8" name="Freeform 515"/>
          <p:cNvSpPr>
            <a:spLocks/>
          </p:cNvSpPr>
          <p:nvPr/>
        </p:nvSpPr>
        <p:spPr bwMode="auto">
          <a:xfrm>
            <a:off x="2555875" y="2014538"/>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3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2 w 23"/>
              <a:gd name="T29" fmla="*/ 7 h 30"/>
              <a:gd name="T30" fmla="*/ 2 w 23"/>
              <a:gd name="T31" fmla="*/ 9 h 30"/>
              <a:gd name="T32" fmla="*/ 0 w 23"/>
              <a:gd name="T33" fmla="*/ 11 h 30"/>
              <a:gd name="T34" fmla="*/ 0 w 23"/>
              <a:gd name="T35" fmla="*/ 13 h 30"/>
              <a:gd name="T36" fmla="*/ 0 w 23"/>
              <a:gd name="T37" fmla="*/ 17 h 30"/>
              <a:gd name="T38" fmla="*/ 0 w 23"/>
              <a:gd name="T39" fmla="*/ 19 h 30"/>
              <a:gd name="T40" fmla="*/ 2 w 23"/>
              <a:gd name="T41" fmla="*/ 22 h 30"/>
              <a:gd name="T42" fmla="*/ 2 w 23"/>
              <a:gd name="T43" fmla="*/ 24 h 30"/>
              <a:gd name="T44" fmla="*/ 4 w 23"/>
              <a:gd name="T45" fmla="*/ 26 h 30"/>
              <a:gd name="T46" fmla="*/ 5 w 23"/>
              <a:gd name="T47" fmla="*/ 28 h 30"/>
              <a:gd name="T48" fmla="*/ 7 w 23"/>
              <a:gd name="T49" fmla="*/ 29 h 30"/>
              <a:gd name="T50" fmla="*/ 9 w 23"/>
              <a:gd name="T51" fmla="*/ 30 h 30"/>
              <a:gd name="T52" fmla="*/ 10 w 23"/>
              <a:gd name="T53" fmla="*/ 30 h 30"/>
              <a:gd name="T54" fmla="*/ 13 w 23"/>
              <a:gd name="T55" fmla="*/ 30 h 30"/>
              <a:gd name="T56" fmla="*/ 15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4"/>
                </a:lnTo>
                <a:lnTo>
                  <a:pt x="4" y="5"/>
                </a:lnTo>
                <a:lnTo>
                  <a:pt x="3" y="6"/>
                </a:lnTo>
                <a:lnTo>
                  <a:pt x="2" y="7"/>
                </a:lnTo>
                <a:lnTo>
                  <a:pt x="2" y="8"/>
                </a:lnTo>
                <a:lnTo>
                  <a:pt x="2" y="9"/>
                </a:lnTo>
                <a:lnTo>
                  <a:pt x="0" y="10"/>
                </a:lnTo>
                <a:lnTo>
                  <a:pt x="0" y="11"/>
                </a:lnTo>
                <a:lnTo>
                  <a:pt x="0" y="12"/>
                </a:lnTo>
                <a:lnTo>
                  <a:pt x="0" y="13"/>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9" name="Line 516"/>
          <p:cNvSpPr>
            <a:spLocks noChangeShapeType="1"/>
          </p:cNvSpPr>
          <p:nvPr/>
        </p:nvSpPr>
        <p:spPr bwMode="auto">
          <a:xfrm>
            <a:off x="2654300" y="193357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10" name="Line 517"/>
          <p:cNvSpPr>
            <a:spLocks noChangeShapeType="1"/>
          </p:cNvSpPr>
          <p:nvPr/>
        </p:nvSpPr>
        <p:spPr bwMode="auto">
          <a:xfrm>
            <a:off x="2622550" y="197167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11" name="Freeform 518"/>
          <p:cNvSpPr>
            <a:spLocks/>
          </p:cNvSpPr>
          <p:nvPr/>
        </p:nvSpPr>
        <p:spPr bwMode="auto">
          <a:xfrm>
            <a:off x="2438400" y="2311400"/>
            <a:ext cx="325438" cy="341313"/>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2" name="Rectangle 519"/>
          <p:cNvSpPr>
            <a:spLocks noChangeArrowheads="1"/>
          </p:cNvSpPr>
          <p:nvPr/>
        </p:nvSpPr>
        <p:spPr bwMode="auto">
          <a:xfrm>
            <a:off x="2468563" y="241617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3" name="Rectangle 520"/>
          <p:cNvSpPr>
            <a:spLocks noChangeArrowheads="1"/>
          </p:cNvSpPr>
          <p:nvPr/>
        </p:nvSpPr>
        <p:spPr bwMode="auto">
          <a:xfrm>
            <a:off x="2511425" y="246856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4" name="Rectangle 521"/>
          <p:cNvSpPr>
            <a:spLocks noChangeArrowheads="1"/>
          </p:cNvSpPr>
          <p:nvPr/>
        </p:nvSpPr>
        <p:spPr bwMode="auto">
          <a:xfrm>
            <a:off x="2647950" y="246380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5" name="Freeform 522"/>
          <p:cNvSpPr>
            <a:spLocks/>
          </p:cNvSpPr>
          <p:nvPr/>
        </p:nvSpPr>
        <p:spPr bwMode="auto">
          <a:xfrm>
            <a:off x="2581275" y="2544763"/>
            <a:ext cx="12700" cy="15875"/>
          </a:xfrm>
          <a:custGeom>
            <a:avLst/>
            <a:gdLst>
              <a:gd name="T0" fmla="*/ 23 w 23"/>
              <a:gd name="T1" fmla="*/ 14 h 30"/>
              <a:gd name="T2" fmla="*/ 23 w 23"/>
              <a:gd name="T3" fmla="*/ 11 h 30"/>
              <a:gd name="T4" fmla="*/ 20 w 23"/>
              <a:gd name="T5" fmla="*/ 9 h 30"/>
              <a:gd name="T6" fmla="*/ 20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9 w 23"/>
              <a:gd name="T19" fmla="*/ 0 h 30"/>
              <a:gd name="T20" fmla="*/ 8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0 w 23"/>
              <a:gd name="T65" fmla="*/ 25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0" y="9"/>
                </a:lnTo>
                <a:lnTo>
                  <a:pt x="20" y="8"/>
                </a:lnTo>
                <a:lnTo>
                  <a:pt x="20" y="7"/>
                </a:lnTo>
                <a:lnTo>
                  <a:pt x="19" y="6"/>
                </a:lnTo>
                <a:lnTo>
                  <a:pt x="18" y="5"/>
                </a:lnTo>
                <a:lnTo>
                  <a:pt x="18" y="4"/>
                </a:lnTo>
                <a:lnTo>
                  <a:pt x="17" y="3"/>
                </a:lnTo>
                <a:lnTo>
                  <a:pt x="16" y="2"/>
                </a:lnTo>
                <a:lnTo>
                  <a:pt x="15" y="0"/>
                </a:lnTo>
                <a:lnTo>
                  <a:pt x="14" y="0"/>
                </a:lnTo>
                <a:lnTo>
                  <a:pt x="13" y="0"/>
                </a:lnTo>
                <a:lnTo>
                  <a:pt x="12" y="0"/>
                </a:lnTo>
                <a:lnTo>
                  <a:pt x="11" y="0"/>
                </a:lnTo>
                <a:lnTo>
                  <a:pt x="9" y="0"/>
                </a:lnTo>
                <a:lnTo>
                  <a:pt x="8"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8" y="30"/>
                </a:lnTo>
                <a:lnTo>
                  <a:pt x="9" y="30"/>
                </a:lnTo>
                <a:lnTo>
                  <a:pt x="11" y="30"/>
                </a:lnTo>
                <a:lnTo>
                  <a:pt x="12" y="30"/>
                </a:lnTo>
                <a:lnTo>
                  <a:pt x="13" y="30"/>
                </a:lnTo>
                <a:lnTo>
                  <a:pt x="14" y="30"/>
                </a:lnTo>
                <a:lnTo>
                  <a:pt x="15" y="30"/>
                </a:lnTo>
                <a:lnTo>
                  <a:pt x="16" y="29"/>
                </a:lnTo>
                <a:lnTo>
                  <a:pt x="17" y="28"/>
                </a:lnTo>
                <a:lnTo>
                  <a:pt x="18" y="27"/>
                </a:lnTo>
                <a:lnTo>
                  <a:pt x="18" y="26"/>
                </a:lnTo>
                <a:lnTo>
                  <a:pt x="19" y="25"/>
                </a:lnTo>
                <a:lnTo>
                  <a:pt x="20" y="25"/>
                </a:lnTo>
                <a:lnTo>
                  <a:pt x="20" y="24"/>
                </a:lnTo>
                <a:lnTo>
                  <a:pt x="20"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6" name="Line 523"/>
          <p:cNvSpPr>
            <a:spLocks noChangeShapeType="1"/>
          </p:cNvSpPr>
          <p:nvPr/>
        </p:nvSpPr>
        <p:spPr bwMode="auto">
          <a:xfrm>
            <a:off x="2678113" y="24653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17" name="Line 524"/>
          <p:cNvSpPr>
            <a:spLocks noChangeShapeType="1"/>
          </p:cNvSpPr>
          <p:nvPr/>
        </p:nvSpPr>
        <p:spPr bwMode="auto">
          <a:xfrm>
            <a:off x="2647950" y="250190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18" name="Freeform 525"/>
          <p:cNvSpPr>
            <a:spLocks/>
          </p:cNvSpPr>
          <p:nvPr/>
        </p:nvSpPr>
        <p:spPr bwMode="auto">
          <a:xfrm>
            <a:off x="2160588" y="3221038"/>
            <a:ext cx="325437" cy="341312"/>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9" name="Rectangle 526"/>
          <p:cNvSpPr>
            <a:spLocks noChangeArrowheads="1"/>
          </p:cNvSpPr>
          <p:nvPr/>
        </p:nvSpPr>
        <p:spPr bwMode="auto">
          <a:xfrm>
            <a:off x="2190750" y="3324225"/>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0" name="Rectangle 527"/>
          <p:cNvSpPr>
            <a:spLocks noChangeArrowheads="1"/>
          </p:cNvSpPr>
          <p:nvPr/>
        </p:nvSpPr>
        <p:spPr bwMode="auto">
          <a:xfrm>
            <a:off x="2235200" y="3378200"/>
            <a:ext cx="93663"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1" name="Rectangle 528"/>
          <p:cNvSpPr>
            <a:spLocks noChangeArrowheads="1"/>
          </p:cNvSpPr>
          <p:nvPr/>
        </p:nvSpPr>
        <p:spPr bwMode="auto">
          <a:xfrm>
            <a:off x="2370138" y="3373438"/>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2" name="Freeform 529"/>
          <p:cNvSpPr>
            <a:spLocks/>
          </p:cNvSpPr>
          <p:nvPr/>
        </p:nvSpPr>
        <p:spPr bwMode="auto">
          <a:xfrm>
            <a:off x="2303463" y="3454400"/>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3"/>
                </a:lnTo>
                <a:lnTo>
                  <a:pt x="4"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3" name="Line 530"/>
          <p:cNvSpPr>
            <a:spLocks noChangeShapeType="1"/>
          </p:cNvSpPr>
          <p:nvPr/>
        </p:nvSpPr>
        <p:spPr bwMode="auto">
          <a:xfrm>
            <a:off x="2401888" y="337502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24" name="Line 531"/>
          <p:cNvSpPr>
            <a:spLocks noChangeShapeType="1"/>
          </p:cNvSpPr>
          <p:nvPr/>
        </p:nvSpPr>
        <p:spPr bwMode="auto">
          <a:xfrm>
            <a:off x="2370138" y="3411538"/>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25" name="Freeform 532"/>
          <p:cNvSpPr>
            <a:spLocks/>
          </p:cNvSpPr>
          <p:nvPr/>
        </p:nvSpPr>
        <p:spPr bwMode="auto">
          <a:xfrm>
            <a:off x="468313" y="1630363"/>
            <a:ext cx="325437" cy="33972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6" name="Rectangle 533"/>
          <p:cNvSpPr>
            <a:spLocks noChangeArrowheads="1"/>
          </p:cNvSpPr>
          <p:nvPr/>
        </p:nvSpPr>
        <p:spPr bwMode="auto">
          <a:xfrm>
            <a:off x="498475" y="173355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7" name="Rectangle 534"/>
          <p:cNvSpPr>
            <a:spLocks noChangeArrowheads="1"/>
          </p:cNvSpPr>
          <p:nvPr/>
        </p:nvSpPr>
        <p:spPr bwMode="auto">
          <a:xfrm>
            <a:off x="541338" y="17859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8" name="Rectangle 535"/>
          <p:cNvSpPr>
            <a:spLocks noChangeArrowheads="1"/>
          </p:cNvSpPr>
          <p:nvPr/>
        </p:nvSpPr>
        <p:spPr bwMode="auto">
          <a:xfrm>
            <a:off x="676275" y="1781175"/>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9" name="Freeform 536"/>
          <p:cNvSpPr>
            <a:spLocks/>
          </p:cNvSpPr>
          <p:nvPr/>
        </p:nvSpPr>
        <p:spPr bwMode="auto">
          <a:xfrm>
            <a:off x="609600" y="1863725"/>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8 h 30"/>
              <a:gd name="T50" fmla="*/ 9 w 23"/>
              <a:gd name="T51" fmla="*/ 30 h 30"/>
              <a:gd name="T52" fmla="*/ 10 w 23"/>
              <a:gd name="T53" fmla="*/ 30 h 30"/>
              <a:gd name="T54" fmla="*/ 12 w 23"/>
              <a:gd name="T55" fmla="*/ 30 h 30"/>
              <a:gd name="T56" fmla="*/ 14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6" y="28"/>
                </a:lnTo>
                <a:lnTo>
                  <a:pt x="7" y="28"/>
                </a:lnTo>
                <a:lnTo>
                  <a:pt x="8" y="30"/>
                </a:lnTo>
                <a:lnTo>
                  <a:pt x="9" y="30"/>
                </a:lnTo>
                <a:lnTo>
                  <a:pt x="10" y="30"/>
                </a:lnTo>
                <a:lnTo>
                  <a:pt x="11" y="30"/>
                </a:lnTo>
                <a:lnTo>
                  <a:pt x="12" y="30"/>
                </a:lnTo>
                <a:lnTo>
                  <a:pt x="13" y="30"/>
                </a:lnTo>
                <a:lnTo>
                  <a:pt x="14" y="30"/>
                </a:lnTo>
                <a:lnTo>
                  <a:pt x="15" y="30"/>
                </a:lnTo>
                <a:lnTo>
                  <a:pt x="17" y="28"/>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0" name="Line 537"/>
          <p:cNvSpPr>
            <a:spLocks noChangeShapeType="1"/>
          </p:cNvSpPr>
          <p:nvPr/>
        </p:nvSpPr>
        <p:spPr bwMode="auto">
          <a:xfrm>
            <a:off x="708025" y="17827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31" name="Line 538"/>
          <p:cNvSpPr>
            <a:spLocks noChangeShapeType="1"/>
          </p:cNvSpPr>
          <p:nvPr/>
        </p:nvSpPr>
        <p:spPr bwMode="auto">
          <a:xfrm>
            <a:off x="676275" y="182086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32" name="Freeform 539"/>
          <p:cNvSpPr>
            <a:spLocks/>
          </p:cNvSpPr>
          <p:nvPr/>
        </p:nvSpPr>
        <p:spPr bwMode="auto">
          <a:xfrm>
            <a:off x="1225550" y="3297238"/>
            <a:ext cx="325438" cy="341312"/>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3" name="Rectangle 540"/>
          <p:cNvSpPr>
            <a:spLocks noChangeArrowheads="1"/>
          </p:cNvSpPr>
          <p:nvPr/>
        </p:nvSpPr>
        <p:spPr bwMode="auto">
          <a:xfrm>
            <a:off x="1255713" y="3400425"/>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4" name="Rectangle 541"/>
          <p:cNvSpPr>
            <a:spLocks noChangeArrowheads="1"/>
          </p:cNvSpPr>
          <p:nvPr/>
        </p:nvSpPr>
        <p:spPr bwMode="auto">
          <a:xfrm>
            <a:off x="1298575" y="3454400"/>
            <a:ext cx="95250"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5" name="Rectangle 542"/>
          <p:cNvSpPr>
            <a:spLocks noChangeArrowheads="1"/>
          </p:cNvSpPr>
          <p:nvPr/>
        </p:nvSpPr>
        <p:spPr bwMode="auto">
          <a:xfrm>
            <a:off x="1435100" y="3449638"/>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6" name="Freeform 543"/>
          <p:cNvSpPr>
            <a:spLocks/>
          </p:cNvSpPr>
          <p:nvPr/>
        </p:nvSpPr>
        <p:spPr bwMode="auto">
          <a:xfrm>
            <a:off x="1368425" y="3530600"/>
            <a:ext cx="12700" cy="15875"/>
          </a:xfrm>
          <a:custGeom>
            <a:avLst/>
            <a:gdLst>
              <a:gd name="T0" fmla="*/ 23 w 23"/>
              <a:gd name="T1" fmla="*/ 13 h 29"/>
              <a:gd name="T2" fmla="*/ 23 w 23"/>
              <a:gd name="T3" fmla="*/ 11 h 29"/>
              <a:gd name="T4" fmla="*/ 21 w 23"/>
              <a:gd name="T5" fmla="*/ 9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9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2 h 29"/>
              <a:gd name="T68" fmla="*/ 23 w 23"/>
              <a:gd name="T69" fmla="*/ 19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7" name="Line 544"/>
          <p:cNvSpPr>
            <a:spLocks noChangeShapeType="1"/>
          </p:cNvSpPr>
          <p:nvPr/>
        </p:nvSpPr>
        <p:spPr bwMode="auto">
          <a:xfrm>
            <a:off x="1465263" y="3449638"/>
            <a:ext cx="1587" cy="8096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38" name="Line 545"/>
          <p:cNvSpPr>
            <a:spLocks noChangeShapeType="1"/>
          </p:cNvSpPr>
          <p:nvPr/>
        </p:nvSpPr>
        <p:spPr bwMode="auto">
          <a:xfrm>
            <a:off x="1435100" y="348773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39" name="Freeform 546"/>
          <p:cNvSpPr>
            <a:spLocks/>
          </p:cNvSpPr>
          <p:nvPr/>
        </p:nvSpPr>
        <p:spPr bwMode="auto">
          <a:xfrm>
            <a:off x="6924675" y="3676650"/>
            <a:ext cx="325438"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0" name="Rectangle 547"/>
          <p:cNvSpPr>
            <a:spLocks noChangeArrowheads="1"/>
          </p:cNvSpPr>
          <p:nvPr/>
        </p:nvSpPr>
        <p:spPr bwMode="auto">
          <a:xfrm>
            <a:off x="6954838" y="3779838"/>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1" name="Rectangle 548"/>
          <p:cNvSpPr>
            <a:spLocks noChangeArrowheads="1"/>
          </p:cNvSpPr>
          <p:nvPr/>
        </p:nvSpPr>
        <p:spPr bwMode="auto">
          <a:xfrm>
            <a:off x="6997700" y="383381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2" name="Rectangle 549"/>
          <p:cNvSpPr>
            <a:spLocks noChangeArrowheads="1"/>
          </p:cNvSpPr>
          <p:nvPr/>
        </p:nvSpPr>
        <p:spPr bwMode="auto">
          <a:xfrm>
            <a:off x="7134225" y="3829050"/>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3" name="Freeform 550"/>
          <p:cNvSpPr>
            <a:spLocks/>
          </p:cNvSpPr>
          <p:nvPr/>
        </p:nvSpPr>
        <p:spPr bwMode="auto">
          <a:xfrm>
            <a:off x="7067550" y="3910013"/>
            <a:ext cx="12700" cy="15875"/>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8" y="5"/>
                </a:lnTo>
                <a:lnTo>
                  <a:pt x="18" y="4"/>
                </a:lnTo>
                <a:lnTo>
                  <a:pt x="17" y="3"/>
                </a:lnTo>
                <a:lnTo>
                  <a:pt x="16" y="2"/>
                </a:lnTo>
                <a:lnTo>
                  <a:pt x="15" y="0"/>
                </a:lnTo>
                <a:lnTo>
                  <a:pt x="14" y="0"/>
                </a:lnTo>
                <a:lnTo>
                  <a:pt x="13" y="0"/>
                </a:lnTo>
                <a:lnTo>
                  <a:pt x="12" y="0"/>
                </a:lnTo>
                <a:lnTo>
                  <a:pt x="11" y="0"/>
                </a:lnTo>
                <a:lnTo>
                  <a:pt x="10" y="0"/>
                </a:lnTo>
                <a:lnTo>
                  <a:pt x="9"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4" name="Line 551"/>
          <p:cNvSpPr>
            <a:spLocks noChangeShapeType="1"/>
          </p:cNvSpPr>
          <p:nvPr/>
        </p:nvSpPr>
        <p:spPr bwMode="auto">
          <a:xfrm>
            <a:off x="7164388" y="3829050"/>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45" name="Line 552"/>
          <p:cNvSpPr>
            <a:spLocks noChangeShapeType="1"/>
          </p:cNvSpPr>
          <p:nvPr/>
        </p:nvSpPr>
        <p:spPr bwMode="auto">
          <a:xfrm>
            <a:off x="7134225" y="386715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46" name="Freeform 553"/>
          <p:cNvSpPr>
            <a:spLocks/>
          </p:cNvSpPr>
          <p:nvPr/>
        </p:nvSpPr>
        <p:spPr bwMode="auto">
          <a:xfrm>
            <a:off x="3829050" y="5938838"/>
            <a:ext cx="325438" cy="33972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7" name="Rectangle 554"/>
          <p:cNvSpPr>
            <a:spLocks noChangeArrowheads="1"/>
          </p:cNvSpPr>
          <p:nvPr/>
        </p:nvSpPr>
        <p:spPr bwMode="auto">
          <a:xfrm>
            <a:off x="3859213" y="60420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8" name="Rectangle 555"/>
          <p:cNvSpPr>
            <a:spLocks noChangeArrowheads="1"/>
          </p:cNvSpPr>
          <p:nvPr/>
        </p:nvSpPr>
        <p:spPr bwMode="auto">
          <a:xfrm>
            <a:off x="3902075" y="60944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9" name="Rectangle 556"/>
          <p:cNvSpPr>
            <a:spLocks noChangeArrowheads="1"/>
          </p:cNvSpPr>
          <p:nvPr/>
        </p:nvSpPr>
        <p:spPr bwMode="auto">
          <a:xfrm>
            <a:off x="4037013" y="6089650"/>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0" name="Freeform 557"/>
          <p:cNvSpPr>
            <a:spLocks/>
          </p:cNvSpPr>
          <p:nvPr/>
        </p:nvSpPr>
        <p:spPr bwMode="auto">
          <a:xfrm>
            <a:off x="3971925" y="6172200"/>
            <a:ext cx="11113"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1" name="Line 558"/>
          <p:cNvSpPr>
            <a:spLocks noChangeShapeType="1"/>
          </p:cNvSpPr>
          <p:nvPr/>
        </p:nvSpPr>
        <p:spPr bwMode="auto">
          <a:xfrm>
            <a:off x="4068763" y="60912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52" name="Line 559"/>
          <p:cNvSpPr>
            <a:spLocks noChangeShapeType="1"/>
          </p:cNvSpPr>
          <p:nvPr/>
        </p:nvSpPr>
        <p:spPr bwMode="auto">
          <a:xfrm>
            <a:off x="4037013" y="612933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53" name="Freeform 560"/>
          <p:cNvSpPr>
            <a:spLocks/>
          </p:cNvSpPr>
          <p:nvPr/>
        </p:nvSpPr>
        <p:spPr bwMode="auto">
          <a:xfrm>
            <a:off x="4448175" y="4598988"/>
            <a:ext cx="325438"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4" name="Rectangle 561"/>
          <p:cNvSpPr>
            <a:spLocks noChangeArrowheads="1"/>
          </p:cNvSpPr>
          <p:nvPr/>
        </p:nvSpPr>
        <p:spPr bwMode="auto">
          <a:xfrm>
            <a:off x="4478338" y="470217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5" name="Rectangle 562"/>
          <p:cNvSpPr>
            <a:spLocks noChangeArrowheads="1"/>
          </p:cNvSpPr>
          <p:nvPr/>
        </p:nvSpPr>
        <p:spPr bwMode="auto">
          <a:xfrm>
            <a:off x="4521200" y="475456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6" name="Rectangle 563"/>
          <p:cNvSpPr>
            <a:spLocks noChangeArrowheads="1"/>
          </p:cNvSpPr>
          <p:nvPr/>
        </p:nvSpPr>
        <p:spPr bwMode="auto">
          <a:xfrm>
            <a:off x="4657725" y="475138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7" name="Freeform 564"/>
          <p:cNvSpPr>
            <a:spLocks/>
          </p:cNvSpPr>
          <p:nvPr/>
        </p:nvSpPr>
        <p:spPr bwMode="auto">
          <a:xfrm>
            <a:off x="4591050" y="4832350"/>
            <a:ext cx="12700" cy="15875"/>
          </a:xfrm>
          <a:custGeom>
            <a:avLst/>
            <a:gdLst>
              <a:gd name="T0" fmla="*/ 23 w 23"/>
              <a:gd name="T1" fmla="*/ 13 h 30"/>
              <a:gd name="T2" fmla="*/ 23 w 23"/>
              <a:gd name="T3" fmla="*/ 11 h 30"/>
              <a:gd name="T4" fmla="*/ 21 w 23"/>
              <a:gd name="T5" fmla="*/ 9 h 30"/>
              <a:gd name="T6" fmla="*/ 21 w 23"/>
              <a:gd name="T7" fmla="*/ 7 h 30"/>
              <a:gd name="T8" fmla="*/ 18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6"/>
                </a:lnTo>
                <a:lnTo>
                  <a:pt x="18" y="5"/>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6"/>
                </a:lnTo>
                <a:lnTo>
                  <a:pt x="18" y="25"/>
                </a:lnTo>
                <a:lnTo>
                  <a:pt x="19"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8" name="Line 565"/>
          <p:cNvSpPr>
            <a:spLocks noChangeShapeType="1"/>
          </p:cNvSpPr>
          <p:nvPr/>
        </p:nvSpPr>
        <p:spPr bwMode="auto">
          <a:xfrm>
            <a:off x="4687888" y="47513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59" name="Line 566"/>
          <p:cNvSpPr>
            <a:spLocks noChangeShapeType="1"/>
          </p:cNvSpPr>
          <p:nvPr/>
        </p:nvSpPr>
        <p:spPr bwMode="auto">
          <a:xfrm>
            <a:off x="4657725" y="478948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60" name="Freeform 567"/>
          <p:cNvSpPr>
            <a:spLocks/>
          </p:cNvSpPr>
          <p:nvPr/>
        </p:nvSpPr>
        <p:spPr bwMode="auto">
          <a:xfrm>
            <a:off x="3665538" y="4219575"/>
            <a:ext cx="325437"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1" name="Rectangle 568"/>
          <p:cNvSpPr>
            <a:spLocks noChangeArrowheads="1"/>
          </p:cNvSpPr>
          <p:nvPr/>
        </p:nvSpPr>
        <p:spPr bwMode="auto">
          <a:xfrm>
            <a:off x="3695700" y="4322763"/>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2" name="Rectangle 569"/>
          <p:cNvSpPr>
            <a:spLocks noChangeArrowheads="1"/>
          </p:cNvSpPr>
          <p:nvPr/>
        </p:nvSpPr>
        <p:spPr bwMode="auto">
          <a:xfrm>
            <a:off x="3738563" y="4375150"/>
            <a:ext cx="93662"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3" name="Rectangle 570"/>
          <p:cNvSpPr>
            <a:spLocks noChangeArrowheads="1"/>
          </p:cNvSpPr>
          <p:nvPr/>
        </p:nvSpPr>
        <p:spPr bwMode="auto">
          <a:xfrm>
            <a:off x="3873500" y="4371975"/>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4" name="Freeform 571"/>
          <p:cNvSpPr>
            <a:spLocks/>
          </p:cNvSpPr>
          <p:nvPr/>
        </p:nvSpPr>
        <p:spPr bwMode="auto">
          <a:xfrm>
            <a:off x="3808413" y="4452938"/>
            <a:ext cx="11112" cy="15875"/>
          </a:xfrm>
          <a:custGeom>
            <a:avLst/>
            <a:gdLst>
              <a:gd name="T0" fmla="*/ 23 w 23"/>
              <a:gd name="T1" fmla="*/ 13 h 29"/>
              <a:gd name="T2" fmla="*/ 23 w 23"/>
              <a:gd name="T3" fmla="*/ 10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0 h 29"/>
              <a:gd name="T34" fmla="*/ 0 w 23"/>
              <a:gd name="T35" fmla="*/ 13 h 29"/>
              <a:gd name="T36" fmla="*/ 0 w 23"/>
              <a:gd name="T37" fmla="*/ 16 h 29"/>
              <a:gd name="T38" fmla="*/ 0 w 23"/>
              <a:gd name="T39" fmla="*/ 18 h 29"/>
              <a:gd name="T40" fmla="*/ 1 w 23"/>
              <a:gd name="T41" fmla="*/ 21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1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0"/>
                </a:lnTo>
                <a:lnTo>
                  <a:pt x="22" y="9"/>
                </a:lnTo>
                <a:lnTo>
                  <a:pt x="21" y="8"/>
                </a:lnTo>
                <a:lnTo>
                  <a:pt x="21" y="7"/>
                </a:lnTo>
                <a:lnTo>
                  <a:pt x="21" y="6"/>
                </a:lnTo>
                <a:lnTo>
                  <a:pt x="19" y="5"/>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5"/>
                </a:lnTo>
                <a:lnTo>
                  <a:pt x="1" y="6"/>
                </a:lnTo>
                <a:lnTo>
                  <a:pt x="1" y="7"/>
                </a:lnTo>
                <a:lnTo>
                  <a:pt x="1" y="8"/>
                </a:lnTo>
                <a:lnTo>
                  <a:pt x="0" y="9"/>
                </a:lnTo>
                <a:lnTo>
                  <a:pt x="0" y="10"/>
                </a:lnTo>
                <a:lnTo>
                  <a:pt x="0" y="12"/>
                </a:lnTo>
                <a:lnTo>
                  <a:pt x="0" y="13"/>
                </a:lnTo>
                <a:lnTo>
                  <a:pt x="0" y="14"/>
                </a:lnTo>
                <a:lnTo>
                  <a:pt x="0" y="16"/>
                </a:lnTo>
                <a:lnTo>
                  <a:pt x="0" y="17"/>
                </a:lnTo>
                <a:lnTo>
                  <a:pt x="0" y="18"/>
                </a:lnTo>
                <a:lnTo>
                  <a:pt x="0" y="19"/>
                </a:lnTo>
                <a:lnTo>
                  <a:pt x="1" y="21"/>
                </a:lnTo>
                <a:lnTo>
                  <a:pt x="1" y="23"/>
                </a:lnTo>
                <a:lnTo>
                  <a:pt x="1" y="24"/>
                </a:lnTo>
                <a:lnTo>
                  <a:pt x="2" y="24"/>
                </a:lnTo>
                <a:lnTo>
                  <a:pt x="3" y="25"/>
                </a:lnTo>
                <a:lnTo>
                  <a:pt x="3" y="26"/>
                </a:lnTo>
                <a:lnTo>
                  <a:pt x="4" y="27"/>
                </a:lnTo>
                <a:lnTo>
                  <a:pt x="5" y="28"/>
                </a:lnTo>
                <a:lnTo>
                  <a:pt x="6" y="28"/>
                </a:lnTo>
                <a:lnTo>
                  <a:pt x="7"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19" y="24"/>
                </a:lnTo>
                <a:lnTo>
                  <a:pt x="21" y="24"/>
                </a:lnTo>
                <a:lnTo>
                  <a:pt x="21" y="23"/>
                </a:lnTo>
                <a:lnTo>
                  <a:pt x="21" y="21"/>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5" name="Line 572"/>
          <p:cNvSpPr>
            <a:spLocks noChangeShapeType="1"/>
          </p:cNvSpPr>
          <p:nvPr/>
        </p:nvSpPr>
        <p:spPr bwMode="auto">
          <a:xfrm>
            <a:off x="3905250" y="437197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66" name="Line 573"/>
          <p:cNvSpPr>
            <a:spLocks noChangeShapeType="1"/>
          </p:cNvSpPr>
          <p:nvPr/>
        </p:nvSpPr>
        <p:spPr bwMode="auto">
          <a:xfrm>
            <a:off x="3873500" y="441007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67" name="Freeform 574"/>
          <p:cNvSpPr>
            <a:spLocks/>
          </p:cNvSpPr>
          <p:nvPr/>
        </p:nvSpPr>
        <p:spPr bwMode="auto">
          <a:xfrm>
            <a:off x="1327150" y="4535488"/>
            <a:ext cx="325438"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8" name="Rectangle 575"/>
          <p:cNvSpPr>
            <a:spLocks noChangeArrowheads="1"/>
          </p:cNvSpPr>
          <p:nvPr/>
        </p:nvSpPr>
        <p:spPr bwMode="auto">
          <a:xfrm>
            <a:off x="1357313" y="463867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9" name="Rectangle 576"/>
          <p:cNvSpPr>
            <a:spLocks noChangeArrowheads="1"/>
          </p:cNvSpPr>
          <p:nvPr/>
        </p:nvSpPr>
        <p:spPr bwMode="auto">
          <a:xfrm>
            <a:off x="1400175" y="4691063"/>
            <a:ext cx="95250"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0" name="Rectangle 577"/>
          <p:cNvSpPr>
            <a:spLocks noChangeArrowheads="1"/>
          </p:cNvSpPr>
          <p:nvPr/>
        </p:nvSpPr>
        <p:spPr bwMode="auto">
          <a:xfrm>
            <a:off x="1536700" y="468788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1" name="Freeform 578"/>
          <p:cNvSpPr>
            <a:spLocks/>
          </p:cNvSpPr>
          <p:nvPr/>
        </p:nvSpPr>
        <p:spPr bwMode="auto">
          <a:xfrm>
            <a:off x="1470025" y="4768850"/>
            <a:ext cx="12700" cy="15875"/>
          </a:xfrm>
          <a:custGeom>
            <a:avLst/>
            <a:gdLst>
              <a:gd name="T0" fmla="*/ 23 w 23"/>
              <a:gd name="T1" fmla="*/ 13 h 29"/>
              <a:gd name="T2" fmla="*/ 23 w 23"/>
              <a:gd name="T3" fmla="*/ 11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1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1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1"/>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1"/>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2" name="Line 579"/>
          <p:cNvSpPr>
            <a:spLocks noChangeShapeType="1"/>
          </p:cNvSpPr>
          <p:nvPr/>
        </p:nvSpPr>
        <p:spPr bwMode="auto">
          <a:xfrm>
            <a:off x="1566863" y="46878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73" name="Line 580"/>
          <p:cNvSpPr>
            <a:spLocks noChangeShapeType="1"/>
          </p:cNvSpPr>
          <p:nvPr/>
        </p:nvSpPr>
        <p:spPr bwMode="auto">
          <a:xfrm>
            <a:off x="1536700" y="472598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74" name="Freeform 581"/>
          <p:cNvSpPr>
            <a:spLocks/>
          </p:cNvSpPr>
          <p:nvPr/>
        </p:nvSpPr>
        <p:spPr bwMode="auto">
          <a:xfrm>
            <a:off x="1189038" y="3751263"/>
            <a:ext cx="323850" cy="341312"/>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5" name="Rectangle 582"/>
          <p:cNvSpPr>
            <a:spLocks noChangeArrowheads="1"/>
          </p:cNvSpPr>
          <p:nvPr/>
        </p:nvSpPr>
        <p:spPr bwMode="auto">
          <a:xfrm>
            <a:off x="1219200" y="3854450"/>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6" name="Rectangle 583"/>
          <p:cNvSpPr>
            <a:spLocks noChangeArrowheads="1"/>
          </p:cNvSpPr>
          <p:nvPr/>
        </p:nvSpPr>
        <p:spPr bwMode="auto">
          <a:xfrm>
            <a:off x="1262063" y="39084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7" name="Rectangle 584"/>
          <p:cNvSpPr>
            <a:spLocks noChangeArrowheads="1"/>
          </p:cNvSpPr>
          <p:nvPr/>
        </p:nvSpPr>
        <p:spPr bwMode="auto">
          <a:xfrm>
            <a:off x="1397000" y="390366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8" name="Freeform 585"/>
          <p:cNvSpPr>
            <a:spLocks/>
          </p:cNvSpPr>
          <p:nvPr/>
        </p:nvSpPr>
        <p:spPr bwMode="auto">
          <a:xfrm>
            <a:off x="1330325" y="3984625"/>
            <a:ext cx="12700" cy="15875"/>
          </a:xfrm>
          <a:custGeom>
            <a:avLst/>
            <a:gdLst>
              <a:gd name="T0" fmla="*/ 23 w 23"/>
              <a:gd name="T1" fmla="*/ 13 h 30"/>
              <a:gd name="T2" fmla="*/ 23 w 23"/>
              <a:gd name="T3" fmla="*/ 11 h 30"/>
              <a:gd name="T4" fmla="*/ 20 w 23"/>
              <a:gd name="T5" fmla="*/ 9 h 30"/>
              <a:gd name="T6" fmla="*/ 20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9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1" y="10"/>
                </a:lnTo>
                <a:lnTo>
                  <a:pt x="20" y="9"/>
                </a:lnTo>
                <a:lnTo>
                  <a:pt x="20" y="8"/>
                </a:lnTo>
                <a:lnTo>
                  <a:pt x="20" y="7"/>
                </a:lnTo>
                <a:lnTo>
                  <a:pt x="19" y="6"/>
                </a:lnTo>
                <a:lnTo>
                  <a:pt x="18" y="4"/>
                </a:lnTo>
                <a:lnTo>
                  <a:pt x="18" y="3"/>
                </a:lnTo>
                <a:lnTo>
                  <a:pt x="17" y="2"/>
                </a:lnTo>
                <a:lnTo>
                  <a:pt x="16" y="1"/>
                </a:lnTo>
                <a:lnTo>
                  <a:pt x="15" y="0"/>
                </a:lnTo>
                <a:lnTo>
                  <a:pt x="14" y="0"/>
                </a:lnTo>
                <a:lnTo>
                  <a:pt x="13" y="0"/>
                </a:lnTo>
                <a:lnTo>
                  <a:pt x="12" y="0"/>
                </a:lnTo>
                <a:lnTo>
                  <a:pt x="10" y="0"/>
                </a:lnTo>
                <a:lnTo>
                  <a:pt x="9"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9" y="30"/>
                </a:lnTo>
                <a:lnTo>
                  <a:pt x="10" y="30"/>
                </a:lnTo>
                <a:lnTo>
                  <a:pt x="12" y="30"/>
                </a:lnTo>
                <a:lnTo>
                  <a:pt x="13" y="30"/>
                </a:lnTo>
                <a:lnTo>
                  <a:pt x="14" y="30"/>
                </a:lnTo>
                <a:lnTo>
                  <a:pt x="15" y="30"/>
                </a:lnTo>
                <a:lnTo>
                  <a:pt x="16" y="29"/>
                </a:lnTo>
                <a:lnTo>
                  <a:pt x="17" y="28"/>
                </a:lnTo>
                <a:lnTo>
                  <a:pt x="18" y="26"/>
                </a:lnTo>
                <a:lnTo>
                  <a:pt x="18" y="25"/>
                </a:lnTo>
                <a:lnTo>
                  <a:pt x="19" y="24"/>
                </a:lnTo>
                <a:lnTo>
                  <a:pt x="20" y="24"/>
                </a:lnTo>
                <a:lnTo>
                  <a:pt x="20" y="23"/>
                </a:lnTo>
                <a:lnTo>
                  <a:pt x="20" y="22"/>
                </a:lnTo>
                <a:lnTo>
                  <a:pt x="21"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9" name="Line 586"/>
          <p:cNvSpPr>
            <a:spLocks noChangeShapeType="1"/>
          </p:cNvSpPr>
          <p:nvPr/>
        </p:nvSpPr>
        <p:spPr bwMode="auto">
          <a:xfrm>
            <a:off x="1428750" y="390525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80" name="Line 587"/>
          <p:cNvSpPr>
            <a:spLocks noChangeShapeType="1"/>
          </p:cNvSpPr>
          <p:nvPr/>
        </p:nvSpPr>
        <p:spPr bwMode="auto">
          <a:xfrm>
            <a:off x="1397000" y="394176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81" name="Freeform 588"/>
          <p:cNvSpPr>
            <a:spLocks/>
          </p:cNvSpPr>
          <p:nvPr/>
        </p:nvSpPr>
        <p:spPr bwMode="auto">
          <a:xfrm>
            <a:off x="2932113" y="3448050"/>
            <a:ext cx="325437" cy="341313"/>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2" name="Rectangle 589"/>
          <p:cNvSpPr>
            <a:spLocks noChangeArrowheads="1"/>
          </p:cNvSpPr>
          <p:nvPr/>
        </p:nvSpPr>
        <p:spPr bwMode="auto">
          <a:xfrm>
            <a:off x="2962275" y="3551238"/>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3" name="Rectangle 590"/>
          <p:cNvSpPr>
            <a:spLocks noChangeArrowheads="1"/>
          </p:cNvSpPr>
          <p:nvPr/>
        </p:nvSpPr>
        <p:spPr bwMode="auto">
          <a:xfrm>
            <a:off x="3005138" y="360521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4" name="Rectangle 591"/>
          <p:cNvSpPr>
            <a:spLocks noChangeArrowheads="1"/>
          </p:cNvSpPr>
          <p:nvPr/>
        </p:nvSpPr>
        <p:spPr bwMode="auto">
          <a:xfrm>
            <a:off x="3140075" y="3600450"/>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5" name="Freeform 592"/>
          <p:cNvSpPr>
            <a:spLocks/>
          </p:cNvSpPr>
          <p:nvPr/>
        </p:nvSpPr>
        <p:spPr bwMode="auto">
          <a:xfrm>
            <a:off x="3073400" y="3681413"/>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4" y="28"/>
                </a:lnTo>
                <a:lnTo>
                  <a:pt x="6" y="29"/>
                </a:lnTo>
                <a:lnTo>
                  <a:pt x="7" y="29"/>
                </a:lnTo>
                <a:lnTo>
                  <a:pt x="8" y="30"/>
                </a:lnTo>
                <a:lnTo>
                  <a:pt x="9" y="30"/>
                </a:lnTo>
                <a:lnTo>
                  <a:pt x="10" y="30"/>
                </a:lnTo>
                <a:lnTo>
                  <a:pt x="11" y="30"/>
                </a:lnTo>
                <a:lnTo>
                  <a:pt x="12" y="30"/>
                </a:lnTo>
                <a:lnTo>
                  <a:pt x="13" y="30"/>
                </a:lnTo>
                <a:lnTo>
                  <a:pt x="14" y="30"/>
                </a:lnTo>
                <a:lnTo>
                  <a:pt x="15" y="30"/>
                </a:lnTo>
                <a:lnTo>
                  <a:pt x="16"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6" name="Line 593"/>
          <p:cNvSpPr>
            <a:spLocks noChangeShapeType="1"/>
          </p:cNvSpPr>
          <p:nvPr/>
        </p:nvSpPr>
        <p:spPr bwMode="auto">
          <a:xfrm>
            <a:off x="3171825" y="360203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87" name="Line 594"/>
          <p:cNvSpPr>
            <a:spLocks noChangeShapeType="1"/>
          </p:cNvSpPr>
          <p:nvPr/>
        </p:nvSpPr>
        <p:spPr bwMode="auto">
          <a:xfrm>
            <a:off x="3140075" y="363855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88" name="Freeform 595"/>
          <p:cNvSpPr>
            <a:spLocks/>
          </p:cNvSpPr>
          <p:nvPr/>
        </p:nvSpPr>
        <p:spPr bwMode="auto">
          <a:xfrm>
            <a:off x="2274888" y="2754313"/>
            <a:ext cx="325437" cy="339725"/>
          </a:xfrm>
          <a:custGeom>
            <a:avLst/>
            <a:gdLst>
              <a:gd name="T0" fmla="*/ 56 w 615"/>
              <a:gd name="T1" fmla="*/ 196 h 644"/>
              <a:gd name="T2" fmla="*/ 0 w 615"/>
              <a:gd name="T3" fmla="*/ 196 h 644"/>
              <a:gd name="T4" fmla="*/ 308 w 615"/>
              <a:gd name="T5" fmla="*/ 0 h 644"/>
              <a:gd name="T6" fmla="*/ 615 w 615"/>
              <a:gd name="T7" fmla="*/ 196 h 644"/>
              <a:gd name="T8" fmla="*/ 587 w 615"/>
              <a:gd name="T9" fmla="*/ 196 h 644"/>
              <a:gd name="T10" fmla="*/ 559 w 615"/>
              <a:gd name="T11" fmla="*/ 196 h 644"/>
              <a:gd name="T12" fmla="*/ 559 w 615"/>
              <a:gd name="T13" fmla="*/ 615 h 644"/>
              <a:gd name="T14" fmla="*/ 56 w 615"/>
              <a:gd name="T15" fmla="*/ 615 h 644"/>
              <a:gd name="T16" fmla="*/ 56 w 615"/>
              <a:gd name="T17" fmla="*/ 196 h 644"/>
              <a:gd name="T18" fmla="*/ 559 w 615"/>
              <a:gd name="T19" fmla="*/ 196 h 644"/>
              <a:gd name="T20" fmla="*/ 587 w 615"/>
              <a:gd name="T21" fmla="*/ 196 h 644"/>
              <a:gd name="T22" fmla="*/ 587 w 615"/>
              <a:gd name="T23" fmla="*/ 644 h 644"/>
              <a:gd name="T24" fmla="*/ 56 w 615"/>
              <a:gd name="T25" fmla="*/ 644 h 644"/>
              <a:gd name="T26" fmla="*/ 56 w 615"/>
              <a:gd name="T27" fmla="*/ 615 h 644"/>
              <a:gd name="T28" fmla="*/ 56 w 615"/>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4"/>
              <a:gd name="T47" fmla="*/ 615 w 615"/>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4">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9" name="Rectangle 596"/>
          <p:cNvSpPr>
            <a:spLocks noChangeArrowheads="1"/>
          </p:cNvSpPr>
          <p:nvPr/>
        </p:nvSpPr>
        <p:spPr bwMode="auto">
          <a:xfrm>
            <a:off x="2305050" y="285750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0" name="Rectangle 597"/>
          <p:cNvSpPr>
            <a:spLocks noChangeArrowheads="1"/>
          </p:cNvSpPr>
          <p:nvPr/>
        </p:nvSpPr>
        <p:spPr bwMode="auto">
          <a:xfrm>
            <a:off x="2347913" y="2909888"/>
            <a:ext cx="93662"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1" name="Rectangle 598"/>
          <p:cNvSpPr>
            <a:spLocks noChangeArrowheads="1"/>
          </p:cNvSpPr>
          <p:nvPr/>
        </p:nvSpPr>
        <p:spPr bwMode="auto">
          <a:xfrm>
            <a:off x="2482850" y="2906713"/>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2" name="Freeform 599"/>
          <p:cNvSpPr>
            <a:spLocks/>
          </p:cNvSpPr>
          <p:nvPr/>
        </p:nvSpPr>
        <p:spPr bwMode="auto">
          <a:xfrm>
            <a:off x="2417763" y="2987675"/>
            <a:ext cx="11112" cy="15875"/>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4" y="25"/>
                </a:lnTo>
                <a:lnTo>
                  <a:pt x="4" y="26"/>
                </a:lnTo>
                <a:lnTo>
                  <a:pt x="5" y="27"/>
                </a:lnTo>
                <a:lnTo>
                  <a:pt x="6" y="28"/>
                </a:lnTo>
                <a:lnTo>
                  <a:pt x="7" y="28"/>
                </a:lnTo>
                <a:lnTo>
                  <a:pt x="8" y="29"/>
                </a:lnTo>
                <a:lnTo>
                  <a:pt x="9" y="29"/>
                </a:lnTo>
                <a:lnTo>
                  <a:pt x="10" y="29"/>
                </a:lnTo>
                <a:lnTo>
                  <a:pt x="11" y="29"/>
                </a:lnTo>
                <a:lnTo>
                  <a:pt x="12" y="29"/>
                </a:lnTo>
                <a:lnTo>
                  <a:pt x="13" y="29"/>
                </a:lnTo>
                <a:lnTo>
                  <a:pt x="15" y="29"/>
                </a:lnTo>
                <a:lnTo>
                  <a:pt x="16"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3" name="Line 600"/>
          <p:cNvSpPr>
            <a:spLocks noChangeShapeType="1"/>
          </p:cNvSpPr>
          <p:nvPr/>
        </p:nvSpPr>
        <p:spPr bwMode="auto">
          <a:xfrm>
            <a:off x="2514600" y="290671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94" name="Line 601"/>
          <p:cNvSpPr>
            <a:spLocks noChangeShapeType="1"/>
          </p:cNvSpPr>
          <p:nvPr/>
        </p:nvSpPr>
        <p:spPr bwMode="auto">
          <a:xfrm>
            <a:off x="2482850" y="294481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95" name="Freeform 602"/>
          <p:cNvSpPr>
            <a:spLocks/>
          </p:cNvSpPr>
          <p:nvPr/>
        </p:nvSpPr>
        <p:spPr bwMode="auto">
          <a:xfrm>
            <a:off x="557213" y="3170238"/>
            <a:ext cx="323850" cy="341312"/>
          </a:xfrm>
          <a:custGeom>
            <a:avLst/>
            <a:gdLst>
              <a:gd name="T0" fmla="*/ 56 w 614"/>
              <a:gd name="T1" fmla="*/ 196 h 644"/>
              <a:gd name="T2" fmla="*/ 0 w 614"/>
              <a:gd name="T3" fmla="*/ 196 h 644"/>
              <a:gd name="T4" fmla="*/ 307 w 614"/>
              <a:gd name="T5" fmla="*/ 0 h 644"/>
              <a:gd name="T6" fmla="*/ 614 w 614"/>
              <a:gd name="T7" fmla="*/ 196 h 644"/>
              <a:gd name="T8" fmla="*/ 587 w 614"/>
              <a:gd name="T9" fmla="*/ 196 h 644"/>
              <a:gd name="T10" fmla="*/ 559 w 614"/>
              <a:gd name="T11" fmla="*/ 196 h 644"/>
              <a:gd name="T12" fmla="*/ 559 w 614"/>
              <a:gd name="T13" fmla="*/ 615 h 644"/>
              <a:gd name="T14" fmla="*/ 56 w 614"/>
              <a:gd name="T15" fmla="*/ 615 h 644"/>
              <a:gd name="T16" fmla="*/ 56 w 614"/>
              <a:gd name="T17" fmla="*/ 196 h 644"/>
              <a:gd name="T18" fmla="*/ 559 w 614"/>
              <a:gd name="T19" fmla="*/ 196 h 644"/>
              <a:gd name="T20" fmla="*/ 587 w 614"/>
              <a:gd name="T21" fmla="*/ 196 h 644"/>
              <a:gd name="T22" fmla="*/ 587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6" name="Rectangle 603"/>
          <p:cNvSpPr>
            <a:spLocks noChangeArrowheads="1"/>
          </p:cNvSpPr>
          <p:nvPr/>
        </p:nvSpPr>
        <p:spPr bwMode="auto">
          <a:xfrm>
            <a:off x="587375" y="3275013"/>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7" name="Rectangle 604"/>
          <p:cNvSpPr>
            <a:spLocks noChangeArrowheads="1"/>
          </p:cNvSpPr>
          <p:nvPr/>
        </p:nvSpPr>
        <p:spPr bwMode="auto">
          <a:xfrm>
            <a:off x="630238" y="3327400"/>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8" name="Rectangle 605"/>
          <p:cNvSpPr>
            <a:spLocks noChangeArrowheads="1"/>
          </p:cNvSpPr>
          <p:nvPr/>
        </p:nvSpPr>
        <p:spPr bwMode="auto">
          <a:xfrm>
            <a:off x="765175" y="3322638"/>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9" name="Freeform 606"/>
          <p:cNvSpPr>
            <a:spLocks/>
          </p:cNvSpPr>
          <p:nvPr/>
        </p:nvSpPr>
        <p:spPr bwMode="auto">
          <a:xfrm>
            <a:off x="698500" y="3405188"/>
            <a:ext cx="12700" cy="14287"/>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0" name="Line 607"/>
          <p:cNvSpPr>
            <a:spLocks noChangeShapeType="1"/>
          </p:cNvSpPr>
          <p:nvPr/>
        </p:nvSpPr>
        <p:spPr bwMode="auto">
          <a:xfrm>
            <a:off x="796925" y="332422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01" name="Line 608"/>
          <p:cNvSpPr>
            <a:spLocks noChangeShapeType="1"/>
          </p:cNvSpPr>
          <p:nvPr/>
        </p:nvSpPr>
        <p:spPr bwMode="auto">
          <a:xfrm>
            <a:off x="765175" y="336073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02" name="Freeform 609"/>
          <p:cNvSpPr>
            <a:spLocks/>
          </p:cNvSpPr>
          <p:nvPr/>
        </p:nvSpPr>
        <p:spPr bwMode="auto">
          <a:xfrm>
            <a:off x="5294313" y="3068638"/>
            <a:ext cx="325437" cy="341312"/>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3" name="Rectangle 610"/>
          <p:cNvSpPr>
            <a:spLocks noChangeArrowheads="1"/>
          </p:cNvSpPr>
          <p:nvPr/>
        </p:nvSpPr>
        <p:spPr bwMode="auto">
          <a:xfrm>
            <a:off x="5324475" y="3173413"/>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4" name="Rectangle 611"/>
          <p:cNvSpPr>
            <a:spLocks noChangeArrowheads="1"/>
          </p:cNvSpPr>
          <p:nvPr/>
        </p:nvSpPr>
        <p:spPr bwMode="auto">
          <a:xfrm>
            <a:off x="5367338" y="3225800"/>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5" name="Rectangle 612"/>
          <p:cNvSpPr>
            <a:spLocks noChangeArrowheads="1"/>
          </p:cNvSpPr>
          <p:nvPr/>
        </p:nvSpPr>
        <p:spPr bwMode="auto">
          <a:xfrm>
            <a:off x="5502275" y="3221038"/>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6" name="Freeform 613"/>
          <p:cNvSpPr>
            <a:spLocks/>
          </p:cNvSpPr>
          <p:nvPr/>
        </p:nvSpPr>
        <p:spPr bwMode="auto">
          <a:xfrm>
            <a:off x="5437188" y="3303588"/>
            <a:ext cx="11112" cy="14287"/>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7" name="Line 614"/>
          <p:cNvSpPr>
            <a:spLocks noChangeShapeType="1"/>
          </p:cNvSpPr>
          <p:nvPr/>
        </p:nvSpPr>
        <p:spPr bwMode="auto">
          <a:xfrm>
            <a:off x="5534025" y="322262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08" name="Line 615"/>
          <p:cNvSpPr>
            <a:spLocks noChangeShapeType="1"/>
          </p:cNvSpPr>
          <p:nvPr/>
        </p:nvSpPr>
        <p:spPr bwMode="auto">
          <a:xfrm>
            <a:off x="5502275" y="325913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09" name="Freeform 616"/>
          <p:cNvSpPr>
            <a:spLocks/>
          </p:cNvSpPr>
          <p:nvPr/>
        </p:nvSpPr>
        <p:spPr bwMode="auto">
          <a:xfrm>
            <a:off x="4814888" y="5003800"/>
            <a:ext cx="325437" cy="33972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0" name="Rectangle 617"/>
          <p:cNvSpPr>
            <a:spLocks noChangeArrowheads="1"/>
          </p:cNvSpPr>
          <p:nvPr/>
        </p:nvSpPr>
        <p:spPr bwMode="auto">
          <a:xfrm>
            <a:off x="4845050" y="5106988"/>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1" name="Rectangle 618"/>
          <p:cNvSpPr>
            <a:spLocks noChangeArrowheads="1"/>
          </p:cNvSpPr>
          <p:nvPr/>
        </p:nvSpPr>
        <p:spPr bwMode="auto">
          <a:xfrm>
            <a:off x="4887913" y="515937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2" name="Rectangle 619"/>
          <p:cNvSpPr>
            <a:spLocks noChangeArrowheads="1"/>
          </p:cNvSpPr>
          <p:nvPr/>
        </p:nvSpPr>
        <p:spPr bwMode="auto">
          <a:xfrm>
            <a:off x="5022850" y="5154613"/>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3" name="Freeform 620"/>
          <p:cNvSpPr>
            <a:spLocks/>
          </p:cNvSpPr>
          <p:nvPr/>
        </p:nvSpPr>
        <p:spPr bwMode="auto">
          <a:xfrm>
            <a:off x="4957763" y="5237163"/>
            <a:ext cx="11112"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7" y="2"/>
                </a:lnTo>
                <a:lnTo>
                  <a:pt x="16" y="1"/>
                </a:lnTo>
                <a:lnTo>
                  <a:pt x="15" y="0"/>
                </a:lnTo>
                <a:lnTo>
                  <a:pt x="14" y="0"/>
                </a:lnTo>
                <a:lnTo>
                  <a:pt x="13" y="0"/>
                </a:lnTo>
                <a:lnTo>
                  <a:pt x="12" y="0"/>
                </a:lnTo>
                <a:lnTo>
                  <a:pt x="11" y="0"/>
                </a:lnTo>
                <a:lnTo>
                  <a:pt x="10" y="0"/>
                </a:lnTo>
                <a:lnTo>
                  <a:pt x="9" y="0"/>
                </a:lnTo>
                <a:lnTo>
                  <a:pt x="8" y="0"/>
                </a:lnTo>
                <a:lnTo>
                  <a:pt x="7"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7" y="29"/>
                </a:lnTo>
                <a:lnTo>
                  <a:pt x="8" y="30"/>
                </a:lnTo>
                <a:lnTo>
                  <a:pt x="9" y="30"/>
                </a:lnTo>
                <a:lnTo>
                  <a:pt x="10" y="30"/>
                </a:lnTo>
                <a:lnTo>
                  <a:pt x="11" y="30"/>
                </a:lnTo>
                <a:lnTo>
                  <a:pt x="12" y="30"/>
                </a:lnTo>
                <a:lnTo>
                  <a:pt x="13" y="30"/>
                </a:lnTo>
                <a:lnTo>
                  <a:pt x="14" y="30"/>
                </a:lnTo>
                <a:lnTo>
                  <a:pt x="15" y="30"/>
                </a:lnTo>
                <a:lnTo>
                  <a:pt x="16" y="29"/>
                </a:lnTo>
                <a:lnTo>
                  <a:pt x="17"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4" name="Line 621"/>
          <p:cNvSpPr>
            <a:spLocks noChangeShapeType="1"/>
          </p:cNvSpPr>
          <p:nvPr/>
        </p:nvSpPr>
        <p:spPr bwMode="auto">
          <a:xfrm>
            <a:off x="5054600" y="515620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15" name="Line 622"/>
          <p:cNvSpPr>
            <a:spLocks noChangeShapeType="1"/>
          </p:cNvSpPr>
          <p:nvPr/>
        </p:nvSpPr>
        <p:spPr bwMode="auto">
          <a:xfrm>
            <a:off x="5022850" y="519430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16" name="Freeform 623"/>
          <p:cNvSpPr>
            <a:spLocks/>
          </p:cNvSpPr>
          <p:nvPr/>
        </p:nvSpPr>
        <p:spPr bwMode="auto">
          <a:xfrm>
            <a:off x="4851400" y="4206875"/>
            <a:ext cx="325438" cy="339725"/>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7" name="Rectangle 624"/>
          <p:cNvSpPr>
            <a:spLocks noChangeArrowheads="1"/>
          </p:cNvSpPr>
          <p:nvPr/>
        </p:nvSpPr>
        <p:spPr bwMode="auto">
          <a:xfrm>
            <a:off x="4881563" y="4310063"/>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8" name="Rectangle 625"/>
          <p:cNvSpPr>
            <a:spLocks noChangeArrowheads="1"/>
          </p:cNvSpPr>
          <p:nvPr/>
        </p:nvSpPr>
        <p:spPr bwMode="auto">
          <a:xfrm>
            <a:off x="4926013" y="43640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9" name="Rectangle 626"/>
          <p:cNvSpPr>
            <a:spLocks noChangeArrowheads="1"/>
          </p:cNvSpPr>
          <p:nvPr/>
        </p:nvSpPr>
        <p:spPr bwMode="auto">
          <a:xfrm>
            <a:off x="5060950" y="435927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0" name="Freeform 627"/>
          <p:cNvSpPr>
            <a:spLocks/>
          </p:cNvSpPr>
          <p:nvPr/>
        </p:nvSpPr>
        <p:spPr bwMode="auto">
          <a:xfrm>
            <a:off x="4994275" y="4440238"/>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5" y="0"/>
                </a:lnTo>
                <a:lnTo>
                  <a:pt x="14" y="0"/>
                </a:lnTo>
                <a:lnTo>
                  <a:pt x="13" y="0"/>
                </a:lnTo>
                <a:lnTo>
                  <a:pt x="12" y="0"/>
                </a:lnTo>
                <a:lnTo>
                  <a:pt x="11" y="0"/>
                </a:lnTo>
                <a:lnTo>
                  <a:pt x="10" y="0"/>
                </a:lnTo>
                <a:lnTo>
                  <a:pt x="9" y="0"/>
                </a:lnTo>
                <a:lnTo>
                  <a:pt x="8" y="0"/>
                </a:lnTo>
                <a:lnTo>
                  <a:pt x="7" y="2"/>
                </a:lnTo>
                <a:lnTo>
                  <a:pt x="6" y="2"/>
                </a:lnTo>
                <a:lnTo>
                  <a:pt x="5"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1" name="Line 628"/>
          <p:cNvSpPr>
            <a:spLocks noChangeShapeType="1"/>
          </p:cNvSpPr>
          <p:nvPr/>
        </p:nvSpPr>
        <p:spPr bwMode="auto">
          <a:xfrm>
            <a:off x="5091113" y="435927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22" name="Line 629"/>
          <p:cNvSpPr>
            <a:spLocks noChangeShapeType="1"/>
          </p:cNvSpPr>
          <p:nvPr/>
        </p:nvSpPr>
        <p:spPr bwMode="auto">
          <a:xfrm>
            <a:off x="5060950" y="439737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23" name="Freeform 630"/>
          <p:cNvSpPr>
            <a:spLocks/>
          </p:cNvSpPr>
          <p:nvPr/>
        </p:nvSpPr>
        <p:spPr bwMode="auto">
          <a:xfrm>
            <a:off x="4043363" y="4117975"/>
            <a:ext cx="325437" cy="339725"/>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4" name="Rectangle 631"/>
          <p:cNvSpPr>
            <a:spLocks noChangeArrowheads="1"/>
          </p:cNvSpPr>
          <p:nvPr/>
        </p:nvSpPr>
        <p:spPr bwMode="auto">
          <a:xfrm>
            <a:off x="4073525" y="4221163"/>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5" name="Rectangle 632"/>
          <p:cNvSpPr>
            <a:spLocks noChangeArrowheads="1"/>
          </p:cNvSpPr>
          <p:nvPr/>
        </p:nvSpPr>
        <p:spPr bwMode="auto">
          <a:xfrm>
            <a:off x="4116388" y="4275138"/>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6" name="Rectangle 633"/>
          <p:cNvSpPr>
            <a:spLocks noChangeArrowheads="1"/>
          </p:cNvSpPr>
          <p:nvPr/>
        </p:nvSpPr>
        <p:spPr bwMode="auto">
          <a:xfrm>
            <a:off x="4252913" y="427037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7" name="Freeform 634"/>
          <p:cNvSpPr>
            <a:spLocks/>
          </p:cNvSpPr>
          <p:nvPr/>
        </p:nvSpPr>
        <p:spPr bwMode="auto">
          <a:xfrm>
            <a:off x="4186238" y="4351338"/>
            <a:ext cx="12700" cy="15875"/>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6"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8" name="Line 635"/>
          <p:cNvSpPr>
            <a:spLocks noChangeShapeType="1"/>
          </p:cNvSpPr>
          <p:nvPr/>
        </p:nvSpPr>
        <p:spPr bwMode="auto">
          <a:xfrm>
            <a:off x="4283075" y="427037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29" name="Line 636"/>
          <p:cNvSpPr>
            <a:spLocks noChangeShapeType="1"/>
          </p:cNvSpPr>
          <p:nvPr/>
        </p:nvSpPr>
        <p:spPr bwMode="auto">
          <a:xfrm>
            <a:off x="4252913" y="4308475"/>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30" name="Freeform 637"/>
          <p:cNvSpPr>
            <a:spLocks/>
          </p:cNvSpPr>
          <p:nvPr/>
        </p:nvSpPr>
        <p:spPr bwMode="auto">
          <a:xfrm>
            <a:off x="2705100" y="5988050"/>
            <a:ext cx="325438" cy="341313"/>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1" name="Rectangle 638"/>
          <p:cNvSpPr>
            <a:spLocks noChangeArrowheads="1"/>
          </p:cNvSpPr>
          <p:nvPr/>
        </p:nvSpPr>
        <p:spPr bwMode="auto">
          <a:xfrm>
            <a:off x="2735263" y="60928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2" name="Rectangle 639"/>
          <p:cNvSpPr>
            <a:spLocks noChangeArrowheads="1"/>
          </p:cNvSpPr>
          <p:nvPr/>
        </p:nvSpPr>
        <p:spPr bwMode="auto">
          <a:xfrm>
            <a:off x="2778125" y="61452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3" name="Rectangle 640"/>
          <p:cNvSpPr>
            <a:spLocks noChangeArrowheads="1"/>
          </p:cNvSpPr>
          <p:nvPr/>
        </p:nvSpPr>
        <p:spPr bwMode="auto">
          <a:xfrm>
            <a:off x="2913063" y="6140450"/>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4" name="Freeform 641"/>
          <p:cNvSpPr>
            <a:spLocks/>
          </p:cNvSpPr>
          <p:nvPr/>
        </p:nvSpPr>
        <p:spPr bwMode="auto">
          <a:xfrm>
            <a:off x="2846388" y="6221413"/>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5" y="0"/>
                </a:lnTo>
                <a:lnTo>
                  <a:pt x="14" y="0"/>
                </a:lnTo>
                <a:lnTo>
                  <a:pt x="13" y="0"/>
                </a:lnTo>
                <a:lnTo>
                  <a:pt x="12" y="0"/>
                </a:lnTo>
                <a:lnTo>
                  <a:pt x="11" y="0"/>
                </a:lnTo>
                <a:lnTo>
                  <a:pt x="10" y="0"/>
                </a:lnTo>
                <a:lnTo>
                  <a:pt x="9" y="0"/>
                </a:lnTo>
                <a:lnTo>
                  <a:pt x="8" y="0"/>
                </a:lnTo>
                <a:lnTo>
                  <a:pt x="7" y="2"/>
                </a:lnTo>
                <a:lnTo>
                  <a:pt x="6"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5" name="Line 642"/>
          <p:cNvSpPr>
            <a:spLocks noChangeShapeType="1"/>
          </p:cNvSpPr>
          <p:nvPr/>
        </p:nvSpPr>
        <p:spPr bwMode="auto">
          <a:xfrm>
            <a:off x="2944813" y="61420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36" name="Line 643"/>
          <p:cNvSpPr>
            <a:spLocks noChangeShapeType="1"/>
          </p:cNvSpPr>
          <p:nvPr/>
        </p:nvSpPr>
        <p:spPr bwMode="auto">
          <a:xfrm>
            <a:off x="2913063" y="617855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37" name="Freeform 644"/>
          <p:cNvSpPr>
            <a:spLocks/>
          </p:cNvSpPr>
          <p:nvPr/>
        </p:nvSpPr>
        <p:spPr bwMode="auto">
          <a:xfrm>
            <a:off x="2855913" y="5394325"/>
            <a:ext cx="325437" cy="341313"/>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4 h 643"/>
              <a:gd name="T14" fmla="*/ 55 w 614"/>
              <a:gd name="T15" fmla="*/ 614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4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4"/>
                </a:lnTo>
                <a:lnTo>
                  <a:pt x="55" y="614"/>
                </a:lnTo>
                <a:lnTo>
                  <a:pt x="55" y="195"/>
                </a:lnTo>
                <a:lnTo>
                  <a:pt x="558" y="195"/>
                </a:lnTo>
                <a:lnTo>
                  <a:pt x="586" y="195"/>
                </a:lnTo>
                <a:lnTo>
                  <a:pt x="586" y="643"/>
                </a:lnTo>
                <a:lnTo>
                  <a:pt x="55" y="643"/>
                </a:lnTo>
                <a:lnTo>
                  <a:pt x="55" y="614"/>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8" name="Rectangle 645"/>
          <p:cNvSpPr>
            <a:spLocks noChangeArrowheads="1"/>
          </p:cNvSpPr>
          <p:nvPr/>
        </p:nvSpPr>
        <p:spPr bwMode="auto">
          <a:xfrm>
            <a:off x="2886075" y="5497513"/>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9" name="Rectangle 646"/>
          <p:cNvSpPr>
            <a:spLocks noChangeArrowheads="1"/>
          </p:cNvSpPr>
          <p:nvPr/>
        </p:nvSpPr>
        <p:spPr bwMode="auto">
          <a:xfrm>
            <a:off x="2928938" y="555148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0" name="Rectangle 647"/>
          <p:cNvSpPr>
            <a:spLocks noChangeArrowheads="1"/>
          </p:cNvSpPr>
          <p:nvPr/>
        </p:nvSpPr>
        <p:spPr bwMode="auto">
          <a:xfrm>
            <a:off x="3063875" y="5546725"/>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1" name="Freeform 648"/>
          <p:cNvSpPr>
            <a:spLocks/>
          </p:cNvSpPr>
          <p:nvPr/>
        </p:nvSpPr>
        <p:spPr bwMode="auto">
          <a:xfrm>
            <a:off x="2997200" y="5627688"/>
            <a:ext cx="12700" cy="15875"/>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7"/>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3"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2" name="Line 649"/>
          <p:cNvSpPr>
            <a:spLocks noChangeShapeType="1"/>
          </p:cNvSpPr>
          <p:nvPr/>
        </p:nvSpPr>
        <p:spPr bwMode="auto">
          <a:xfrm>
            <a:off x="3095625" y="5546725"/>
            <a:ext cx="1588" cy="80963"/>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43" name="Line 650"/>
          <p:cNvSpPr>
            <a:spLocks noChangeShapeType="1"/>
          </p:cNvSpPr>
          <p:nvPr/>
        </p:nvSpPr>
        <p:spPr bwMode="auto">
          <a:xfrm>
            <a:off x="3063875" y="558482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44" name="Freeform 651"/>
          <p:cNvSpPr>
            <a:spLocks/>
          </p:cNvSpPr>
          <p:nvPr/>
        </p:nvSpPr>
        <p:spPr bwMode="auto">
          <a:xfrm>
            <a:off x="2578100" y="4232275"/>
            <a:ext cx="325438" cy="339725"/>
          </a:xfrm>
          <a:custGeom>
            <a:avLst/>
            <a:gdLst>
              <a:gd name="T0" fmla="*/ 56 w 614"/>
              <a:gd name="T1" fmla="*/ 196 h 644"/>
              <a:gd name="T2" fmla="*/ 0 w 614"/>
              <a:gd name="T3" fmla="*/ 196 h 644"/>
              <a:gd name="T4" fmla="*/ 307 w 614"/>
              <a:gd name="T5" fmla="*/ 0 h 644"/>
              <a:gd name="T6" fmla="*/ 614 w 614"/>
              <a:gd name="T7" fmla="*/ 196 h 644"/>
              <a:gd name="T8" fmla="*/ 587 w 614"/>
              <a:gd name="T9" fmla="*/ 196 h 644"/>
              <a:gd name="T10" fmla="*/ 559 w 614"/>
              <a:gd name="T11" fmla="*/ 196 h 644"/>
              <a:gd name="T12" fmla="*/ 559 w 614"/>
              <a:gd name="T13" fmla="*/ 615 h 644"/>
              <a:gd name="T14" fmla="*/ 56 w 614"/>
              <a:gd name="T15" fmla="*/ 615 h 644"/>
              <a:gd name="T16" fmla="*/ 56 w 614"/>
              <a:gd name="T17" fmla="*/ 196 h 644"/>
              <a:gd name="T18" fmla="*/ 559 w 614"/>
              <a:gd name="T19" fmla="*/ 196 h 644"/>
              <a:gd name="T20" fmla="*/ 587 w 614"/>
              <a:gd name="T21" fmla="*/ 196 h 644"/>
              <a:gd name="T22" fmla="*/ 587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5" name="Rectangle 652"/>
          <p:cNvSpPr>
            <a:spLocks noChangeArrowheads="1"/>
          </p:cNvSpPr>
          <p:nvPr/>
        </p:nvSpPr>
        <p:spPr bwMode="auto">
          <a:xfrm>
            <a:off x="2608263" y="4335463"/>
            <a:ext cx="268287"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6" name="Rectangle 653"/>
          <p:cNvSpPr>
            <a:spLocks noChangeArrowheads="1"/>
          </p:cNvSpPr>
          <p:nvPr/>
        </p:nvSpPr>
        <p:spPr bwMode="auto">
          <a:xfrm>
            <a:off x="2651125" y="4387850"/>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7" name="Rectangle 654"/>
          <p:cNvSpPr>
            <a:spLocks noChangeArrowheads="1"/>
          </p:cNvSpPr>
          <p:nvPr/>
        </p:nvSpPr>
        <p:spPr bwMode="auto">
          <a:xfrm>
            <a:off x="2786063" y="4384675"/>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8" name="Freeform 655"/>
          <p:cNvSpPr>
            <a:spLocks/>
          </p:cNvSpPr>
          <p:nvPr/>
        </p:nvSpPr>
        <p:spPr bwMode="auto">
          <a:xfrm>
            <a:off x="2720975" y="4465638"/>
            <a:ext cx="11113" cy="15875"/>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9" name="Line 656"/>
          <p:cNvSpPr>
            <a:spLocks noChangeShapeType="1"/>
          </p:cNvSpPr>
          <p:nvPr/>
        </p:nvSpPr>
        <p:spPr bwMode="auto">
          <a:xfrm>
            <a:off x="2817813" y="438467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50" name="Line 657"/>
          <p:cNvSpPr>
            <a:spLocks noChangeShapeType="1"/>
          </p:cNvSpPr>
          <p:nvPr/>
        </p:nvSpPr>
        <p:spPr bwMode="auto">
          <a:xfrm>
            <a:off x="2786063" y="442277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51" name="Freeform 658"/>
          <p:cNvSpPr>
            <a:spLocks/>
          </p:cNvSpPr>
          <p:nvPr/>
        </p:nvSpPr>
        <p:spPr bwMode="auto">
          <a:xfrm>
            <a:off x="1477963" y="5356225"/>
            <a:ext cx="325437" cy="341313"/>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2" name="Rectangle 659"/>
          <p:cNvSpPr>
            <a:spLocks noChangeArrowheads="1"/>
          </p:cNvSpPr>
          <p:nvPr/>
        </p:nvSpPr>
        <p:spPr bwMode="auto">
          <a:xfrm>
            <a:off x="1508125" y="5461000"/>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3" name="Rectangle 660"/>
          <p:cNvSpPr>
            <a:spLocks noChangeArrowheads="1"/>
          </p:cNvSpPr>
          <p:nvPr/>
        </p:nvSpPr>
        <p:spPr bwMode="auto">
          <a:xfrm>
            <a:off x="1552575" y="5513388"/>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4" name="Rectangle 661"/>
          <p:cNvSpPr>
            <a:spLocks noChangeArrowheads="1"/>
          </p:cNvSpPr>
          <p:nvPr/>
        </p:nvSpPr>
        <p:spPr bwMode="auto">
          <a:xfrm>
            <a:off x="1687513" y="5508625"/>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5" name="Freeform 662"/>
          <p:cNvSpPr>
            <a:spLocks/>
          </p:cNvSpPr>
          <p:nvPr/>
        </p:nvSpPr>
        <p:spPr bwMode="auto">
          <a:xfrm>
            <a:off x="1620838" y="5589588"/>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5" y="0"/>
                </a:lnTo>
                <a:lnTo>
                  <a:pt x="14" y="0"/>
                </a:lnTo>
                <a:lnTo>
                  <a:pt x="13" y="0"/>
                </a:lnTo>
                <a:lnTo>
                  <a:pt x="12" y="0"/>
                </a:lnTo>
                <a:lnTo>
                  <a:pt x="11" y="0"/>
                </a:lnTo>
                <a:lnTo>
                  <a:pt x="10" y="0"/>
                </a:lnTo>
                <a:lnTo>
                  <a:pt x="9" y="0"/>
                </a:lnTo>
                <a:lnTo>
                  <a:pt x="8" y="0"/>
                </a:lnTo>
                <a:lnTo>
                  <a:pt x="7" y="2"/>
                </a:lnTo>
                <a:lnTo>
                  <a:pt x="6"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4"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6" name="Line 663"/>
          <p:cNvSpPr>
            <a:spLocks noChangeShapeType="1"/>
          </p:cNvSpPr>
          <p:nvPr/>
        </p:nvSpPr>
        <p:spPr bwMode="auto">
          <a:xfrm>
            <a:off x="1717675" y="551021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57" name="Line 664"/>
          <p:cNvSpPr>
            <a:spLocks noChangeShapeType="1"/>
          </p:cNvSpPr>
          <p:nvPr/>
        </p:nvSpPr>
        <p:spPr bwMode="auto">
          <a:xfrm>
            <a:off x="1687513" y="5546725"/>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58" name="Freeform 665"/>
          <p:cNvSpPr>
            <a:spLocks/>
          </p:cNvSpPr>
          <p:nvPr/>
        </p:nvSpPr>
        <p:spPr bwMode="auto">
          <a:xfrm>
            <a:off x="4864100" y="1539875"/>
            <a:ext cx="325438" cy="341313"/>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9" name="Rectangle 666"/>
          <p:cNvSpPr>
            <a:spLocks noChangeArrowheads="1"/>
          </p:cNvSpPr>
          <p:nvPr/>
        </p:nvSpPr>
        <p:spPr bwMode="auto">
          <a:xfrm>
            <a:off x="4895850" y="1643063"/>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0" name="Rectangle 667"/>
          <p:cNvSpPr>
            <a:spLocks noChangeArrowheads="1"/>
          </p:cNvSpPr>
          <p:nvPr/>
        </p:nvSpPr>
        <p:spPr bwMode="auto">
          <a:xfrm>
            <a:off x="4938713" y="16970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1" name="Rectangle 668"/>
          <p:cNvSpPr>
            <a:spLocks noChangeArrowheads="1"/>
          </p:cNvSpPr>
          <p:nvPr/>
        </p:nvSpPr>
        <p:spPr bwMode="auto">
          <a:xfrm>
            <a:off x="5073650" y="1692275"/>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2" name="Freeform 669"/>
          <p:cNvSpPr>
            <a:spLocks/>
          </p:cNvSpPr>
          <p:nvPr/>
        </p:nvSpPr>
        <p:spPr bwMode="auto">
          <a:xfrm>
            <a:off x="5006975" y="1773238"/>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8 h 30"/>
              <a:gd name="T50" fmla="*/ 9 w 23"/>
              <a:gd name="T51" fmla="*/ 30 h 30"/>
              <a:gd name="T52" fmla="*/ 10 w 23"/>
              <a:gd name="T53" fmla="*/ 30 h 30"/>
              <a:gd name="T54" fmla="*/ 12 w 23"/>
              <a:gd name="T55" fmla="*/ 30 h 30"/>
              <a:gd name="T56" fmla="*/ 15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4" y="25"/>
                </a:lnTo>
                <a:lnTo>
                  <a:pt x="4" y="26"/>
                </a:lnTo>
                <a:lnTo>
                  <a:pt x="5" y="27"/>
                </a:lnTo>
                <a:lnTo>
                  <a:pt x="6" y="28"/>
                </a:lnTo>
                <a:lnTo>
                  <a:pt x="7" y="28"/>
                </a:lnTo>
                <a:lnTo>
                  <a:pt x="8" y="30"/>
                </a:lnTo>
                <a:lnTo>
                  <a:pt x="9" y="30"/>
                </a:lnTo>
                <a:lnTo>
                  <a:pt x="10" y="30"/>
                </a:lnTo>
                <a:lnTo>
                  <a:pt x="11" y="30"/>
                </a:lnTo>
                <a:lnTo>
                  <a:pt x="12" y="30"/>
                </a:lnTo>
                <a:lnTo>
                  <a:pt x="13"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3" name="Line 670"/>
          <p:cNvSpPr>
            <a:spLocks noChangeShapeType="1"/>
          </p:cNvSpPr>
          <p:nvPr/>
        </p:nvSpPr>
        <p:spPr bwMode="auto">
          <a:xfrm>
            <a:off x="5105400" y="1692275"/>
            <a:ext cx="1588" cy="80963"/>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64" name="Line 671"/>
          <p:cNvSpPr>
            <a:spLocks noChangeShapeType="1"/>
          </p:cNvSpPr>
          <p:nvPr/>
        </p:nvSpPr>
        <p:spPr bwMode="auto">
          <a:xfrm>
            <a:off x="5073650" y="173037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65" name="Freeform 672"/>
          <p:cNvSpPr>
            <a:spLocks/>
          </p:cNvSpPr>
          <p:nvPr/>
        </p:nvSpPr>
        <p:spPr bwMode="auto">
          <a:xfrm>
            <a:off x="8277225" y="1577975"/>
            <a:ext cx="323850" cy="341313"/>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6" name="Rectangle 673"/>
          <p:cNvSpPr>
            <a:spLocks noChangeArrowheads="1"/>
          </p:cNvSpPr>
          <p:nvPr/>
        </p:nvSpPr>
        <p:spPr bwMode="auto">
          <a:xfrm>
            <a:off x="8307388" y="1682750"/>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7" name="Rectangle 674"/>
          <p:cNvSpPr>
            <a:spLocks noChangeArrowheads="1"/>
          </p:cNvSpPr>
          <p:nvPr/>
        </p:nvSpPr>
        <p:spPr bwMode="auto">
          <a:xfrm>
            <a:off x="8350250" y="1735138"/>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8" name="Rectangle 675"/>
          <p:cNvSpPr>
            <a:spLocks noChangeArrowheads="1"/>
          </p:cNvSpPr>
          <p:nvPr/>
        </p:nvSpPr>
        <p:spPr bwMode="auto">
          <a:xfrm>
            <a:off x="8485188" y="1730375"/>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9" name="Freeform 676"/>
          <p:cNvSpPr>
            <a:spLocks/>
          </p:cNvSpPr>
          <p:nvPr/>
        </p:nvSpPr>
        <p:spPr bwMode="auto">
          <a:xfrm>
            <a:off x="8418513" y="1811338"/>
            <a:ext cx="12700" cy="15875"/>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8" y="5"/>
                </a:lnTo>
                <a:lnTo>
                  <a:pt x="18" y="4"/>
                </a:lnTo>
                <a:lnTo>
                  <a:pt x="17" y="3"/>
                </a:lnTo>
                <a:lnTo>
                  <a:pt x="16" y="1"/>
                </a:lnTo>
                <a:lnTo>
                  <a:pt x="15" y="0"/>
                </a:lnTo>
                <a:lnTo>
                  <a:pt x="14" y="0"/>
                </a:lnTo>
                <a:lnTo>
                  <a:pt x="13" y="0"/>
                </a:lnTo>
                <a:lnTo>
                  <a:pt x="12" y="0"/>
                </a:lnTo>
                <a:lnTo>
                  <a:pt x="11" y="0"/>
                </a:lnTo>
                <a:lnTo>
                  <a:pt x="10" y="0"/>
                </a:lnTo>
                <a:lnTo>
                  <a:pt x="9"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0" name="Line 677"/>
          <p:cNvSpPr>
            <a:spLocks noChangeShapeType="1"/>
          </p:cNvSpPr>
          <p:nvPr/>
        </p:nvSpPr>
        <p:spPr bwMode="auto">
          <a:xfrm>
            <a:off x="8516938" y="1731963"/>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71" name="Line 678"/>
          <p:cNvSpPr>
            <a:spLocks noChangeShapeType="1"/>
          </p:cNvSpPr>
          <p:nvPr/>
        </p:nvSpPr>
        <p:spPr bwMode="auto">
          <a:xfrm>
            <a:off x="8686800" y="228600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72" name="Freeform 679"/>
          <p:cNvSpPr>
            <a:spLocks/>
          </p:cNvSpPr>
          <p:nvPr/>
        </p:nvSpPr>
        <p:spPr bwMode="auto">
          <a:xfrm>
            <a:off x="8099425" y="3335338"/>
            <a:ext cx="325438"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3" name="Rectangle 680"/>
          <p:cNvSpPr>
            <a:spLocks noChangeArrowheads="1"/>
          </p:cNvSpPr>
          <p:nvPr/>
        </p:nvSpPr>
        <p:spPr bwMode="auto">
          <a:xfrm>
            <a:off x="8129588" y="34385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4" name="Rectangle 681"/>
          <p:cNvSpPr>
            <a:spLocks noChangeArrowheads="1"/>
          </p:cNvSpPr>
          <p:nvPr/>
        </p:nvSpPr>
        <p:spPr bwMode="auto">
          <a:xfrm>
            <a:off x="8172450" y="34909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5" name="Rectangle 682"/>
          <p:cNvSpPr>
            <a:spLocks noChangeArrowheads="1"/>
          </p:cNvSpPr>
          <p:nvPr/>
        </p:nvSpPr>
        <p:spPr bwMode="auto">
          <a:xfrm>
            <a:off x="8307388" y="3486150"/>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6" name="Freeform 683"/>
          <p:cNvSpPr>
            <a:spLocks/>
          </p:cNvSpPr>
          <p:nvPr/>
        </p:nvSpPr>
        <p:spPr bwMode="auto">
          <a:xfrm>
            <a:off x="8242300" y="3568700"/>
            <a:ext cx="11113"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7" name="Line 684"/>
          <p:cNvSpPr>
            <a:spLocks noChangeShapeType="1"/>
          </p:cNvSpPr>
          <p:nvPr/>
        </p:nvSpPr>
        <p:spPr bwMode="auto">
          <a:xfrm>
            <a:off x="8339138" y="34877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78" name="Line 685"/>
          <p:cNvSpPr>
            <a:spLocks noChangeShapeType="1"/>
          </p:cNvSpPr>
          <p:nvPr/>
        </p:nvSpPr>
        <p:spPr bwMode="auto">
          <a:xfrm>
            <a:off x="8307388" y="352583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79" name="Freeform 686"/>
          <p:cNvSpPr>
            <a:spLocks/>
          </p:cNvSpPr>
          <p:nvPr/>
        </p:nvSpPr>
        <p:spPr bwMode="auto">
          <a:xfrm>
            <a:off x="8010525" y="1970088"/>
            <a:ext cx="325438" cy="339725"/>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4 h 643"/>
              <a:gd name="T14" fmla="*/ 55 w 614"/>
              <a:gd name="T15" fmla="*/ 614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4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4"/>
                </a:lnTo>
                <a:lnTo>
                  <a:pt x="55" y="614"/>
                </a:lnTo>
                <a:lnTo>
                  <a:pt x="55" y="195"/>
                </a:lnTo>
                <a:lnTo>
                  <a:pt x="558" y="195"/>
                </a:lnTo>
                <a:lnTo>
                  <a:pt x="586" y="195"/>
                </a:lnTo>
                <a:lnTo>
                  <a:pt x="586" y="643"/>
                </a:lnTo>
                <a:lnTo>
                  <a:pt x="55" y="643"/>
                </a:lnTo>
                <a:lnTo>
                  <a:pt x="55" y="614"/>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0" name="Rectangle 687"/>
          <p:cNvSpPr>
            <a:spLocks noChangeArrowheads="1"/>
          </p:cNvSpPr>
          <p:nvPr/>
        </p:nvSpPr>
        <p:spPr bwMode="auto">
          <a:xfrm>
            <a:off x="8040688" y="207327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1" name="Rectangle 688"/>
          <p:cNvSpPr>
            <a:spLocks noChangeArrowheads="1"/>
          </p:cNvSpPr>
          <p:nvPr/>
        </p:nvSpPr>
        <p:spPr bwMode="auto">
          <a:xfrm>
            <a:off x="8083550" y="2125663"/>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2" name="Rectangle 689"/>
          <p:cNvSpPr>
            <a:spLocks noChangeArrowheads="1"/>
          </p:cNvSpPr>
          <p:nvPr/>
        </p:nvSpPr>
        <p:spPr bwMode="auto">
          <a:xfrm>
            <a:off x="8218488" y="2122488"/>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3" name="Freeform 690"/>
          <p:cNvSpPr>
            <a:spLocks/>
          </p:cNvSpPr>
          <p:nvPr/>
        </p:nvSpPr>
        <p:spPr bwMode="auto">
          <a:xfrm>
            <a:off x="8153400" y="2203450"/>
            <a:ext cx="11113"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4" name="Line 691"/>
          <p:cNvSpPr>
            <a:spLocks noChangeShapeType="1"/>
          </p:cNvSpPr>
          <p:nvPr/>
        </p:nvSpPr>
        <p:spPr bwMode="auto">
          <a:xfrm>
            <a:off x="8250238" y="21224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85" name="Line 692"/>
          <p:cNvSpPr>
            <a:spLocks noChangeShapeType="1"/>
          </p:cNvSpPr>
          <p:nvPr/>
        </p:nvSpPr>
        <p:spPr bwMode="auto">
          <a:xfrm>
            <a:off x="8218488" y="216058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86" name="Freeform 693"/>
          <p:cNvSpPr>
            <a:spLocks/>
          </p:cNvSpPr>
          <p:nvPr/>
        </p:nvSpPr>
        <p:spPr bwMode="auto">
          <a:xfrm>
            <a:off x="7543800" y="2828925"/>
            <a:ext cx="325438"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7" name="Rectangle 694"/>
          <p:cNvSpPr>
            <a:spLocks noChangeArrowheads="1"/>
          </p:cNvSpPr>
          <p:nvPr/>
        </p:nvSpPr>
        <p:spPr bwMode="auto">
          <a:xfrm>
            <a:off x="7573963" y="2932113"/>
            <a:ext cx="268287"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8" name="Rectangle 695"/>
          <p:cNvSpPr>
            <a:spLocks noChangeArrowheads="1"/>
          </p:cNvSpPr>
          <p:nvPr/>
        </p:nvSpPr>
        <p:spPr bwMode="auto">
          <a:xfrm>
            <a:off x="7616825" y="2984500"/>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9" name="Rectangle 696"/>
          <p:cNvSpPr>
            <a:spLocks noChangeArrowheads="1"/>
          </p:cNvSpPr>
          <p:nvPr/>
        </p:nvSpPr>
        <p:spPr bwMode="auto">
          <a:xfrm>
            <a:off x="7751763" y="2981325"/>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0" name="Freeform 697"/>
          <p:cNvSpPr>
            <a:spLocks/>
          </p:cNvSpPr>
          <p:nvPr/>
        </p:nvSpPr>
        <p:spPr bwMode="auto">
          <a:xfrm>
            <a:off x="7685088" y="3062288"/>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1" name="Line 698"/>
          <p:cNvSpPr>
            <a:spLocks noChangeShapeType="1"/>
          </p:cNvSpPr>
          <p:nvPr/>
        </p:nvSpPr>
        <p:spPr bwMode="auto">
          <a:xfrm>
            <a:off x="7783513" y="298132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92" name="Line 699"/>
          <p:cNvSpPr>
            <a:spLocks noChangeShapeType="1"/>
          </p:cNvSpPr>
          <p:nvPr/>
        </p:nvSpPr>
        <p:spPr bwMode="auto">
          <a:xfrm>
            <a:off x="7751763" y="301942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93" name="Freeform 700"/>
          <p:cNvSpPr>
            <a:spLocks/>
          </p:cNvSpPr>
          <p:nvPr/>
        </p:nvSpPr>
        <p:spPr bwMode="auto">
          <a:xfrm>
            <a:off x="5446713" y="1516063"/>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4" name="Rectangle 701"/>
          <p:cNvSpPr>
            <a:spLocks noChangeArrowheads="1"/>
          </p:cNvSpPr>
          <p:nvPr/>
        </p:nvSpPr>
        <p:spPr bwMode="auto">
          <a:xfrm>
            <a:off x="5476875" y="161925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5" name="Rectangle 702"/>
          <p:cNvSpPr>
            <a:spLocks noChangeArrowheads="1"/>
          </p:cNvSpPr>
          <p:nvPr/>
        </p:nvSpPr>
        <p:spPr bwMode="auto">
          <a:xfrm>
            <a:off x="5519738" y="16716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6" name="Rectangle 703"/>
          <p:cNvSpPr>
            <a:spLocks noChangeArrowheads="1"/>
          </p:cNvSpPr>
          <p:nvPr/>
        </p:nvSpPr>
        <p:spPr bwMode="auto">
          <a:xfrm>
            <a:off x="5654675" y="1666875"/>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7" name="Freeform 704"/>
          <p:cNvSpPr>
            <a:spLocks/>
          </p:cNvSpPr>
          <p:nvPr/>
        </p:nvSpPr>
        <p:spPr bwMode="auto">
          <a:xfrm>
            <a:off x="5588000" y="1749425"/>
            <a:ext cx="12700" cy="14288"/>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3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2 w 23"/>
              <a:gd name="T29" fmla="*/ 6 h 29"/>
              <a:gd name="T30" fmla="*/ 2 w 23"/>
              <a:gd name="T31" fmla="*/ 9 h 29"/>
              <a:gd name="T32" fmla="*/ 0 w 23"/>
              <a:gd name="T33" fmla="*/ 11 h 29"/>
              <a:gd name="T34" fmla="*/ 0 w 23"/>
              <a:gd name="T35" fmla="*/ 13 h 29"/>
              <a:gd name="T36" fmla="*/ 0 w 23"/>
              <a:gd name="T37" fmla="*/ 16 h 29"/>
              <a:gd name="T38" fmla="*/ 0 w 23"/>
              <a:gd name="T39" fmla="*/ 18 h 29"/>
              <a:gd name="T40" fmla="*/ 2 w 23"/>
              <a:gd name="T41" fmla="*/ 22 h 29"/>
              <a:gd name="T42" fmla="*/ 2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3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7"/>
                </a:lnTo>
                <a:lnTo>
                  <a:pt x="2" y="9"/>
                </a:lnTo>
                <a:lnTo>
                  <a:pt x="0" y="10"/>
                </a:lnTo>
                <a:lnTo>
                  <a:pt x="0" y="11"/>
                </a:lnTo>
                <a:lnTo>
                  <a:pt x="0" y="12"/>
                </a:lnTo>
                <a:lnTo>
                  <a:pt x="0" y="13"/>
                </a:lnTo>
                <a:lnTo>
                  <a:pt x="0" y="14"/>
                </a:lnTo>
                <a:lnTo>
                  <a:pt x="0" y="16"/>
                </a:lnTo>
                <a:lnTo>
                  <a:pt x="0" y="17"/>
                </a:lnTo>
                <a:lnTo>
                  <a:pt x="0" y="18"/>
                </a:lnTo>
                <a:lnTo>
                  <a:pt x="0" y="20"/>
                </a:lnTo>
                <a:lnTo>
                  <a:pt x="2" y="22"/>
                </a:lnTo>
                <a:lnTo>
                  <a:pt x="2" y="23"/>
                </a:lnTo>
                <a:lnTo>
                  <a:pt x="2" y="24"/>
                </a:lnTo>
                <a:lnTo>
                  <a:pt x="3" y="24"/>
                </a:lnTo>
                <a:lnTo>
                  <a:pt x="4" y="25"/>
                </a:lnTo>
                <a:lnTo>
                  <a:pt x="4" y="26"/>
                </a:lnTo>
                <a:lnTo>
                  <a:pt x="5" y="27"/>
                </a:lnTo>
                <a:lnTo>
                  <a:pt x="6" y="28"/>
                </a:lnTo>
                <a:lnTo>
                  <a:pt x="7" y="28"/>
                </a:lnTo>
                <a:lnTo>
                  <a:pt x="8" y="29"/>
                </a:lnTo>
                <a:lnTo>
                  <a:pt x="9" y="29"/>
                </a:lnTo>
                <a:lnTo>
                  <a:pt x="10" y="29"/>
                </a:lnTo>
                <a:lnTo>
                  <a:pt x="11" y="29"/>
                </a:lnTo>
                <a:lnTo>
                  <a:pt x="13" y="29"/>
                </a:lnTo>
                <a:lnTo>
                  <a:pt x="14"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8" name="Line 705"/>
          <p:cNvSpPr>
            <a:spLocks noChangeShapeType="1"/>
          </p:cNvSpPr>
          <p:nvPr/>
        </p:nvSpPr>
        <p:spPr bwMode="auto">
          <a:xfrm>
            <a:off x="5686425" y="16684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99" name="Line 706"/>
          <p:cNvSpPr>
            <a:spLocks noChangeShapeType="1"/>
          </p:cNvSpPr>
          <p:nvPr/>
        </p:nvSpPr>
        <p:spPr bwMode="auto">
          <a:xfrm>
            <a:off x="5654675" y="170656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00" name="Rectangle 707"/>
          <p:cNvSpPr>
            <a:spLocks noChangeArrowheads="1"/>
          </p:cNvSpPr>
          <p:nvPr/>
        </p:nvSpPr>
        <p:spPr bwMode="auto">
          <a:xfrm>
            <a:off x="1536700" y="237648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01" name="Freeform 708"/>
          <p:cNvSpPr>
            <a:spLocks/>
          </p:cNvSpPr>
          <p:nvPr/>
        </p:nvSpPr>
        <p:spPr bwMode="auto">
          <a:xfrm>
            <a:off x="1470025" y="2457450"/>
            <a:ext cx="12700" cy="15875"/>
          </a:xfrm>
          <a:custGeom>
            <a:avLst/>
            <a:gdLst>
              <a:gd name="T0" fmla="*/ 23 w 23"/>
              <a:gd name="T1" fmla="*/ 13 h 29"/>
              <a:gd name="T2" fmla="*/ 23 w 23"/>
              <a:gd name="T3" fmla="*/ 11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02" name="Line 709"/>
          <p:cNvSpPr>
            <a:spLocks noChangeShapeType="1"/>
          </p:cNvSpPr>
          <p:nvPr/>
        </p:nvSpPr>
        <p:spPr bwMode="auto">
          <a:xfrm>
            <a:off x="1566863" y="23764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03" name="Line 710"/>
          <p:cNvSpPr>
            <a:spLocks noChangeShapeType="1"/>
          </p:cNvSpPr>
          <p:nvPr/>
        </p:nvSpPr>
        <p:spPr bwMode="auto">
          <a:xfrm>
            <a:off x="1536700" y="241458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04" name="Rectangle 711"/>
          <p:cNvSpPr>
            <a:spLocks noChangeArrowheads="1"/>
          </p:cNvSpPr>
          <p:nvPr/>
        </p:nvSpPr>
        <p:spPr bwMode="auto">
          <a:xfrm>
            <a:off x="914400" y="2514600"/>
            <a:ext cx="1231900" cy="236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05" name="Rectangle 712"/>
          <p:cNvSpPr>
            <a:spLocks noChangeArrowheads="1"/>
          </p:cNvSpPr>
          <p:nvPr/>
        </p:nvSpPr>
        <p:spPr bwMode="auto">
          <a:xfrm>
            <a:off x="0" y="5791200"/>
            <a:ext cx="1155700" cy="36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n-US" sz="1700" b="1">
                <a:solidFill>
                  <a:srgbClr val="000080"/>
                </a:solidFill>
              </a:rPr>
              <a:t>Section 4</a:t>
            </a:r>
          </a:p>
        </p:txBody>
      </p:sp>
      <p:sp>
        <p:nvSpPr>
          <p:cNvPr id="26106" name="Rectangle 713"/>
          <p:cNvSpPr>
            <a:spLocks noChangeArrowheads="1"/>
          </p:cNvSpPr>
          <p:nvPr/>
        </p:nvSpPr>
        <p:spPr bwMode="auto">
          <a:xfrm>
            <a:off x="7696200" y="5257800"/>
            <a:ext cx="1155700" cy="3603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n-US" sz="1700" b="1">
                <a:solidFill>
                  <a:srgbClr val="000080"/>
                </a:solidFill>
              </a:rPr>
              <a:t>Section 5</a:t>
            </a:r>
          </a:p>
        </p:txBody>
      </p:sp>
      <p:sp>
        <p:nvSpPr>
          <p:cNvPr id="26107" name="Rectangle 714"/>
          <p:cNvSpPr>
            <a:spLocks noChangeArrowheads="1"/>
          </p:cNvSpPr>
          <p:nvPr/>
        </p:nvSpPr>
        <p:spPr bwMode="auto">
          <a:xfrm>
            <a:off x="7988300" y="3733800"/>
            <a:ext cx="1155700" cy="36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n-US" sz="1700" b="1">
                <a:solidFill>
                  <a:srgbClr val="000080"/>
                </a:solidFill>
              </a:rPr>
              <a:t>Section 3</a:t>
            </a:r>
          </a:p>
        </p:txBody>
      </p:sp>
      <p:sp>
        <p:nvSpPr>
          <p:cNvPr id="26108" name="Rectangle 715"/>
          <p:cNvSpPr>
            <a:spLocks noChangeArrowheads="1"/>
          </p:cNvSpPr>
          <p:nvPr/>
        </p:nvSpPr>
        <p:spPr bwMode="auto">
          <a:xfrm>
            <a:off x="4267200" y="1066800"/>
            <a:ext cx="1155700" cy="36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n-US" sz="1700" b="1">
                <a:solidFill>
                  <a:srgbClr val="000080"/>
                </a:solidFill>
              </a:rPr>
              <a:t>Section 2</a:t>
            </a:r>
          </a:p>
        </p:txBody>
      </p:sp>
      <p:sp>
        <p:nvSpPr>
          <p:cNvPr id="26109" name="Rectangle 716"/>
          <p:cNvSpPr>
            <a:spLocks noChangeArrowheads="1"/>
          </p:cNvSpPr>
          <p:nvPr/>
        </p:nvSpPr>
        <p:spPr bwMode="auto">
          <a:xfrm>
            <a:off x="609600" y="1066800"/>
            <a:ext cx="1155700" cy="3603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n-US" sz="1700" b="1">
                <a:solidFill>
                  <a:srgbClr val="000080"/>
                </a:solidFill>
              </a:rPr>
              <a:t>Section 1</a:t>
            </a:r>
          </a:p>
        </p:txBody>
      </p:sp>
      <p:grpSp>
        <p:nvGrpSpPr>
          <p:cNvPr id="26110" name="Group 717"/>
          <p:cNvGrpSpPr>
            <a:grpSpLocks/>
          </p:cNvGrpSpPr>
          <p:nvPr/>
        </p:nvGrpSpPr>
        <p:grpSpPr bwMode="auto">
          <a:xfrm>
            <a:off x="914400" y="2590800"/>
            <a:ext cx="325438" cy="339725"/>
            <a:chOff x="263" y="1719"/>
            <a:chExt cx="205" cy="214"/>
          </a:xfrm>
        </p:grpSpPr>
        <p:sp>
          <p:nvSpPr>
            <p:cNvPr id="26186" name="Freeform 718"/>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7" name="Rectangle 719"/>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8" name="Rectangle 720"/>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9" name="Rectangle 721"/>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0" name="Freeform 722"/>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1" name="Line 723"/>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92" name="Line 724"/>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1" name="Group 725"/>
          <p:cNvGrpSpPr>
            <a:grpSpLocks/>
          </p:cNvGrpSpPr>
          <p:nvPr/>
        </p:nvGrpSpPr>
        <p:grpSpPr bwMode="auto">
          <a:xfrm>
            <a:off x="1371600" y="2743200"/>
            <a:ext cx="325438" cy="339725"/>
            <a:chOff x="263" y="1719"/>
            <a:chExt cx="205" cy="214"/>
          </a:xfrm>
        </p:grpSpPr>
        <p:sp>
          <p:nvSpPr>
            <p:cNvPr id="26179" name="Freeform 726"/>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0" name="Rectangle 727"/>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1" name="Rectangle 728"/>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2" name="Rectangle 729"/>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3" name="Freeform 730"/>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4" name="Line 731"/>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85" name="Line 732"/>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2" name="Group 733"/>
          <p:cNvGrpSpPr>
            <a:grpSpLocks/>
          </p:cNvGrpSpPr>
          <p:nvPr/>
        </p:nvGrpSpPr>
        <p:grpSpPr bwMode="auto">
          <a:xfrm>
            <a:off x="1371600" y="2209800"/>
            <a:ext cx="325438" cy="339725"/>
            <a:chOff x="263" y="1719"/>
            <a:chExt cx="205" cy="214"/>
          </a:xfrm>
        </p:grpSpPr>
        <p:sp>
          <p:nvSpPr>
            <p:cNvPr id="26172" name="Freeform 734"/>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3" name="Rectangle 735"/>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4" name="Rectangle 736"/>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5" name="Rectangle 737"/>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6" name="Freeform 738"/>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7" name="Line 739"/>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78" name="Line 740"/>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3" name="Group 741"/>
          <p:cNvGrpSpPr>
            <a:grpSpLocks/>
          </p:cNvGrpSpPr>
          <p:nvPr/>
        </p:nvGrpSpPr>
        <p:grpSpPr bwMode="auto">
          <a:xfrm>
            <a:off x="1828800" y="2590800"/>
            <a:ext cx="325438" cy="339725"/>
            <a:chOff x="263" y="1719"/>
            <a:chExt cx="205" cy="214"/>
          </a:xfrm>
        </p:grpSpPr>
        <p:sp>
          <p:nvSpPr>
            <p:cNvPr id="26165" name="Freeform 742"/>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6" name="Rectangle 743"/>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7" name="Rectangle 744"/>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8" name="Rectangle 745"/>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9" name="Freeform 746"/>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0" name="Line 747"/>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71" name="Line 748"/>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4" name="Group 749"/>
          <p:cNvGrpSpPr>
            <a:grpSpLocks/>
          </p:cNvGrpSpPr>
          <p:nvPr/>
        </p:nvGrpSpPr>
        <p:grpSpPr bwMode="auto">
          <a:xfrm>
            <a:off x="914400" y="1905000"/>
            <a:ext cx="325438" cy="339725"/>
            <a:chOff x="263" y="1719"/>
            <a:chExt cx="205" cy="214"/>
          </a:xfrm>
        </p:grpSpPr>
        <p:sp>
          <p:nvSpPr>
            <p:cNvPr id="26158" name="Freeform 750"/>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9" name="Rectangle 751"/>
            <p:cNvSpPr>
              <a:spLocks noChangeArrowheads="1"/>
            </p:cNvSpPr>
            <p:nvPr/>
          </p:nvSpPr>
          <p:spPr bwMode="auto">
            <a:xfrm>
              <a:off x="282" y="1784"/>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0" name="Rectangle 752"/>
            <p:cNvSpPr>
              <a:spLocks noChangeArrowheads="1"/>
            </p:cNvSpPr>
            <p:nvPr/>
          </p:nvSpPr>
          <p:spPr bwMode="auto">
            <a:xfrm>
              <a:off x="309" y="1817"/>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1" name="Rectangle 753"/>
            <p:cNvSpPr>
              <a:spLocks noChangeArrowheads="1"/>
            </p:cNvSpPr>
            <p:nvPr/>
          </p:nvSpPr>
          <p:spPr bwMode="auto">
            <a:xfrm>
              <a:off x="395" y="1815"/>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2" name="Freeform 754"/>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3" name="Line 755"/>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64" name="Line 756"/>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5" name="Group 757"/>
          <p:cNvGrpSpPr>
            <a:grpSpLocks/>
          </p:cNvGrpSpPr>
          <p:nvPr/>
        </p:nvGrpSpPr>
        <p:grpSpPr bwMode="auto">
          <a:xfrm>
            <a:off x="5486400" y="4876800"/>
            <a:ext cx="325438" cy="339725"/>
            <a:chOff x="263" y="1719"/>
            <a:chExt cx="205" cy="214"/>
          </a:xfrm>
        </p:grpSpPr>
        <p:sp>
          <p:nvSpPr>
            <p:cNvPr id="26151" name="Freeform 758"/>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2" name="Rectangle 759"/>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3" name="Rectangle 760"/>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4" name="Rectangle 761"/>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5" name="Freeform 762"/>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6" name="Line 763"/>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57" name="Line 764"/>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6" name="Group 765"/>
          <p:cNvGrpSpPr>
            <a:grpSpLocks/>
          </p:cNvGrpSpPr>
          <p:nvPr/>
        </p:nvGrpSpPr>
        <p:grpSpPr bwMode="auto">
          <a:xfrm>
            <a:off x="5410200" y="4343400"/>
            <a:ext cx="325438" cy="339725"/>
            <a:chOff x="263" y="1719"/>
            <a:chExt cx="205" cy="214"/>
          </a:xfrm>
        </p:grpSpPr>
        <p:sp>
          <p:nvSpPr>
            <p:cNvPr id="26144" name="Freeform 766"/>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5" name="Rectangle 767"/>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6" name="Rectangle 768"/>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7" name="Rectangle 769"/>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8" name="Freeform 770"/>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9" name="Line 771"/>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50" name="Line 772"/>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7" name="Group 773"/>
          <p:cNvGrpSpPr>
            <a:grpSpLocks/>
          </p:cNvGrpSpPr>
          <p:nvPr/>
        </p:nvGrpSpPr>
        <p:grpSpPr bwMode="auto">
          <a:xfrm>
            <a:off x="6096000" y="4724400"/>
            <a:ext cx="325438" cy="339725"/>
            <a:chOff x="263" y="1719"/>
            <a:chExt cx="205" cy="214"/>
          </a:xfrm>
        </p:grpSpPr>
        <p:sp>
          <p:nvSpPr>
            <p:cNvPr id="26137" name="Freeform 774"/>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8" name="Rectangle 775"/>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9" name="Rectangle 776"/>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0" name="Rectangle 777"/>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1" name="Freeform 778"/>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2" name="Line 779"/>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43" name="Line 780"/>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8" name="Group 781"/>
          <p:cNvGrpSpPr>
            <a:grpSpLocks/>
          </p:cNvGrpSpPr>
          <p:nvPr/>
        </p:nvGrpSpPr>
        <p:grpSpPr bwMode="auto">
          <a:xfrm>
            <a:off x="5943600" y="4191000"/>
            <a:ext cx="325438" cy="339725"/>
            <a:chOff x="263" y="1719"/>
            <a:chExt cx="205" cy="214"/>
          </a:xfrm>
        </p:grpSpPr>
        <p:sp>
          <p:nvSpPr>
            <p:cNvPr id="26130" name="Freeform 782"/>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1" name="Rectangle 783"/>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2" name="Rectangle 784"/>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3" name="Rectangle 785"/>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4" name="Freeform 786"/>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5" name="Line 787"/>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36" name="Line 788"/>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9" name="Group 789"/>
          <p:cNvGrpSpPr>
            <a:grpSpLocks/>
          </p:cNvGrpSpPr>
          <p:nvPr/>
        </p:nvGrpSpPr>
        <p:grpSpPr bwMode="auto">
          <a:xfrm>
            <a:off x="6400800" y="4114800"/>
            <a:ext cx="325438" cy="339725"/>
            <a:chOff x="263" y="1719"/>
            <a:chExt cx="205" cy="214"/>
          </a:xfrm>
        </p:grpSpPr>
        <p:sp>
          <p:nvSpPr>
            <p:cNvPr id="26123" name="Freeform 790"/>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4" name="Rectangle 791"/>
            <p:cNvSpPr>
              <a:spLocks noChangeArrowheads="1"/>
            </p:cNvSpPr>
            <p:nvPr/>
          </p:nvSpPr>
          <p:spPr bwMode="auto">
            <a:xfrm>
              <a:off x="282" y="1784"/>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5" name="Rectangle 792"/>
            <p:cNvSpPr>
              <a:spLocks noChangeArrowheads="1"/>
            </p:cNvSpPr>
            <p:nvPr/>
          </p:nvSpPr>
          <p:spPr bwMode="auto">
            <a:xfrm>
              <a:off x="309" y="1817"/>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6" name="Rectangle 793"/>
            <p:cNvSpPr>
              <a:spLocks noChangeArrowheads="1"/>
            </p:cNvSpPr>
            <p:nvPr/>
          </p:nvSpPr>
          <p:spPr bwMode="auto">
            <a:xfrm>
              <a:off x="395" y="1815"/>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7" name="Freeform 794"/>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8" name="Line 795"/>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29" name="Line 796"/>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120" name="Oval 797"/>
          <p:cNvSpPr>
            <a:spLocks noChangeArrowheads="1"/>
          </p:cNvSpPr>
          <p:nvPr/>
        </p:nvSpPr>
        <p:spPr bwMode="auto">
          <a:xfrm>
            <a:off x="838200" y="1981200"/>
            <a:ext cx="1524000" cy="15240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1" name="Oval 798"/>
          <p:cNvSpPr>
            <a:spLocks noChangeArrowheads="1"/>
          </p:cNvSpPr>
          <p:nvPr/>
        </p:nvSpPr>
        <p:spPr bwMode="auto">
          <a:xfrm>
            <a:off x="5105400" y="3962400"/>
            <a:ext cx="1524000" cy="15240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2" name="Line 799"/>
          <p:cNvSpPr>
            <a:spLocks noChangeShapeType="1"/>
          </p:cNvSpPr>
          <p:nvPr/>
        </p:nvSpPr>
        <p:spPr bwMode="auto">
          <a:xfrm>
            <a:off x="304800" y="838200"/>
            <a:ext cx="85344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133940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0500" y="762000"/>
            <a:ext cx="7886700" cy="453520"/>
          </a:xfrm>
        </p:spPr>
        <p:txBody>
          <a:bodyPr>
            <a:noAutofit/>
          </a:bodyPr>
          <a:lstStyle/>
          <a:p>
            <a:pPr eaLnBrk="1" hangingPunct="1"/>
            <a:r>
              <a:rPr lang="en-US" altLang="en-US" sz="3200" b="1" dirty="0"/>
              <a:t>Data Cleaning</a:t>
            </a:r>
          </a:p>
        </p:txBody>
      </p:sp>
      <p:sp>
        <p:nvSpPr>
          <p:cNvPr id="11268" name="Rectangle 3"/>
          <p:cNvSpPr>
            <a:spLocks noGrp="1" noChangeArrowheads="1"/>
          </p:cNvSpPr>
          <p:nvPr>
            <p:ph idx="1"/>
          </p:nvPr>
        </p:nvSpPr>
        <p:spPr>
          <a:xfrm>
            <a:off x="381000" y="1348866"/>
            <a:ext cx="8610600" cy="5045077"/>
          </a:xfrm>
        </p:spPr>
        <p:txBody>
          <a:bodyPr>
            <a:noAutofit/>
          </a:bodyPr>
          <a:lstStyle/>
          <a:p>
            <a:pPr eaLnBrk="1" hangingPunct="1"/>
            <a:r>
              <a:rPr lang="en-US" altLang="en-US" sz="2400" dirty="0"/>
              <a:t>Data in the Real World Is Dirty: Lots of potentially incorrect data, e.g., instrument faulty, human or computer error, transmission error</a:t>
            </a:r>
          </a:p>
          <a:p>
            <a:pPr lvl="1" eaLnBrk="1" hangingPunct="1"/>
            <a:r>
              <a:rPr lang="en-US" altLang="en-US" sz="2400" u="sng" dirty="0"/>
              <a:t>incomplete</a:t>
            </a:r>
            <a:r>
              <a:rPr lang="en-US" altLang="en-US" sz="2400" dirty="0"/>
              <a:t>: lacking attribute values, lacking certain attributes of interest, or containing only aggregate data</a:t>
            </a:r>
          </a:p>
          <a:p>
            <a:pPr lvl="2" eaLnBrk="1" hangingPunct="1"/>
            <a:r>
              <a:rPr lang="en-US" altLang="en-US" sz="2400" dirty="0"/>
              <a:t>e.g., </a:t>
            </a:r>
            <a:r>
              <a:rPr lang="en-US" altLang="en-US" sz="2400" i="1" dirty="0"/>
              <a:t>Occupation </a:t>
            </a:r>
            <a:r>
              <a:rPr lang="en-US" altLang="en-US" sz="2400" dirty="0"/>
              <a:t>= “ ” (missing data)</a:t>
            </a:r>
          </a:p>
          <a:p>
            <a:pPr lvl="1" eaLnBrk="1" hangingPunct="1"/>
            <a:r>
              <a:rPr lang="en-US" altLang="en-US" sz="2400" u="sng" dirty="0"/>
              <a:t>noisy</a:t>
            </a:r>
            <a:r>
              <a:rPr lang="en-US" altLang="en-US" sz="2400" dirty="0"/>
              <a:t>: containing noise, errors, or outliers</a:t>
            </a:r>
          </a:p>
          <a:p>
            <a:pPr lvl="2" eaLnBrk="1" hangingPunct="1"/>
            <a:r>
              <a:rPr lang="en-US" altLang="en-US" sz="2400" dirty="0"/>
              <a:t>e.g., </a:t>
            </a:r>
            <a:r>
              <a:rPr lang="en-US" altLang="en-US" sz="2400" i="1" dirty="0"/>
              <a:t>Salary </a:t>
            </a:r>
            <a:r>
              <a:rPr lang="en-US" altLang="en-US" sz="2400" dirty="0"/>
              <a:t>= “</a:t>
            </a:r>
            <a:r>
              <a:rPr lang="en-US" altLang="en-US" sz="2400" dirty="0">
                <a:cs typeface="Tahoma" panose="020B0604030504040204" pitchFamily="34" charset="0"/>
              </a:rPr>
              <a:t>−</a:t>
            </a:r>
            <a:r>
              <a:rPr lang="en-US" altLang="en-US" sz="2400" dirty="0"/>
              <a:t>10” (an error)</a:t>
            </a:r>
          </a:p>
          <a:p>
            <a:pPr lvl="1" eaLnBrk="1" hangingPunct="1"/>
            <a:r>
              <a:rPr lang="en-US" altLang="en-US" sz="2400" u="sng" dirty="0"/>
              <a:t>inconsistent</a:t>
            </a:r>
            <a:r>
              <a:rPr lang="en-US" altLang="en-US" sz="2400" dirty="0"/>
              <a:t>: containing discrepancies in codes or names, e.g.,</a:t>
            </a:r>
          </a:p>
          <a:p>
            <a:pPr lvl="2" eaLnBrk="1" hangingPunct="1"/>
            <a:r>
              <a:rPr lang="en-US" altLang="en-US" sz="2400" i="1" dirty="0"/>
              <a:t>Age </a:t>
            </a:r>
            <a:r>
              <a:rPr lang="en-US" altLang="en-US" sz="2400" dirty="0"/>
              <a:t>= “42”, </a:t>
            </a:r>
            <a:r>
              <a:rPr lang="en-US" altLang="en-US" sz="2400" i="1" dirty="0"/>
              <a:t>Birthday </a:t>
            </a:r>
            <a:r>
              <a:rPr lang="en-US" altLang="en-US" sz="2400" dirty="0"/>
              <a:t>= “03/07/2010”</a:t>
            </a:r>
          </a:p>
          <a:p>
            <a:pPr lvl="2" eaLnBrk="1" hangingPunct="1"/>
            <a:r>
              <a:rPr lang="en-US" altLang="en-US" sz="2400" dirty="0"/>
              <a:t>Was rating “1, 2, 3”, now rating “A, B, C”</a:t>
            </a:r>
          </a:p>
          <a:p>
            <a:pPr lvl="2" eaLnBrk="1" hangingPunct="1"/>
            <a:r>
              <a:rPr lang="en-US" altLang="en-US" sz="2400" dirty="0"/>
              <a:t>discrepancy between duplicate records</a:t>
            </a:r>
          </a:p>
          <a:p>
            <a:pPr lvl="1" eaLnBrk="1" hangingPunct="1"/>
            <a:r>
              <a:rPr lang="en-US" altLang="en-US" sz="2400" u="sng" dirty="0"/>
              <a:t>Intentional</a:t>
            </a:r>
            <a:r>
              <a:rPr lang="en-US" altLang="en-US" sz="2400" b="1" u="sng" dirty="0"/>
              <a:t> </a:t>
            </a:r>
            <a:r>
              <a:rPr lang="en-US" altLang="en-US" sz="2400" dirty="0"/>
              <a:t>(e.g., </a:t>
            </a:r>
            <a:r>
              <a:rPr lang="en-US" altLang="en-US" sz="2400" i="1" dirty="0"/>
              <a:t>disguised missing</a:t>
            </a:r>
            <a:r>
              <a:rPr lang="en-US" altLang="en-US" sz="2400" dirty="0"/>
              <a:t> data)</a:t>
            </a:r>
          </a:p>
          <a:p>
            <a:pPr lvl="2" eaLnBrk="1" hangingPunct="1"/>
            <a:r>
              <a:rPr lang="en-US" altLang="en-US" sz="2400" dirty="0"/>
              <a:t>Jan. 1 as everyone’s birthday?</a:t>
            </a:r>
          </a:p>
        </p:txBody>
      </p:sp>
      <p:sp>
        <p:nvSpPr>
          <p:cNvPr id="11266"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defTabSz="685800" eaLnBrk="1" hangingPunct="1"/>
            <a:fld id="{86C2B82D-EC98-4B23-A35C-BCC5F4E1981F}" type="slidenum">
              <a:rPr lang="en-US" altLang="en-US" sz="900">
                <a:solidFill>
                  <a:prstClr val="black"/>
                </a:solidFill>
              </a:rPr>
              <a:pPr defTabSz="685800" eaLnBrk="1" hangingPunct="1"/>
              <a:t>4</a:t>
            </a:fld>
            <a:endParaRPr lang="en-US" altLang="en-US" sz="900">
              <a:solidFill>
                <a:prstClr val="black"/>
              </a:solidFill>
            </a:endParaRPr>
          </a:p>
        </p:txBody>
      </p:sp>
    </p:spTree>
    <p:extLst>
      <p:ext uri="{BB962C8B-B14F-4D97-AF65-F5344CB8AC3E}">
        <p14:creationId xmlns:p14="http://schemas.microsoft.com/office/powerpoint/2010/main" val="954513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idx="1"/>
          </p:nvPr>
        </p:nvSpPr>
        <p:spPr/>
        <p:txBody>
          <a:bodyPr rtlCol="0">
            <a:normAutofit lnSpcReduction="10000"/>
          </a:bodyPr>
          <a:lstStyle/>
          <a:p>
            <a:pPr marL="274320" indent="-274320" eaLnBrk="1" fontAlgn="auto" hangingPunct="1">
              <a:lnSpc>
                <a:spcPct val="80000"/>
              </a:lnSpc>
              <a:spcBef>
                <a:spcPts val="580"/>
              </a:spcBef>
              <a:spcAft>
                <a:spcPts val="0"/>
              </a:spcAft>
              <a:buFont typeface="Arial" pitchFamily="34" charset="0"/>
              <a:buChar char="•"/>
              <a:defRPr/>
            </a:pPr>
            <a:r>
              <a:rPr lang="en-US" sz="1700" dirty="0"/>
              <a:t>      </a:t>
            </a:r>
            <a:r>
              <a:rPr lang="en-US" sz="1700" dirty="0" err="1"/>
              <a:t>Freq</a:t>
            </a:r>
            <a:r>
              <a:rPr lang="en-US" sz="1700" dirty="0"/>
              <a:t>        c f          cluster</a:t>
            </a:r>
          </a:p>
          <a:p>
            <a:pPr marL="274320" indent="-274320" eaLnBrk="1" fontAlgn="auto" hangingPunct="1">
              <a:lnSpc>
                <a:spcPct val="80000"/>
              </a:lnSpc>
              <a:spcBef>
                <a:spcPts val="580"/>
              </a:spcBef>
              <a:spcAft>
                <a:spcPts val="0"/>
              </a:spcAft>
              <a:buFont typeface="Arial" pitchFamily="34" charset="0"/>
              <a:buChar char="•"/>
              <a:defRPr/>
            </a:pPr>
            <a:r>
              <a:rPr lang="en-US" sz="1700" dirty="0"/>
              <a:t>I    2000       2000       1</a:t>
            </a:r>
          </a:p>
          <a:p>
            <a:pPr marL="274320" indent="-274320" eaLnBrk="1" fontAlgn="auto" hangingPunct="1">
              <a:lnSpc>
                <a:spcPct val="80000"/>
              </a:lnSpc>
              <a:spcBef>
                <a:spcPts val="580"/>
              </a:spcBef>
              <a:spcAft>
                <a:spcPts val="0"/>
              </a:spcAft>
              <a:buFont typeface="Arial" pitchFamily="34" charset="0"/>
              <a:buChar char="•"/>
              <a:defRPr/>
            </a:pPr>
            <a:r>
              <a:rPr lang="en-US" sz="1700" dirty="0"/>
              <a:t>II   3000       5000         2</a:t>
            </a:r>
          </a:p>
          <a:p>
            <a:pPr marL="274320" indent="-274320" eaLnBrk="1" fontAlgn="auto" hangingPunct="1">
              <a:lnSpc>
                <a:spcPct val="80000"/>
              </a:lnSpc>
              <a:spcBef>
                <a:spcPts val="580"/>
              </a:spcBef>
              <a:spcAft>
                <a:spcPts val="0"/>
              </a:spcAft>
              <a:buFont typeface="Arial" pitchFamily="34" charset="0"/>
              <a:buChar char="•"/>
              <a:defRPr/>
            </a:pPr>
            <a:r>
              <a:rPr lang="en-US" sz="1700" dirty="0"/>
              <a:t>III  1500       6500</a:t>
            </a:r>
          </a:p>
          <a:p>
            <a:pPr marL="274320" indent="-274320" eaLnBrk="1" fontAlgn="auto" hangingPunct="1">
              <a:lnSpc>
                <a:spcPct val="80000"/>
              </a:lnSpc>
              <a:spcBef>
                <a:spcPts val="580"/>
              </a:spcBef>
              <a:spcAft>
                <a:spcPts val="0"/>
              </a:spcAft>
              <a:buFont typeface="Arial" pitchFamily="34" charset="0"/>
              <a:buChar char="•"/>
              <a:defRPr/>
            </a:pPr>
            <a:r>
              <a:rPr lang="en-US" sz="1700" dirty="0"/>
              <a:t>IV  4000      10500           3</a:t>
            </a:r>
          </a:p>
          <a:p>
            <a:pPr marL="274320" indent="-274320" eaLnBrk="1" fontAlgn="auto" hangingPunct="1">
              <a:lnSpc>
                <a:spcPct val="80000"/>
              </a:lnSpc>
              <a:spcBef>
                <a:spcPts val="580"/>
              </a:spcBef>
              <a:spcAft>
                <a:spcPts val="0"/>
              </a:spcAft>
              <a:buFont typeface="Arial" pitchFamily="34" charset="0"/>
              <a:buChar char="•"/>
              <a:defRPr/>
            </a:pPr>
            <a:r>
              <a:rPr lang="en-US" sz="1700" dirty="0"/>
              <a:t>V   5000      15500       4, 5</a:t>
            </a:r>
          </a:p>
          <a:p>
            <a:pPr marL="274320" indent="-274320" eaLnBrk="1" fontAlgn="auto" hangingPunct="1">
              <a:lnSpc>
                <a:spcPct val="80000"/>
              </a:lnSpc>
              <a:spcBef>
                <a:spcPts val="580"/>
              </a:spcBef>
              <a:spcAft>
                <a:spcPts val="0"/>
              </a:spcAft>
              <a:buFont typeface="Arial" pitchFamily="34" charset="0"/>
              <a:buChar char="•"/>
              <a:defRPr/>
            </a:pPr>
            <a:r>
              <a:rPr lang="en-US" sz="1700" dirty="0"/>
              <a:t>VI  2500       18000        6</a:t>
            </a:r>
          </a:p>
          <a:p>
            <a:pPr marL="274320" indent="-274320" eaLnBrk="1" fontAlgn="auto" hangingPunct="1">
              <a:lnSpc>
                <a:spcPct val="80000"/>
              </a:lnSpc>
              <a:spcBef>
                <a:spcPts val="580"/>
              </a:spcBef>
              <a:spcAft>
                <a:spcPts val="0"/>
              </a:spcAft>
              <a:buFont typeface="Arial" pitchFamily="34" charset="0"/>
              <a:buChar char="•"/>
              <a:defRPr/>
            </a:pPr>
            <a:r>
              <a:rPr lang="en-US" sz="1700" dirty="0"/>
              <a:t>VII  2000       20000       7</a:t>
            </a:r>
          </a:p>
          <a:p>
            <a:pPr marL="274320" indent="-274320" eaLnBrk="1" fontAlgn="auto" hangingPunct="1">
              <a:lnSpc>
                <a:spcPct val="80000"/>
              </a:lnSpc>
              <a:spcBef>
                <a:spcPts val="580"/>
              </a:spcBef>
              <a:spcAft>
                <a:spcPts val="0"/>
              </a:spcAft>
              <a:buFont typeface="Arial" pitchFamily="34" charset="0"/>
              <a:buChar char="•"/>
              <a:defRPr/>
            </a:pPr>
            <a:r>
              <a:rPr lang="en-US" sz="1700" dirty="0"/>
              <a:t>VIII  3000      23000       8</a:t>
            </a:r>
          </a:p>
          <a:p>
            <a:pPr marL="274320" indent="-274320" eaLnBrk="1" fontAlgn="auto" hangingPunct="1">
              <a:lnSpc>
                <a:spcPct val="80000"/>
              </a:lnSpc>
              <a:spcBef>
                <a:spcPts val="580"/>
              </a:spcBef>
              <a:spcAft>
                <a:spcPts val="0"/>
              </a:spcAft>
              <a:buFont typeface="Arial" pitchFamily="34" charset="0"/>
              <a:buChar char="•"/>
              <a:defRPr/>
            </a:pPr>
            <a:r>
              <a:rPr lang="en-US" sz="1700" dirty="0"/>
              <a:t>IX    3500      26500      9</a:t>
            </a:r>
          </a:p>
          <a:p>
            <a:pPr marL="274320" indent="-274320" eaLnBrk="1" fontAlgn="auto" hangingPunct="1">
              <a:lnSpc>
                <a:spcPct val="80000"/>
              </a:lnSpc>
              <a:spcBef>
                <a:spcPts val="580"/>
              </a:spcBef>
              <a:spcAft>
                <a:spcPts val="0"/>
              </a:spcAft>
              <a:buFont typeface="Arial" pitchFamily="34" charset="0"/>
              <a:buChar char="•"/>
              <a:defRPr/>
            </a:pPr>
            <a:r>
              <a:rPr lang="en-US" sz="1700" dirty="0"/>
              <a:t>X     4500      31000         10</a:t>
            </a:r>
          </a:p>
          <a:p>
            <a:pPr marL="274320" indent="-274320" eaLnBrk="1" fontAlgn="auto" hangingPunct="1">
              <a:lnSpc>
                <a:spcPct val="80000"/>
              </a:lnSpc>
              <a:spcBef>
                <a:spcPts val="580"/>
              </a:spcBef>
              <a:spcAft>
                <a:spcPts val="0"/>
              </a:spcAft>
              <a:buFont typeface="Arial" pitchFamily="34" charset="0"/>
              <a:buChar char="•"/>
              <a:defRPr/>
            </a:pPr>
            <a:r>
              <a:rPr lang="en-US" sz="1700" dirty="0"/>
              <a:t>XI   4000      35000       11, 12</a:t>
            </a:r>
          </a:p>
          <a:p>
            <a:pPr marL="274320" indent="-274320" eaLnBrk="1" fontAlgn="auto" hangingPunct="1">
              <a:lnSpc>
                <a:spcPct val="80000"/>
              </a:lnSpc>
              <a:spcBef>
                <a:spcPts val="580"/>
              </a:spcBef>
              <a:spcAft>
                <a:spcPts val="0"/>
              </a:spcAft>
              <a:buFont typeface="Arial" pitchFamily="34" charset="0"/>
              <a:buChar char="•"/>
              <a:defRPr/>
            </a:pPr>
            <a:r>
              <a:rPr lang="en-US" sz="1700" dirty="0"/>
              <a:t>XII  4000       39000      13</a:t>
            </a:r>
          </a:p>
          <a:p>
            <a:pPr marL="274320" indent="-274320" eaLnBrk="1" fontAlgn="auto" hangingPunct="1">
              <a:lnSpc>
                <a:spcPct val="80000"/>
              </a:lnSpc>
              <a:spcBef>
                <a:spcPts val="580"/>
              </a:spcBef>
              <a:spcAft>
                <a:spcPts val="0"/>
              </a:spcAft>
              <a:buFont typeface="Arial" pitchFamily="34" charset="0"/>
              <a:buChar char="•"/>
              <a:defRPr/>
            </a:pPr>
            <a:r>
              <a:rPr lang="en-US" sz="1700" dirty="0"/>
              <a:t>XIII   3500     44000      14,15</a:t>
            </a:r>
          </a:p>
          <a:p>
            <a:pPr marL="274320" indent="-274320" eaLnBrk="1" fontAlgn="auto" hangingPunct="1">
              <a:lnSpc>
                <a:spcPct val="80000"/>
              </a:lnSpc>
              <a:spcBef>
                <a:spcPts val="580"/>
              </a:spcBef>
              <a:spcAft>
                <a:spcPts val="0"/>
              </a:spcAft>
              <a:buFont typeface="Arial" pitchFamily="34" charset="0"/>
              <a:buChar char="•"/>
              <a:defRPr/>
            </a:pPr>
            <a:r>
              <a:rPr lang="en-US" sz="1700" dirty="0"/>
              <a:t>XIV   2000     46000</a:t>
            </a:r>
          </a:p>
          <a:p>
            <a:pPr marL="274320" indent="-274320" eaLnBrk="1" fontAlgn="auto" hangingPunct="1">
              <a:lnSpc>
                <a:spcPct val="80000"/>
              </a:lnSpc>
              <a:spcBef>
                <a:spcPts val="580"/>
              </a:spcBef>
              <a:spcAft>
                <a:spcPts val="0"/>
              </a:spcAft>
              <a:buFont typeface="Arial" pitchFamily="34" charset="0"/>
              <a:buChar char="•"/>
              <a:defRPr/>
            </a:pPr>
            <a:r>
              <a:rPr lang="en-US" sz="1700" dirty="0"/>
              <a:t>XV     3000     49000        16</a:t>
            </a:r>
          </a:p>
          <a:p>
            <a:pPr marL="274320" indent="-274320" eaLnBrk="1" fontAlgn="auto" hangingPunct="1">
              <a:lnSpc>
                <a:spcPct val="80000"/>
              </a:lnSpc>
              <a:spcBef>
                <a:spcPts val="580"/>
              </a:spcBef>
              <a:spcAft>
                <a:spcPts val="0"/>
              </a:spcAft>
              <a:buFont typeface="Wingdings" pitchFamily="2" charset="2"/>
              <a:buNone/>
              <a:defRPr/>
            </a:pPr>
            <a:endParaRPr lang="en-US" sz="1700" dirty="0"/>
          </a:p>
          <a:p>
            <a:pPr marL="274320" indent="-274320" eaLnBrk="1" fontAlgn="auto" hangingPunct="1">
              <a:lnSpc>
                <a:spcPct val="80000"/>
              </a:lnSpc>
              <a:spcBef>
                <a:spcPts val="580"/>
              </a:spcBef>
              <a:spcAft>
                <a:spcPts val="0"/>
              </a:spcAft>
              <a:buFont typeface="Arial" pitchFamily="34" charset="0"/>
              <a:buChar char="•"/>
              <a:defRPr/>
            </a:pPr>
            <a:endParaRPr lang="en-US" sz="1700" dirty="0"/>
          </a:p>
          <a:p>
            <a:pPr marL="274320" indent="-274320" eaLnBrk="1" fontAlgn="auto" hangingPunct="1">
              <a:lnSpc>
                <a:spcPct val="80000"/>
              </a:lnSpc>
              <a:spcBef>
                <a:spcPts val="580"/>
              </a:spcBef>
              <a:spcAft>
                <a:spcPts val="0"/>
              </a:spcAft>
              <a:buFont typeface="Arial" pitchFamily="34" charset="0"/>
              <a:buChar char="•"/>
              <a:defRPr/>
            </a:pPr>
            <a:endParaRPr lang="en-US" sz="1700" dirty="0"/>
          </a:p>
        </p:txBody>
      </p:sp>
      <p:sp>
        <p:nvSpPr>
          <p:cNvPr id="3" name="Content Placeholder 2"/>
          <p:cNvSpPr>
            <a:spLocks noGrp="1"/>
          </p:cNvSpPr>
          <p:nvPr>
            <p:ph sz="quarter" idx="10"/>
          </p:nvPr>
        </p:nvSpPr>
        <p:spPr/>
        <p:txBody>
          <a:bodyPr/>
          <a:lstStyle/>
          <a:p>
            <a:r>
              <a:rPr lang="en-US" dirty="0"/>
              <a:t>CLUSTER SAMPLING…….</a:t>
            </a:r>
          </a:p>
        </p:txBody>
      </p:sp>
      <p:sp>
        <p:nvSpPr>
          <p:cNvPr id="36866" name="Slide Number Placeholder 6"/>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C76A605-F1B3-49DE-9FE0-DD12C3FF1334}" type="slidenum">
              <a:rPr lang="en-US" altLang="en-US">
                <a:solidFill>
                  <a:srgbClr val="FFFFFF"/>
                </a:solidFill>
                <a:latin typeface="Franklin Gothic Book" panose="020B0503020102020204" pitchFamily="34" charset="0"/>
              </a:rPr>
              <a:pPr eaLnBrk="1" hangingPunct="1"/>
              <a:t>40</a:t>
            </a:fld>
            <a:endParaRPr lang="en-US" altLang="en-US">
              <a:solidFill>
                <a:srgbClr val="FFFFFF"/>
              </a:solidFill>
              <a:latin typeface="Franklin Gothic Book" panose="020B0503020102020204" pitchFamily="34" charset="0"/>
            </a:endParaRPr>
          </a:p>
        </p:txBody>
      </p:sp>
      <p:sp>
        <p:nvSpPr>
          <p:cNvPr id="36869" name="Rectangle 4"/>
          <p:cNvSpPr>
            <a:spLocks noGrp="1" noChangeArrowheads="1"/>
          </p:cNvSpPr>
          <p:nvPr>
            <p:ph sz="quarter" idx="4294967295"/>
          </p:nvPr>
        </p:nvSpPr>
        <p:spPr>
          <a:xfrm>
            <a:off x="5102225" y="1719263"/>
            <a:ext cx="4041775" cy="4411662"/>
          </a:xfrm>
        </p:spPr>
        <p:txBody>
          <a:bodyPr rtlCol="0">
            <a:normAutofit fontScale="92500" lnSpcReduction="10000"/>
          </a:bodyPr>
          <a:lstStyle/>
          <a:p>
            <a:pPr marL="274320" indent="-274320" eaLnBrk="1" fontAlgn="auto" hangingPunct="1">
              <a:lnSpc>
                <a:spcPct val="90000"/>
              </a:lnSpc>
              <a:spcBef>
                <a:spcPts val="580"/>
              </a:spcBef>
              <a:spcAft>
                <a:spcPts val="0"/>
              </a:spcAft>
              <a:buFont typeface="Arial" pitchFamily="34" charset="0"/>
              <a:buChar char="•"/>
              <a:defRPr/>
            </a:pPr>
            <a:r>
              <a:rPr lang="en-US" sz="1700"/>
              <a:t>XVI    3500       52500     17</a:t>
            </a:r>
          </a:p>
          <a:p>
            <a:pPr marL="274320" indent="-274320" eaLnBrk="1" fontAlgn="auto" hangingPunct="1">
              <a:lnSpc>
                <a:spcPct val="90000"/>
              </a:lnSpc>
              <a:spcBef>
                <a:spcPts val="580"/>
              </a:spcBef>
              <a:spcAft>
                <a:spcPts val="0"/>
              </a:spcAft>
              <a:buFont typeface="Arial" pitchFamily="34" charset="0"/>
              <a:buChar char="•"/>
              <a:defRPr/>
            </a:pPr>
            <a:r>
              <a:rPr lang="en-US" sz="1700"/>
              <a:t>XVII    4000      56500        18,19</a:t>
            </a:r>
          </a:p>
          <a:p>
            <a:pPr marL="274320" indent="-274320" eaLnBrk="1" fontAlgn="auto" hangingPunct="1">
              <a:lnSpc>
                <a:spcPct val="90000"/>
              </a:lnSpc>
              <a:spcBef>
                <a:spcPts val="580"/>
              </a:spcBef>
              <a:spcAft>
                <a:spcPts val="0"/>
              </a:spcAft>
              <a:buFont typeface="Arial" pitchFamily="34" charset="0"/>
              <a:buChar char="•"/>
              <a:defRPr/>
            </a:pPr>
            <a:r>
              <a:rPr lang="en-US" sz="1700"/>
              <a:t>XVIII    4500     61000        20</a:t>
            </a:r>
          </a:p>
          <a:p>
            <a:pPr marL="274320" indent="-274320" eaLnBrk="1" fontAlgn="auto" hangingPunct="1">
              <a:lnSpc>
                <a:spcPct val="90000"/>
              </a:lnSpc>
              <a:spcBef>
                <a:spcPts val="580"/>
              </a:spcBef>
              <a:spcAft>
                <a:spcPts val="0"/>
              </a:spcAft>
              <a:buFont typeface="Arial" pitchFamily="34" charset="0"/>
              <a:buChar char="•"/>
              <a:defRPr/>
            </a:pPr>
            <a:r>
              <a:rPr lang="en-US" sz="1700"/>
              <a:t>XIX     4000      65000       21,22</a:t>
            </a:r>
          </a:p>
          <a:p>
            <a:pPr marL="274320" indent="-274320" eaLnBrk="1" fontAlgn="auto" hangingPunct="1">
              <a:lnSpc>
                <a:spcPct val="90000"/>
              </a:lnSpc>
              <a:spcBef>
                <a:spcPts val="580"/>
              </a:spcBef>
              <a:spcAft>
                <a:spcPts val="0"/>
              </a:spcAft>
              <a:buFont typeface="Arial" pitchFamily="34" charset="0"/>
              <a:buChar char="•"/>
              <a:defRPr/>
            </a:pPr>
            <a:r>
              <a:rPr lang="en-US" sz="1700"/>
              <a:t>XX       4000      69000        23</a:t>
            </a:r>
          </a:p>
          <a:p>
            <a:pPr marL="274320" indent="-274320" eaLnBrk="1" fontAlgn="auto" hangingPunct="1">
              <a:lnSpc>
                <a:spcPct val="90000"/>
              </a:lnSpc>
              <a:spcBef>
                <a:spcPts val="580"/>
              </a:spcBef>
              <a:spcAft>
                <a:spcPts val="0"/>
              </a:spcAft>
              <a:buFont typeface="Arial" pitchFamily="34" charset="0"/>
              <a:buChar char="•"/>
              <a:defRPr/>
            </a:pPr>
            <a:r>
              <a:rPr lang="en-US" sz="1700"/>
              <a:t>XXI       2000     71000         24</a:t>
            </a:r>
          </a:p>
          <a:p>
            <a:pPr marL="274320" indent="-274320" eaLnBrk="1" fontAlgn="auto" hangingPunct="1">
              <a:lnSpc>
                <a:spcPct val="90000"/>
              </a:lnSpc>
              <a:spcBef>
                <a:spcPts val="580"/>
              </a:spcBef>
              <a:spcAft>
                <a:spcPts val="0"/>
              </a:spcAft>
              <a:buFont typeface="Arial" pitchFamily="34" charset="0"/>
              <a:buChar char="•"/>
              <a:defRPr/>
            </a:pPr>
            <a:r>
              <a:rPr lang="en-US" sz="1700"/>
              <a:t>XXII      2000     73000</a:t>
            </a:r>
          </a:p>
          <a:p>
            <a:pPr marL="274320" indent="-274320" eaLnBrk="1" fontAlgn="auto" hangingPunct="1">
              <a:lnSpc>
                <a:spcPct val="90000"/>
              </a:lnSpc>
              <a:spcBef>
                <a:spcPts val="580"/>
              </a:spcBef>
              <a:spcAft>
                <a:spcPts val="0"/>
              </a:spcAft>
              <a:buFont typeface="Arial" pitchFamily="34" charset="0"/>
              <a:buChar char="•"/>
              <a:defRPr/>
            </a:pPr>
            <a:r>
              <a:rPr lang="en-US" sz="1700"/>
              <a:t>XXIII    3000      76000         25</a:t>
            </a:r>
          </a:p>
          <a:p>
            <a:pPr marL="274320" indent="-274320" eaLnBrk="1" fontAlgn="auto" hangingPunct="1">
              <a:lnSpc>
                <a:spcPct val="90000"/>
              </a:lnSpc>
              <a:spcBef>
                <a:spcPts val="580"/>
              </a:spcBef>
              <a:spcAft>
                <a:spcPts val="0"/>
              </a:spcAft>
              <a:buFont typeface="Arial" pitchFamily="34" charset="0"/>
              <a:buChar char="•"/>
              <a:defRPr/>
            </a:pPr>
            <a:r>
              <a:rPr lang="en-US" sz="1700"/>
              <a:t>XXIV    3000      79000         26</a:t>
            </a:r>
          </a:p>
          <a:p>
            <a:pPr marL="274320" indent="-274320" eaLnBrk="1" fontAlgn="auto" hangingPunct="1">
              <a:lnSpc>
                <a:spcPct val="90000"/>
              </a:lnSpc>
              <a:spcBef>
                <a:spcPts val="580"/>
              </a:spcBef>
              <a:spcAft>
                <a:spcPts val="0"/>
              </a:spcAft>
              <a:buFont typeface="Arial" pitchFamily="34" charset="0"/>
              <a:buChar char="•"/>
              <a:defRPr/>
            </a:pPr>
            <a:r>
              <a:rPr lang="en-US" sz="1700"/>
              <a:t>XXV     5000      84000         27,28</a:t>
            </a:r>
          </a:p>
          <a:p>
            <a:pPr marL="274320" indent="-274320" eaLnBrk="1" fontAlgn="auto" hangingPunct="1">
              <a:lnSpc>
                <a:spcPct val="90000"/>
              </a:lnSpc>
              <a:spcBef>
                <a:spcPts val="580"/>
              </a:spcBef>
              <a:spcAft>
                <a:spcPts val="0"/>
              </a:spcAft>
              <a:buFont typeface="Arial" pitchFamily="34" charset="0"/>
              <a:buChar char="•"/>
              <a:defRPr/>
            </a:pPr>
            <a:r>
              <a:rPr lang="en-US" sz="1700"/>
              <a:t>XXVI    2000      86000        29</a:t>
            </a:r>
          </a:p>
          <a:p>
            <a:pPr marL="274320" indent="-274320" eaLnBrk="1" fontAlgn="auto" hangingPunct="1">
              <a:lnSpc>
                <a:spcPct val="90000"/>
              </a:lnSpc>
              <a:spcBef>
                <a:spcPts val="580"/>
              </a:spcBef>
              <a:spcAft>
                <a:spcPts val="0"/>
              </a:spcAft>
              <a:buFont typeface="Arial" pitchFamily="34" charset="0"/>
              <a:buChar char="•"/>
              <a:defRPr/>
            </a:pPr>
            <a:r>
              <a:rPr lang="en-US" sz="1700"/>
              <a:t>XXVII   1000      87000</a:t>
            </a:r>
          </a:p>
          <a:p>
            <a:pPr marL="274320" indent="-274320" eaLnBrk="1" fontAlgn="auto" hangingPunct="1">
              <a:lnSpc>
                <a:spcPct val="90000"/>
              </a:lnSpc>
              <a:spcBef>
                <a:spcPts val="580"/>
              </a:spcBef>
              <a:spcAft>
                <a:spcPts val="0"/>
              </a:spcAft>
              <a:buFont typeface="Arial" pitchFamily="34" charset="0"/>
              <a:buChar char="•"/>
              <a:defRPr/>
            </a:pPr>
            <a:r>
              <a:rPr lang="en-US" sz="1700"/>
              <a:t>XXVIII   1000     88000</a:t>
            </a:r>
          </a:p>
          <a:p>
            <a:pPr marL="274320" indent="-274320" eaLnBrk="1" fontAlgn="auto" hangingPunct="1">
              <a:lnSpc>
                <a:spcPct val="90000"/>
              </a:lnSpc>
              <a:spcBef>
                <a:spcPts val="580"/>
              </a:spcBef>
              <a:spcAft>
                <a:spcPts val="0"/>
              </a:spcAft>
              <a:buFont typeface="Arial" pitchFamily="34" charset="0"/>
              <a:buChar char="•"/>
              <a:defRPr/>
            </a:pPr>
            <a:r>
              <a:rPr lang="en-US" sz="1700"/>
              <a:t>XXIX     1000     89000         30</a:t>
            </a:r>
          </a:p>
          <a:p>
            <a:pPr marL="274320" indent="-274320" eaLnBrk="1" fontAlgn="auto" hangingPunct="1">
              <a:lnSpc>
                <a:spcPct val="90000"/>
              </a:lnSpc>
              <a:spcBef>
                <a:spcPts val="580"/>
              </a:spcBef>
              <a:spcAft>
                <a:spcPts val="0"/>
              </a:spcAft>
              <a:buFont typeface="Arial" pitchFamily="34" charset="0"/>
              <a:buChar char="•"/>
              <a:defRPr/>
            </a:pPr>
            <a:r>
              <a:rPr lang="en-US" sz="1700"/>
              <a:t>XXX      1000      90000</a:t>
            </a:r>
          </a:p>
          <a:p>
            <a:pPr marL="274320" indent="-274320" eaLnBrk="1" fontAlgn="auto" hangingPunct="1">
              <a:lnSpc>
                <a:spcPct val="90000"/>
              </a:lnSpc>
              <a:spcBef>
                <a:spcPts val="580"/>
              </a:spcBef>
              <a:spcAft>
                <a:spcPts val="0"/>
              </a:spcAft>
              <a:buFont typeface="Arial" pitchFamily="34" charset="0"/>
              <a:buChar char="•"/>
              <a:defRPr/>
            </a:pPr>
            <a:r>
              <a:rPr lang="en-US" sz="1700"/>
              <a:t>90000/30 = 3000 sampling interval</a:t>
            </a:r>
          </a:p>
        </p:txBody>
      </p:sp>
    </p:spTree>
    <p:extLst>
      <p:ext uri="{BB962C8B-B14F-4D97-AF65-F5344CB8AC3E}">
        <p14:creationId xmlns:p14="http://schemas.microsoft.com/office/powerpoint/2010/main" val="3209721203"/>
      </p:ext>
    </p:extLst>
  </p:cSld>
  <p:clrMapOvr>
    <a:masterClrMapping/>
  </p:clrMapOvr>
  <p:transition advTm="1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p:cNvSpPr>
            <a:spLocks noGrp="1" noChangeArrowheads="1"/>
          </p:cNvSpPr>
          <p:nvPr>
            <p:ph idx="1"/>
          </p:nvPr>
        </p:nvSpPr>
        <p:spPr/>
        <p:txBody>
          <a:bodyPr>
            <a:normAutofit/>
          </a:bodyPr>
          <a:lstStyle/>
          <a:p>
            <a:pPr eaLnBrk="1" hangingPunct="1">
              <a:lnSpc>
                <a:spcPct val="80000"/>
              </a:lnSpc>
              <a:buFont typeface="Wingdings" panose="05000000000000000000" pitchFamily="2" charset="2"/>
              <a:buNone/>
            </a:pPr>
            <a:endParaRPr lang="en-US" altLang="en-US" dirty="0"/>
          </a:p>
          <a:p>
            <a:pPr eaLnBrk="1" hangingPunct="1">
              <a:lnSpc>
                <a:spcPct val="80000"/>
              </a:lnSpc>
              <a:buFont typeface="Arial" panose="020B0604020202020204" pitchFamily="34" charset="0"/>
              <a:buChar char="•"/>
            </a:pPr>
            <a:r>
              <a:rPr lang="en-US" altLang="en-US" dirty="0"/>
              <a:t>Although </a:t>
            </a:r>
            <a:r>
              <a:rPr lang="en-US" altLang="en-US" dirty="0">
                <a:hlinkClick r:id="rId2"/>
              </a:rPr>
              <a:t>strata</a:t>
            </a:r>
            <a:r>
              <a:rPr lang="en-US" altLang="en-US" dirty="0"/>
              <a:t> and clusters are both non-overlapping subsets of the population, they differ in several ways. </a:t>
            </a:r>
          </a:p>
          <a:p>
            <a:pPr eaLnBrk="1" hangingPunct="1">
              <a:lnSpc>
                <a:spcPct val="80000"/>
              </a:lnSpc>
              <a:buFont typeface="Arial" panose="020B0604020202020204" pitchFamily="34" charset="0"/>
              <a:buChar char="•"/>
            </a:pPr>
            <a:r>
              <a:rPr lang="en-US" altLang="en-US" dirty="0"/>
              <a:t>All strata are represented in the sample; but only a subset of clusters are in the sample.</a:t>
            </a:r>
          </a:p>
          <a:p>
            <a:pPr eaLnBrk="1" hangingPunct="1">
              <a:lnSpc>
                <a:spcPct val="80000"/>
              </a:lnSpc>
              <a:buFont typeface="Arial" panose="020B0604020202020204" pitchFamily="34" charset="0"/>
              <a:buChar char="•"/>
            </a:pPr>
            <a:r>
              <a:rPr lang="en-US" altLang="en-US" dirty="0"/>
              <a:t>With stratified sampling, the best survey results occur when elements within strata are internally </a:t>
            </a:r>
            <a:r>
              <a:rPr lang="en-US" altLang="en-US" dirty="0">
                <a:hlinkClick r:id="rId3"/>
              </a:rPr>
              <a:t>homogeneous</a:t>
            </a:r>
            <a:r>
              <a:rPr lang="en-US" altLang="en-US" dirty="0"/>
              <a:t>. However, with cluster sampling, the best results occur when elements within clusters are internally </a:t>
            </a:r>
            <a:r>
              <a:rPr lang="en-US" altLang="en-US" dirty="0">
                <a:hlinkClick r:id="rId4"/>
              </a:rPr>
              <a:t>heterogeneous</a:t>
            </a:r>
            <a:r>
              <a:rPr lang="en-US" altLang="en-US" dirty="0"/>
              <a:t>   </a:t>
            </a:r>
            <a:br>
              <a:rPr lang="en-US" altLang="en-US" dirty="0"/>
            </a:br>
            <a:br>
              <a:rPr lang="en-US" altLang="en-US" dirty="0"/>
            </a:br>
            <a:endParaRPr lang="en-US" altLang="en-US" dirty="0"/>
          </a:p>
        </p:txBody>
      </p:sp>
      <p:sp>
        <p:nvSpPr>
          <p:cNvPr id="2" name="Content Placeholder 1"/>
          <p:cNvSpPr>
            <a:spLocks noGrp="1"/>
          </p:cNvSpPr>
          <p:nvPr>
            <p:ph sz="quarter" idx="10"/>
          </p:nvPr>
        </p:nvSpPr>
        <p:spPr/>
        <p:txBody>
          <a:bodyPr/>
          <a:lstStyle/>
          <a:p>
            <a:r>
              <a:rPr lang="en-US" dirty="0"/>
              <a:t>Difference Between Strata and Clusters</a:t>
            </a:r>
          </a:p>
        </p:txBody>
      </p:sp>
      <p:sp>
        <p:nvSpPr>
          <p:cNvPr id="37890"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DA4C606-5E10-4BB6-AD0E-9F8521347BF6}" type="slidenum">
              <a:rPr lang="en-US" altLang="en-US">
                <a:solidFill>
                  <a:srgbClr val="FFFFFF"/>
                </a:solidFill>
                <a:latin typeface="Franklin Gothic Book" panose="020B0503020102020204" pitchFamily="34" charset="0"/>
              </a:rPr>
              <a:pPr eaLnBrk="1" hangingPunct="1"/>
              <a:t>41</a:t>
            </a:fld>
            <a:endParaRPr lang="en-US" altLang="en-US">
              <a:solidFill>
                <a:srgbClr val="FFFFFF"/>
              </a:solidFill>
              <a:latin typeface="Franklin Gothic Book" panose="020B0503020102020204" pitchFamily="34" charset="0"/>
            </a:endParaRPr>
          </a:p>
        </p:txBody>
      </p:sp>
      <p:sp>
        <p:nvSpPr>
          <p:cNvPr id="40965" name="Rectangle 4"/>
          <p:cNvSpPr>
            <a:spLocks noChangeArrowheads="1"/>
          </p:cNvSpPr>
          <p:nvPr/>
        </p:nvSpPr>
        <p:spPr bwMode="auto">
          <a:xfrm>
            <a:off x="0" y="0"/>
            <a:ext cx="0" cy="549275"/>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66" name="Rectangle 5"/>
          <p:cNvSpPr>
            <a:spLocks noChangeArrowheads="1"/>
          </p:cNvSpPr>
          <p:nvPr/>
        </p:nvSpPr>
        <p:spPr bwMode="auto">
          <a:xfrm>
            <a:off x="0" y="0"/>
            <a:ext cx="0" cy="549275"/>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67" name="Rectangle 6"/>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68" name="Rectangle 7"/>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69" name="Rectangle 8"/>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0" name="Rectangle 9"/>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1" name="Rectangle 10"/>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2" name="Rectangle 11"/>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3" name="Rectangle 12"/>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4" name="Rectangle 13"/>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5" name="Rectangle 14"/>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6" name="Rectangle 15"/>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7" name="Rectangle 16"/>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8" name="Rectangle 17"/>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9" name="Rectangle 18"/>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80" name="Rectangle 19"/>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81" name="Rectangle 20"/>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82" name="Rectangle 21"/>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83" name="Rectangle 22"/>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84" name="Rectangle 23"/>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85" name="Rectangle 24"/>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86" name="Rectangle 25"/>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87" name="Rectangle 26"/>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88" name="Rectangle 27"/>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89" name="Rectangle 28"/>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90" name="Rectangle 29"/>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91" name="Rectangle 30"/>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92" name="Rectangle 31"/>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93" name="Rectangle 32"/>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94" name="Rectangle 33"/>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95" name="Rectangle 34"/>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96" name="Rectangle 35"/>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
        <p:nvSpPr>
          <p:cNvPr id="40997" name="Rectangle 36"/>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br>
              <a:rPr lang="en-US" altLang="en-US">
                <a:cs typeface="Arial" panose="020B0604020202020204" pitchFamily="34" charset="0"/>
              </a:rPr>
            </a:br>
            <a:endParaRPr lang="en-US" altLang="en-US">
              <a:cs typeface="Arial" panose="020B0604020202020204" pitchFamily="34" charset="0"/>
            </a:endParaRPr>
          </a:p>
        </p:txBody>
      </p:sp>
    </p:spTree>
    <p:extLst>
      <p:ext uri="{BB962C8B-B14F-4D97-AF65-F5344CB8AC3E}">
        <p14:creationId xmlns:p14="http://schemas.microsoft.com/office/powerpoint/2010/main" val="2017713571"/>
      </p:ext>
    </p:extLst>
  </p:cSld>
  <p:clrMapOvr>
    <a:masterClrMapping/>
  </p:clrMapOvr>
  <p:transition advTm="484"/>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3"/>
          <p:cNvSpPr>
            <a:spLocks noGrp="1" noChangeArrowheads="1"/>
          </p:cNvSpPr>
          <p:nvPr>
            <p:ph idx="1"/>
          </p:nvPr>
        </p:nvSpPr>
        <p:spPr>
          <a:xfrm>
            <a:off x="304800" y="1493837"/>
            <a:ext cx="8610600" cy="5059363"/>
          </a:xfrm>
        </p:spPr>
        <p:txBody>
          <a:bodyPr>
            <a:normAutofit lnSpcReduction="10000"/>
          </a:bodyPr>
          <a:lstStyle/>
          <a:p>
            <a:pPr eaLnBrk="1" hangingPunct="1">
              <a:lnSpc>
                <a:spcPct val="80000"/>
              </a:lnSpc>
            </a:pPr>
            <a:r>
              <a:rPr lang="en-US" altLang="en-US" sz="2100" dirty="0"/>
              <a:t> Complex form of cluster sampling in which two or more levels of units are embedded one in the other.</a:t>
            </a:r>
          </a:p>
          <a:p>
            <a:pPr eaLnBrk="1" hangingPunct="1">
              <a:lnSpc>
                <a:spcPct val="80000"/>
              </a:lnSpc>
              <a:buFont typeface="Arial" panose="020B0604020202020204" pitchFamily="34" charset="0"/>
              <a:buChar char="•"/>
            </a:pPr>
            <a:r>
              <a:rPr lang="en-US" altLang="en-US" sz="2100" dirty="0"/>
              <a:t>First stage, random number of districts chosen in all states.</a:t>
            </a:r>
          </a:p>
          <a:p>
            <a:pPr eaLnBrk="1" hangingPunct="1">
              <a:lnSpc>
                <a:spcPct val="80000"/>
              </a:lnSpc>
              <a:buFont typeface="Arial" panose="020B0604020202020204" pitchFamily="34" charset="0"/>
              <a:buChar char="•"/>
            </a:pPr>
            <a:r>
              <a:rPr lang="en-US" altLang="en-US" sz="2100" dirty="0"/>
              <a:t>Followed by random number of talukas, villages.</a:t>
            </a:r>
          </a:p>
          <a:p>
            <a:pPr eaLnBrk="1" hangingPunct="1">
              <a:lnSpc>
                <a:spcPct val="80000"/>
              </a:lnSpc>
              <a:buFont typeface="Arial" panose="020B0604020202020204" pitchFamily="34" charset="0"/>
              <a:buChar char="•"/>
            </a:pPr>
            <a:r>
              <a:rPr lang="en-US" altLang="en-US" sz="2100" dirty="0"/>
              <a:t>Then third stage units will be houses. </a:t>
            </a:r>
          </a:p>
          <a:p>
            <a:pPr eaLnBrk="1" hangingPunct="1">
              <a:lnSpc>
                <a:spcPct val="80000"/>
              </a:lnSpc>
              <a:buFont typeface="Arial" panose="020B0604020202020204" pitchFamily="34" charset="0"/>
              <a:buChar char="•"/>
            </a:pPr>
            <a:r>
              <a:rPr lang="en-US" altLang="en-US" sz="2100" dirty="0"/>
              <a:t>All ultimate units  (houses, for instance) selected at last step are surveyed.</a:t>
            </a:r>
          </a:p>
          <a:p>
            <a:pPr marL="0" indent="0">
              <a:lnSpc>
                <a:spcPct val="80000"/>
              </a:lnSpc>
            </a:pPr>
            <a:endParaRPr lang="en-US" altLang="en-US" sz="2100" dirty="0"/>
          </a:p>
          <a:p>
            <a:pPr marL="0" indent="0">
              <a:lnSpc>
                <a:spcPct val="80000"/>
              </a:lnSpc>
            </a:pPr>
            <a:r>
              <a:rPr lang="en-US" altLang="en-US" sz="2100" dirty="0"/>
              <a:t>This technique, is essentially the process of taking random samples of preceding random samples. </a:t>
            </a:r>
          </a:p>
          <a:p>
            <a:pPr>
              <a:lnSpc>
                <a:spcPct val="80000"/>
              </a:lnSpc>
              <a:buFont typeface="Arial" panose="020B0604020202020204" pitchFamily="34" charset="0"/>
              <a:buChar char="•"/>
            </a:pPr>
            <a:r>
              <a:rPr lang="en-US" altLang="en-US" sz="2100" dirty="0"/>
              <a:t>Not as effective as true random sampling, but probably solves more of the problems inherent to random sampling. </a:t>
            </a:r>
          </a:p>
          <a:p>
            <a:pPr>
              <a:lnSpc>
                <a:spcPct val="80000"/>
              </a:lnSpc>
              <a:buFont typeface="Arial" panose="020B0604020202020204" pitchFamily="34" charset="0"/>
              <a:buChar char="•"/>
            </a:pPr>
            <a:r>
              <a:rPr lang="en-US" altLang="en-US" sz="2100" dirty="0"/>
              <a:t>An effective strategy because it banks on multiple randomizations. As such, extremely useful.</a:t>
            </a:r>
          </a:p>
          <a:p>
            <a:pPr>
              <a:lnSpc>
                <a:spcPct val="80000"/>
              </a:lnSpc>
              <a:buFont typeface="Arial" panose="020B0604020202020204" pitchFamily="34" charset="0"/>
              <a:buChar char="•"/>
            </a:pPr>
            <a:r>
              <a:rPr lang="en-US" altLang="en-US" sz="2100" dirty="0"/>
              <a:t>Multistage sampling used frequently when a complete list of all members of the population not exists and is inappropriate. </a:t>
            </a:r>
          </a:p>
          <a:p>
            <a:pPr>
              <a:lnSpc>
                <a:spcPct val="80000"/>
              </a:lnSpc>
              <a:buFont typeface="Arial" panose="020B0604020202020204" pitchFamily="34" charset="0"/>
              <a:buChar char="•"/>
            </a:pPr>
            <a:r>
              <a:rPr lang="en-US" altLang="en-US" sz="2100" dirty="0"/>
              <a:t>Moreover, by avoiding the use of all sample units in all selected clusters, multistage sampling avoids the large, and perhaps unnecessary, costs associated with traditional cluster sampling.</a:t>
            </a:r>
          </a:p>
        </p:txBody>
      </p:sp>
      <p:sp>
        <p:nvSpPr>
          <p:cNvPr id="2" name="Content Placeholder 1"/>
          <p:cNvSpPr>
            <a:spLocks noGrp="1"/>
          </p:cNvSpPr>
          <p:nvPr>
            <p:ph sz="quarter" idx="10"/>
          </p:nvPr>
        </p:nvSpPr>
        <p:spPr/>
        <p:txBody>
          <a:bodyPr/>
          <a:lstStyle/>
          <a:p>
            <a:r>
              <a:rPr lang="en-US" dirty="0"/>
              <a:t>MULTISTAGE SAMPLING</a:t>
            </a:r>
          </a:p>
        </p:txBody>
      </p:sp>
      <p:sp>
        <p:nvSpPr>
          <p:cNvPr id="38914"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DEED60F-8286-48CF-8C26-D5C31E5D8D56}" type="slidenum">
              <a:rPr lang="en-US" altLang="en-US">
                <a:solidFill>
                  <a:srgbClr val="FFFFFF"/>
                </a:solidFill>
                <a:latin typeface="Franklin Gothic Book" panose="020B0503020102020204" pitchFamily="34" charset="0"/>
              </a:rPr>
              <a:pPr eaLnBrk="1" hangingPunct="1"/>
              <a:t>42</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730592310"/>
      </p:ext>
    </p:extLst>
  </p:cSld>
  <p:clrMapOvr>
    <a:masterClrMapping/>
  </p:clrMapOvr>
  <p:transition advTm="406"/>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p:cNvSpPr>
            <a:spLocks noGrp="1" noChangeArrowheads="1"/>
          </p:cNvSpPr>
          <p:nvPr>
            <p:ph idx="1"/>
          </p:nvPr>
        </p:nvSpPr>
        <p:spPr/>
        <p:txBody>
          <a:bodyPr/>
          <a:lstStyle/>
          <a:p>
            <a:pPr eaLnBrk="1" hangingPunct="1"/>
            <a:r>
              <a:rPr lang="en-US" altLang="en-US" sz="2100" dirty="0"/>
              <a:t>Part of the information collected from whole sample &amp; part from subsample.</a:t>
            </a:r>
          </a:p>
          <a:p>
            <a:pPr eaLnBrk="1" hangingPunct="1"/>
            <a:endParaRPr lang="en-US" altLang="en-US" sz="2100" dirty="0"/>
          </a:p>
          <a:p>
            <a:pPr eaLnBrk="1" hangingPunct="1"/>
            <a:r>
              <a:rPr lang="en-US" altLang="en-US" sz="2100" dirty="0"/>
              <a:t>In Tb survey MT in all cases – Phase I</a:t>
            </a:r>
          </a:p>
          <a:p>
            <a:pPr eaLnBrk="1" hangingPunct="1"/>
            <a:r>
              <a:rPr lang="en-US" altLang="en-US" sz="2100" dirty="0"/>
              <a:t>X –Ray chest in MT +</a:t>
            </a:r>
            <a:r>
              <a:rPr lang="en-US" altLang="en-US" sz="2100" dirty="0" err="1"/>
              <a:t>ve</a:t>
            </a:r>
            <a:r>
              <a:rPr lang="en-US" altLang="en-US" sz="2100" dirty="0"/>
              <a:t> cases – Phase II</a:t>
            </a:r>
          </a:p>
          <a:p>
            <a:pPr eaLnBrk="1" hangingPunct="1"/>
            <a:r>
              <a:rPr lang="en-US" altLang="en-US" sz="2100" dirty="0"/>
              <a:t>Sputum examination in X – Ray +</a:t>
            </a:r>
            <a:r>
              <a:rPr lang="en-US" altLang="en-US" sz="2100" dirty="0" err="1"/>
              <a:t>ve</a:t>
            </a:r>
            <a:r>
              <a:rPr lang="en-US" altLang="en-US" sz="2100" dirty="0"/>
              <a:t> cases - Phase III </a:t>
            </a:r>
          </a:p>
          <a:p>
            <a:pPr eaLnBrk="1" hangingPunct="1">
              <a:buFont typeface="Wingdings" panose="05000000000000000000" pitchFamily="2" charset="2"/>
              <a:buNone/>
            </a:pPr>
            <a:r>
              <a:rPr lang="en-US" altLang="en-US" sz="2100" dirty="0"/>
              <a:t> </a:t>
            </a:r>
          </a:p>
          <a:p>
            <a:pPr eaLnBrk="1" hangingPunct="1"/>
            <a:r>
              <a:rPr lang="en-US" altLang="en-US" sz="2100" dirty="0"/>
              <a:t>Survey by such procedure is less costly, less laborious &amp; more purposeful</a:t>
            </a:r>
          </a:p>
        </p:txBody>
      </p:sp>
      <p:sp>
        <p:nvSpPr>
          <p:cNvPr id="2" name="Content Placeholder 1"/>
          <p:cNvSpPr>
            <a:spLocks noGrp="1"/>
          </p:cNvSpPr>
          <p:nvPr>
            <p:ph sz="quarter" idx="10"/>
          </p:nvPr>
        </p:nvSpPr>
        <p:spPr/>
        <p:txBody>
          <a:bodyPr/>
          <a:lstStyle/>
          <a:p>
            <a:r>
              <a:rPr lang="en-US" dirty="0"/>
              <a:t>MULTI PHASE SAMPLING</a:t>
            </a:r>
          </a:p>
        </p:txBody>
      </p:sp>
      <p:sp>
        <p:nvSpPr>
          <p:cNvPr id="40962"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6BE9F93-69A9-48E0-AF8C-F835F9D5AD2B}" type="slidenum">
              <a:rPr lang="en-US" altLang="en-US">
                <a:solidFill>
                  <a:srgbClr val="FFFFFF"/>
                </a:solidFill>
                <a:latin typeface="Franklin Gothic Book" panose="020B0503020102020204" pitchFamily="34" charset="0"/>
              </a:rPr>
              <a:pPr eaLnBrk="1" hangingPunct="1"/>
              <a:t>43</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1317385694"/>
      </p:ext>
    </p:extLst>
  </p:cSld>
  <p:clrMapOvr>
    <a:masterClrMapping/>
  </p:clrMapOvr>
  <p:transition advTm="312"/>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983163"/>
          </a:xfrm>
        </p:spPr>
        <p:txBody>
          <a:bodyPr>
            <a:normAutofit fontScale="77500" lnSpcReduction="20000"/>
          </a:bodyPr>
          <a:lstStyle/>
          <a:p>
            <a:pPr marL="0" indent="0">
              <a:buClrTx/>
            </a:pPr>
            <a:r>
              <a:rPr lang="en-GB" altLang="en-US" sz="2100" dirty="0"/>
              <a:t>Systematic error (or bias) </a:t>
            </a:r>
          </a:p>
          <a:p>
            <a:pPr lvl="1">
              <a:buFont typeface="Wingdings" panose="05000000000000000000" pitchFamily="2" charset="2"/>
              <a:buChar char="§"/>
            </a:pPr>
            <a:r>
              <a:rPr lang="en-GB" altLang="en-US" sz="2100" dirty="0"/>
              <a:t>Inaccurate response   (information bias)</a:t>
            </a:r>
          </a:p>
          <a:p>
            <a:pPr lvl="1">
              <a:buFont typeface="Wingdings" panose="05000000000000000000" pitchFamily="2" charset="2"/>
              <a:buChar char="§"/>
            </a:pPr>
            <a:r>
              <a:rPr lang="en-GB" altLang="en-US" sz="2100" dirty="0"/>
              <a:t>Selection bias</a:t>
            </a:r>
          </a:p>
          <a:p>
            <a:pPr marL="0" indent="0">
              <a:buClrTx/>
            </a:pPr>
            <a:r>
              <a:rPr lang="en-GB" altLang="en-US" sz="2100" dirty="0"/>
              <a:t>Sampling error (random error)</a:t>
            </a:r>
          </a:p>
          <a:p>
            <a:pPr marL="0" indent="0">
              <a:buClrTx/>
            </a:pPr>
            <a:endParaRPr lang="en-US" sz="2100" b="1" dirty="0"/>
          </a:p>
          <a:p>
            <a:pPr marL="0" indent="0">
              <a:buClrTx/>
            </a:pPr>
            <a:r>
              <a:rPr lang="en-US" sz="2100" b="1" dirty="0"/>
              <a:t>Type of Errors</a:t>
            </a:r>
          </a:p>
          <a:p>
            <a:pPr lvl="1">
              <a:buFont typeface="Wingdings" panose="05000000000000000000" pitchFamily="2" charset="2"/>
              <a:buChar char="§"/>
            </a:pPr>
            <a:r>
              <a:rPr lang="en-US" sz="2100" dirty="0"/>
              <a:t>Type 1 Error</a:t>
            </a:r>
          </a:p>
          <a:p>
            <a:pPr lvl="1">
              <a:buFont typeface="Wingdings" panose="05000000000000000000" pitchFamily="2" charset="2"/>
              <a:buChar char="§"/>
            </a:pPr>
            <a:r>
              <a:rPr lang="en-US" sz="2100" dirty="0"/>
              <a:t>Type 2 Error</a:t>
            </a:r>
          </a:p>
          <a:p>
            <a:pPr marL="457200" lvl="1" indent="0">
              <a:buNone/>
            </a:pPr>
            <a:endParaRPr lang="en-US" sz="1700" dirty="0"/>
          </a:p>
          <a:p>
            <a:pPr>
              <a:defRPr/>
            </a:pPr>
            <a:r>
              <a:rPr lang="en-US" sz="2000" b="1" u="sng" dirty="0"/>
              <a:t>TYPE 1 Errors</a:t>
            </a:r>
          </a:p>
          <a:p>
            <a:pPr>
              <a:defRPr/>
            </a:pPr>
            <a:r>
              <a:rPr lang="en-US" sz="2000" dirty="0"/>
              <a:t>The probability of finding a difference with our sample compared to population, and there really isn’t one….</a:t>
            </a:r>
          </a:p>
          <a:p>
            <a:pPr>
              <a:defRPr/>
            </a:pPr>
            <a:r>
              <a:rPr lang="en-US" sz="2000" dirty="0"/>
              <a:t>Known as the </a:t>
            </a:r>
            <a:r>
              <a:rPr lang="el-GR" sz="2000" dirty="0">
                <a:sym typeface="Mathematica1" pitchFamily="2" charset="2"/>
              </a:rPr>
              <a:t>α</a:t>
            </a:r>
            <a:r>
              <a:rPr lang="en-GB" sz="2000" dirty="0">
                <a:sym typeface="Mathematica1" pitchFamily="2" charset="2"/>
              </a:rPr>
              <a:t> (or “type 1 error”)</a:t>
            </a:r>
          </a:p>
          <a:p>
            <a:pPr>
              <a:defRPr/>
            </a:pPr>
            <a:r>
              <a:rPr lang="en-GB" sz="2000" dirty="0">
                <a:sym typeface="Mathematica1" pitchFamily="2" charset="2"/>
              </a:rPr>
              <a:t>Usually set at 5% (or 0.05)</a:t>
            </a:r>
          </a:p>
          <a:p>
            <a:pPr>
              <a:defRPr/>
            </a:pPr>
            <a:endParaRPr lang="en-GB" sz="2000" dirty="0">
              <a:sym typeface="Mathematica1" pitchFamily="2" charset="2"/>
            </a:endParaRPr>
          </a:p>
          <a:p>
            <a:pPr>
              <a:defRPr/>
            </a:pPr>
            <a:r>
              <a:rPr lang="en-GB" sz="2000" b="1" u="sng" dirty="0">
                <a:sym typeface="Mathematica1" pitchFamily="2" charset="2"/>
              </a:rPr>
              <a:t>TYPE 2 Errors</a:t>
            </a:r>
          </a:p>
          <a:p>
            <a:pPr>
              <a:defRPr/>
            </a:pPr>
            <a:r>
              <a:rPr lang="en-US" sz="2000" dirty="0">
                <a:sym typeface="Mathematica1" pitchFamily="2" charset="2"/>
              </a:rPr>
              <a:t>The probability of not finding a difference that actually exists between our sample compared to the population…</a:t>
            </a:r>
          </a:p>
          <a:p>
            <a:pPr>
              <a:defRPr/>
            </a:pPr>
            <a:r>
              <a:rPr lang="en-US" sz="2000" dirty="0">
                <a:sym typeface="Mathematica1" pitchFamily="2" charset="2"/>
              </a:rPr>
              <a:t>Known as the β (or “type 2 error”)</a:t>
            </a:r>
          </a:p>
          <a:p>
            <a:pPr>
              <a:defRPr/>
            </a:pPr>
            <a:r>
              <a:rPr lang="en-US" sz="2000" dirty="0">
                <a:sym typeface="Mathematica1" pitchFamily="2" charset="2"/>
              </a:rPr>
              <a:t>Power is (1- β) and is usually 80%</a:t>
            </a:r>
          </a:p>
          <a:p>
            <a:pPr>
              <a:buFont typeface="Wingdings" panose="05000000000000000000" pitchFamily="2" charset="2"/>
              <a:buChar char="§"/>
            </a:pPr>
            <a:endParaRPr lang="en-US" dirty="0"/>
          </a:p>
        </p:txBody>
      </p:sp>
      <p:sp>
        <p:nvSpPr>
          <p:cNvPr id="3" name="Content Placeholder 2"/>
          <p:cNvSpPr>
            <a:spLocks noGrp="1"/>
          </p:cNvSpPr>
          <p:nvPr>
            <p:ph sz="quarter" idx="10"/>
          </p:nvPr>
        </p:nvSpPr>
        <p:spPr/>
        <p:txBody>
          <a:bodyPr/>
          <a:lstStyle/>
          <a:p>
            <a:r>
              <a:rPr lang="en-US" dirty="0"/>
              <a:t>Errors in sample</a:t>
            </a:r>
          </a:p>
        </p:txBody>
      </p:sp>
    </p:spTree>
    <p:extLst>
      <p:ext uri="{BB962C8B-B14F-4D97-AF65-F5344CB8AC3E}">
        <p14:creationId xmlns:p14="http://schemas.microsoft.com/office/powerpoint/2010/main" val="2104458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https://www.statisticshowto.datasciencecentral.com/probability-and-statistics/find-sample-size/</a:t>
            </a:r>
            <a:endParaRPr lang="en-US" dirty="0"/>
          </a:p>
          <a:p>
            <a:endParaRPr lang="en-US" dirty="0">
              <a:hlinkClick r:id="" action="ppaction://noaction"/>
            </a:endParaRPr>
          </a:p>
          <a:p>
            <a:r>
              <a:rPr lang="en-US" dirty="0">
                <a:hlinkClick r:id="" action="ppaction://noaction"/>
              </a:rPr>
              <a:t>https</a:t>
            </a:r>
            <a:r>
              <a:rPr lang="en-US" dirty="0">
                <a:hlinkClick r:id="rId3"/>
              </a:rPr>
              <a:t>://www.statisticshowto.datasciencecentral.com/tables/z-table/</a:t>
            </a:r>
            <a:endParaRPr lang="en-US" dirty="0"/>
          </a:p>
        </p:txBody>
      </p:sp>
      <p:sp>
        <p:nvSpPr>
          <p:cNvPr id="3" name="Content Placeholder 2"/>
          <p:cNvSpPr>
            <a:spLocks noGrp="1"/>
          </p:cNvSpPr>
          <p:nvPr>
            <p:ph sz="quarter" idx="10"/>
          </p:nvPr>
        </p:nvSpPr>
        <p:spPr/>
        <p:txBody>
          <a:bodyPr/>
          <a:lstStyle/>
          <a:p>
            <a:r>
              <a:rPr lang="en-US" dirty="0"/>
              <a:t>How to find Sample Size</a:t>
            </a:r>
          </a:p>
        </p:txBody>
      </p:sp>
    </p:spTree>
    <p:extLst>
      <p:ext uri="{BB962C8B-B14F-4D97-AF65-F5344CB8AC3E}">
        <p14:creationId xmlns:p14="http://schemas.microsoft.com/office/powerpoint/2010/main" val="1125808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6800" y="1447800"/>
            <a:ext cx="7010400" cy="4989402"/>
          </a:xfrm>
          <a:prstGeom prst="rect">
            <a:avLst/>
          </a:prstGeom>
        </p:spPr>
      </p:pic>
      <p:sp>
        <p:nvSpPr>
          <p:cNvPr id="3" name="Content Placeholder 2"/>
          <p:cNvSpPr>
            <a:spLocks noGrp="1"/>
          </p:cNvSpPr>
          <p:nvPr>
            <p:ph sz="quarter" idx="10"/>
          </p:nvPr>
        </p:nvSpPr>
        <p:spPr/>
        <p:txBody>
          <a:bodyPr/>
          <a:lstStyle/>
          <a:p>
            <a:r>
              <a:rPr lang="en-US" dirty="0"/>
              <a:t>Sampling Techniques Comparison</a:t>
            </a:r>
          </a:p>
        </p:txBody>
      </p:sp>
    </p:spTree>
    <p:extLst>
      <p:ext uri="{BB962C8B-B14F-4D97-AF65-F5344CB8AC3E}">
        <p14:creationId xmlns:p14="http://schemas.microsoft.com/office/powerpoint/2010/main" val="2218837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a:latin typeface="+mn-lt"/>
              </a:rPr>
              <a:t>Handling Numerical Data</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1818737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Learning Objectives</a:t>
            </a:r>
          </a:p>
        </p:txBody>
      </p:sp>
      <p:sp>
        <p:nvSpPr>
          <p:cNvPr id="3" name="Text Placeholder 2"/>
          <p:cNvSpPr>
            <a:spLocks noGrp="1"/>
          </p:cNvSpPr>
          <p:nvPr>
            <p:ph type="body" sz="quarter" idx="13"/>
          </p:nvPr>
        </p:nvSpPr>
        <p:spPr/>
        <p:txBody>
          <a:bodyPr>
            <a:normAutofit/>
          </a:bodyPr>
          <a:lstStyle/>
          <a:p>
            <a:pPr>
              <a:lnSpc>
                <a:spcPct val="150000"/>
              </a:lnSpc>
              <a:buFont typeface="Wingdings" panose="05000000000000000000" pitchFamily="2" charset="2"/>
              <a:buChar char="Ø"/>
            </a:pPr>
            <a:r>
              <a:rPr lang="en-US" sz="1800" dirty="0"/>
              <a:t>Articulate the need for feature scaling</a:t>
            </a:r>
          </a:p>
          <a:p>
            <a:pPr>
              <a:lnSpc>
                <a:spcPct val="150000"/>
              </a:lnSpc>
              <a:buFont typeface="Wingdings" panose="05000000000000000000" pitchFamily="2" charset="2"/>
              <a:buChar char="Ø"/>
            </a:pPr>
            <a:r>
              <a:rPr lang="en-IN" sz="1800" dirty="0"/>
              <a:t>List and define various data transformation methods</a:t>
            </a:r>
          </a:p>
          <a:p>
            <a:pPr>
              <a:lnSpc>
                <a:spcPct val="150000"/>
              </a:lnSpc>
              <a:buFont typeface="Wingdings" panose="05000000000000000000" pitchFamily="2" charset="2"/>
              <a:buChar char="Ø"/>
            </a:pPr>
            <a:r>
              <a:rPr lang="en-US" sz="1800" dirty="0"/>
              <a:t>Make the calculations that are necessary to get meaningful transformations</a:t>
            </a:r>
            <a:endParaRPr lang="en-IN" sz="1800" dirty="0"/>
          </a:p>
        </p:txBody>
      </p:sp>
    </p:spTree>
    <p:extLst>
      <p:ext uri="{BB962C8B-B14F-4D97-AF65-F5344CB8AC3E}">
        <p14:creationId xmlns:p14="http://schemas.microsoft.com/office/powerpoint/2010/main" val="2313226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cs typeface="Humanoid straight" panose="00000400000000000000" pitchFamily="2" charset="0"/>
              </a:rPr>
              <a:t>Four Levels of data</a:t>
            </a:r>
            <a:endParaRPr lang="en-IN" dirty="0"/>
          </a:p>
        </p:txBody>
      </p:sp>
      <p:sp>
        <p:nvSpPr>
          <p:cNvPr id="3" name="Text Placeholder 2"/>
          <p:cNvSpPr>
            <a:spLocks noGrp="1"/>
          </p:cNvSpPr>
          <p:nvPr>
            <p:ph type="body" sz="quarter" idx="13"/>
          </p:nvPr>
        </p:nvSpPr>
        <p:spPr>
          <a:xfrm>
            <a:off x="4305393" y="2000250"/>
            <a:ext cx="4286250" cy="1678383"/>
          </a:xfrm>
        </p:spPr>
        <p:txBody>
          <a:bodyPr>
            <a:normAutofit fontScale="92500"/>
          </a:bodyPr>
          <a:lstStyle/>
          <a:p>
            <a:pPr algn="just">
              <a:lnSpc>
                <a:spcPct val="150000"/>
              </a:lnSpc>
              <a:buFont typeface="Wingdings" panose="05000000000000000000" pitchFamily="2" charset="2"/>
              <a:buChar char="Ø"/>
            </a:pPr>
            <a:r>
              <a:rPr lang="en-US" dirty="0"/>
              <a:t>Used for </a:t>
            </a:r>
            <a:r>
              <a:rPr lang="en-US" dirty="0">
                <a:solidFill>
                  <a:srgbClr val="FF0000"/>
                </a:solidFill>
              </a:rPr>
              <a:t>names</a:t>
            </a:r>
            <a:r>
              <a:rPr lang="en-US" dirty="0"/>
              <a:t> or </a:t>
            </a:r>
            <a:r>
              <a:rPr lang="en-US" dirty="0">
                <a:solidFill>
                  <a:srgbClr val="FF0000"/>
                </a:solidFill>
              </a:rPr>
              <a:t>label</a:t>
            </a:r>
            <a:r>
              <a:rPr lang="en-US" dirty="0"/>
              <a:t> a series of values.</a:t>
            </a:r>
          </a:p>
          <a:p>
            <a:pPr marL="0" indent="0">
              <a:lnSpc>
                <a:spcPct val="150000"/>
              </a:lnSpc>
              <a:buNone/>
            </a:pPr>
            <a:r>
              <a:rPr lang="en-US" dirty="0"/>
              <a:t>   Ex: Gender(dichotomous),Hair color, Country names</a:t>
            </a:r>
          </a:p>
          <a:p>
            <a:pPr algn="just">
              <a:lnSpc>
                <a:spcPct val="150000"/>
              </a:lnSpc>
              <a:buFont typeface="Wingdings" panose="05000000000000000000" pitchFamily="2" charset="2"/>
              <a:buChar char="Ø"/>
            </a:pPr>
            <a:r>
              <a:rPr lang="en-US" dirty="0"/>
              <a:t>Ordinal values represent discrete and </a:t>
            </a:r>
            <a:r>
              <a:rPr lang="en-US" dirty="0">
                <a:solidFill>
                  <a:srgbClr val="FF0000"/>
                </a:solidFill>
              </a:rPr>
              <a:t>ordered units.</a:t>
            </a:r>
          </a:p>
          <a:p>
            <a:pPr marL="0" indent="0" algn="just">
              <a:lnSpc>
                <a:spcPct val="150000"/>
              </a:lnSpc>
              <a:buNone/>
            </a:pPr>
            <a:r>
              <a:rPr lang="en-US" dirty="0"/>
              <a:t>   Ex: Shirt size, letter grades, food quality </a:t>
            </a:r>
          </a:p>
          <a:p>
            <a:pPr marL="0" indent="0" algn="just">
              <a:lnSpc>
                <a:spcPct val="150000"/>
              </a:lnSpc>
              <a:buNone/>
            </a:pPr>
            <a:endParaRPr lang="en-US" dirty="0"/>
          </a:p>
          <a:p>
            <a:pPr marL="0" indent="0" algn="just">
              <a:buNone/>
            </a:pPr>
            <a:endParaRPr lang="en-US" dirty="0">
              <a:solidFill>
                <a:srgbClr val="FF0000"/>
              </a:solidFill>
            </a:endParaRPr>
          </a:p>
          <a:p>
            <a:pPr algn="just"/>
            <a:endParaRPr lang="en-US" sz="2100" dirty="0"/>
          </a:p>
          <a:p>
            <a:endParaRPr lang="en-IN" dirty="0"/>
          </a:p>
        </p:txBody>
      </p:sp>
      <p:grpSp>
        <p:nvGrpSpPr>
          <p:cNvPr id="5" name="Group 4"/>
          <p:cNvGrpSpPr/>
          <p:nvPr/>
        </p:nvGrpSpPr>
        <p:grpSpPr>
          <a:xfrm>
            <a:off x="605774" y="2286001"/>
            <a:ext cx="3574564" cy="2638409"/>
            <a:chOff x="859205" y="1174424"/>
            <a:chExt cx="4766084" cy="3517879"/>
          </a:xfrm>
        </p:grpSpPr>
        <p:sp>
          <p:nvSpPr>
            <p:cNvPr id="6" name="TextBox 5"/>
            <p:cNvSpPr txBox="1"/>
            <p:nvPr/>
          </p:nvSpPr>
          <p:spPr>
            <a:xfrm>
              <a:off x="859205" y="2477781"/>
              <a:ext cx="681556" cy="400109"/>
            </a:xfrm>
            <a:prstGeom prst="rect">
              <a:avLst/>
            </a:prstGeom>
            <a:solidFill>
              <a:schemeClr val="accent1">
                <a:lumMod val="60000"/>
                <a:lumOff val="40000"/>
              </a:schemeClr>
            </a:solidFill>
          </p:spPr>
          <p:txBody>
            <a:bodyPr wrap="none" rtlCol="0">
              <a:spAutoFit/>
            </a:bodyPr>
            <a:lstStyle/>
            <a:p>
              <a:pPr algn="ctr"/>
              <a:r>
                <a:rPr lang="en-US" sz="1350" dirty="0"/>
                <a:t>Data</a:t>
              </a:r>
            </a:p>
          </p:txBody>
        </p:sp>
        <p:sp>
          <p:nvSpPr>
            <p:cNvPr id="7" name="TextBox 6"/>
            <p:cNvSpPr txBox="1"/>
            <p:nvPr/>
          </p:nvSpPr>
          <p:spPr>
            <a:xfrm>
              <a:off x="2295037" y="1733549"/>
              <a:ext cx="1380377" cy="677108"/>
            </a:xfrm>
            <a:prstGeom prst="rect">
              <a:avLst/>
            </a:prstGeom>
            <a:solidFill>
              <a:schemeClr val="accent1"/>
            </a:solidFill>
          </p:spPr>
          <p:txBody>
            <a:bodyPr wrap="none" rtlCol="0">
              <a:spAutoFit/>
            </a:bodyPr>
            <a:lstStyle/>
            <a:p>
              <a:pPr algn="ctr"/>
              <a:r>
                <a:rPr lang="en-US" sz="1350" dirty="0"/>
                <a:t>Categorical</a:t>
              </a:r>
            </a:p>
            <a:p>
              <a:pPr algn="ctr"/>
              <a:r>
                <a:rPr lang="en-US" sz="1350" dirty="0"/>
                <a:t>(qualitative)</a:t>
              </a:r>
            </a:p>
          </p:txBody>
        </p:sp>
        <p:sp>
          <p:nvSpPr>
            <p:cNvPr id="8" name="TextBox 7"/>
            <p:cNvSpPr txBox="1"/>
            <p:nvPr/>
          </p:nvSpPr>
          <p:spPr>
            <a:xfrm>
              <a:off x="2259864" y="3360512"/>
              <a:ext cx="1523580" cy="677108"/>
            </a:xfrm>
            <a:prstGeom prst="rect">
              <a:avLst/>
            </a:prstGeom>
            <a:solidFill>
              <a:schemeClr val="accent5">
                <a:lumMod val="60000"/>
                <a:lumOff val="40000"/>
              </a:schemeClr>
            </a:solidFill>
          </p:spPr>
          <p:txBody>
            <a:bodyPr wrap="none" rtlCol="0">
              <a:spAutoFit/>
            </a:bodyPr>
            <a:lstStyle/>
            <a:p>
              <a:pPr algn="ctr"/>
              <a:r>
                <a:rPr lang="en-US" sz="1350" dirty="0"/>
                <a:t>Numerical</a:t>
              </a:r>
            </a:p>
            <a:p>
              <a:pPr algn="ctr"/>
              <a:r>
                <a:rPr lang="en-US" sz="1350" dirty="0"/>
                <a:t>(quantitative)</a:t>
              </a:r>
            </a:p>
          </p:txBody>
        </p:sp>
        <p:sp>
          <p:nvSpPr>
            <p:cNvPr id="9" name="TextBox 8"/>
            <p:cNvSpPr txBox="1"/>
            <p:nvPr/>
          </p:nvSpPr>
          <p:spPr>
            <a:xfrm>
              <a:off x="4582651" y="1174424"/>
              <a:ext cx="1041312" cy="400109"/>
            </a:xfrm>
            <a:prstGeom prst="rect">
              <a:avLst/>
            </a:prstGeom>
            <a:solidFill>
              <a:schemeClr val="accent4">
                <a:lumMod val="60000"/>
                <a:lumOff val="40000"/>
              </a:schemeClr>
            </a:solidFill>
          </p:spPr>
          <p:txBody>
            <a:bodyPr wrap="none" rtlCol="0">
              <a:spAutoFit/>
            </a:bodyPr>
            <a:lstStyle/>
            <a:p>
              <a:pPr algn="ctr"/>
              <a:r>
                <a:rPr lang="en-US" sz="1350" dirty="0"/>
                <a:t>Nominal</a:t>
              </a:r>
            </a:p>
          </p:txBody>
        </p:sp>
        <p:sp>
          <p:nvSpPr>
            <p:cNvPr id="10" name="TextBox 9"/>
            <p:cNvSpPr txBox="1"/>
            <p:nvPr/>
          </p:nvSpPr>
          <p:spPr>
            <a:xfrm>
              <a:off x="4685458" y="1989077"/>
              <a:ext cx="939831" cy="400109"/>
            </a:xfrm>
            <a:prstGeom prst="rect">
              <a:avLst/>
            </a:prstGeom>
            <a:solidFill>
              <a:schemeClr val="accent4">
                <a:lumMod val="60000"/>
                <a:lumOff val="40000"/>
              </a:schemeClr>
            </a:solidFill>
          </p:spPr>
          <p:txBody>
            <a:bodyPr wrap="none" rtlCol="0">
              <a:spAutoFit/>
            </a:bodyPr>
            <a:lstStyle/>
            <a:p>
              <a:pPr algn="ctr"/>
              <a:r>
                <a:rPr lang="en-US" sz="1350" dirty="0"/>
                <a:t>Ordinal</a:t>
              </a:r>
            </a:p>
          </p:txBody>
        </p:sp>
        <p:sp>
          <p:nvSpPr>
            <p:cNvPr id="11" name="TextBox 10"/>
            <p:cNvSpPr txBox="1"/>
            <p:nvPr/>
          </p:nvSpPr>
          <p:spPr>
            <a:xfrm>
              <a:off x="4607349" y="3173062"/>
              <a:ext cx="962742" cy="400109"/>
            </a:xfrm>
            <a:prstGeom prst="rect">
              <a:avLst/>
            </a:prstGeom>
            <a:solidFill>
              <a:schemeClr val="accent6">
                <a:lumMod val="40000"/>
                <a:lumOff val="60000"/>
              </a:schemeClr>
            </a:solidFill>
          </p:spPr>
          <p:txBody>
            <a:bodyPr wrap="none" rtlCol="0">
              <a:spAutoFit/>
            </a:bodyPr>
            <a:lstStyle/>
            <a:p>
              <a:pPr algn="ctr"/>
              <a:r>
                <a:rPr lang="en-US" sz="1350" dirty="0"/>
                <a:t>Interval</a:t>
              </a:r>
            </a:p>
          </p:txBody>
        </p:sp>
        <p:sp>
          <p:nvSpPr>
            <p:cNvPr id="12" name="TextBox 11"/>
            <p:cNvSpPr txBox="1"/>
            <p:nvPr/>
          </p:nvSpPr>
          <p:spPr>
            <a:xfrm>
              <a:off x="4873179" y="4292194"/>
              <a:ext cx="733534" cy="400109"/>
            </a:xfrm>
            <a:prstGeom prst="rect">
              <a:avLst/>
            </a:prstGeom>
            <a:solidFill>
              <a:schemeClr val="accent6">
                <a:lumMod val="40000"/>
                <a:lumOff val="60000"/>
              </a:schemeClr>
            </a:solidFill>
          </p:spPr>
          <p:txBody>
            <a:bodyPr wrap="none" rtlCol="0">
              <a:spAutoFit/>
            </a:bodyPr>
            <a:lstStyle/>
            <a:p>
              <a:pPr algn="ctr"/>
              <a:r>
                <a:rPr lang="en-US" sz="1350" dirty="0"/>
                <a:t>Ratio</a:t>
              </a:r>
            </a:p>
          </p:txBody>
        </p:sp>
        <p:cxnSp>
          <p:nvCxnSpPr>
            <p:cNvPr id="13" name="Straight Connector 12"/>
            <p:cNvCxnSpPr>
              <a:stCxn id="6" idx="3"/>
              <a:endCxn id="7" idx="1"/>
            </p:cNvCxnSpPr>
            <p:nvPr/>
          </p:nvCxnSpPr>
          <p:spPr>
            <a:xfrm flipV="1">
              <a:off x="1510260" y="2056716"/>
              <a:ext cx="817157" cy="605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3"/>
              <a:endCxn id="8" idx="1"/>
            </p:cNvCxnSpPr>
            <p:nvPr/>
          </p:nvCxnSpPr>
          <p:spPr>
            <a:xfrm>
              <a:off x="1510260" y="2662447"/>
              <a:ext cx="781707" cy="1021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3"/>
              <a:endCxn id="9" idx="1"/>
            </p:cNvCxnSpPr>
            <p:nvPr/>
          </p:nvCxnSpPr>
          <p:spPr>
            <a:xfrm flipV="1">
              <a:off x="3643034" y="1359090"/>
              <a:ext cx="971196" cy="697626"/>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3"/>
              <a:endCxn id="10" idx="1"/>
            </p:cNvCxnSpPr>
            <p:nvPr/>
          </p:nvCxnSpPr>
          <p:spPr>
            <a:xfrm>
              <a:off x="3643034" y="2056716"/>
              <a:ext cx="1075327" cy="117027"/>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3"/>
              <a:endCxn id="11" idx="1"/>
            </p:cNvCxnSpPr>
            <p:nvPr/>
          </p:nvCxnSpPr>
          <p:spPr>
            <a:xfrm flipV="1">
              <a:off x="3751341" y="3357728"/>
              <a:ext cx="888122" cy="32595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2" idx="1"/>
            </p:cNvCxnSpPr>
            <p:nvPr/>
          </p:nvCxnSpPr>
          <p:spPr>
            <a:xfrm>
              <a:off x="3752448" y="3999085"/>
              <a:ext cx="1152567" cy="477774"/>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4305393" y="3599304"/>
            <a:ext cx="4572000" cy="2273699"/>
          </a:xfrm>
          <a:prstGeom prst="rect">
            <a:avLst/>
          </a:prstGeom>
        </p:spPr>
        <p:txBody>
          <a:bodyPr>
            <a:spAutoFit/>
          </a:bodyPr>
          <a:lstStyle/>
          <a:p>
            <a:pPr algn="just">
              <a:lnSpc>
                <a:spcPct val="150000"/>
              </a:lnSpc>
              <a:buFont typeface="Wingdings" panose="05000000000000000000" pitchFamily="2" charset="2"/>
              <a:buChar char="Ø"/>
            </a:pPr>
            <a:r>
              <a:rPr lang="en-US" sz="1350" dirty="0">
                <a:latin typeface="Helvetica" panose="020B0604020202020204" pitchFamily="34" charset="0"/>
                <a:cs typeface="Helvetica" panose="020B0604020202020204" pitchFamily="34" charset="0"/>
              </a:rPr>
              <a:t>Interval values represent </a:t>
            </a:r>
            <a:r>
              <a:rPr lang="en-US" sz="1350" dirty="0">
                <a:solidFill>
                  <a:srgbClr val="FF0000"/>
                </a:solidFill>
                <a:latin typeface="Helvetica" panose="020B0604020202020204" pitchFamily="34" charset="0"/>
                <a:cs typeface="Helvetica" panose="020B0604020202020204" pitchFamily="34" charset="0"/>
              </a:rPr>
              <a:t>ordered units that have the same difference. </a:t>
            </a:r>
          </a:p>
          <a:p>
            <a:pPr algn="just">
              <a:lnSpc>
                <a:spcPct val="150000"/>
              </a:lnSpc>
            </a:pPr>
            <a:r>
              <a:rPr lang="en-US" sz="1350" dirty="0">
                <a:solidFill>
                  <a:srgbClr val="FF0000"/>
                </a:solidFill>
                <a:latin typeface="Helvetica" panose="020B0604020202020204" pitchFamily="34" charset="0"/>
                <a:cs typeface="Helvetica" panose="020B0604020202020204" pitchFamily="34" charset="0"/>
              </a:rPr>
              <a:t>   Ex: </a:t>
            </a:r>
            <a:r>
              <a:rPr lang="en-US" sz="1350" dirty="0">
                <a:latin typeface="Helvetica" panose="020B0604020202020204" pitchFamily="34" charset="0"/>
                <a:cs typeface="Helvetica" panose="020B0604020202020204" pitchFamily="34" charset="0"/>
              </a:rPr>
              <a:t>temperature of a given place</a:t>
            </a:r>
          </a:p>
          <a:p>
            <a:pPr algn="just">
              <a:lnSpc>
                <a:spcPct val="150000"/>
              </a:lnSpc>
              <a:buFont typeface="Wingdings" panose="05000000000000000000" pitchFamily="2" charset="2"/>
              <a:buChar char="Ø"/>
            </a:pPr>
            <a:r>
              <a:rPr lang="en-US" sz="1350" dirty="0">
                <a:latin typeface="Helvetica" panose="020B0604020202020204" pitchFamily="34" charset="0"/>
                <a:cs typeface="Helvetica" panose="020B0604020202020204" pitchFamily="34" charset="0"/>
              </a:rPr>
              <a:t>Ratio values represent </a:t>
            </a:r>
            <a:r>
              <a:rPr lang="en-US" sz="1350" dirty="0">
                <a:solidFill>
                  <a:srgbClr val="FF0000"/>
                </a:solidFill>
                <a:latin typeface="Helvetica" panose="020B0604020202020204" pitchFamily="34" charset="0"/>
                <a:cs typeface="Helvetica" panose="020B0604020202020204" pitchFamily="34" charset="0"/>
              </a:rPr>
              <a:t>ordered units that have the same difference. </a:t>
            </a:r>
            <a:r>
              <a:rPr lang="en-US" sz="1350" dirty="0">
                <a:latin typeface="Helvetica" panose="020B0604020202020204" pitchFamily="34" charset="0"/>
                <a:cs typeface="Helvetica" panose="020B0604020202020204" pitchFamily="34" charset="0"/>
              </a:rPr>
              <a:t>There’s a value that means “nothing/none.” </a:t>
            </a:r>
          </a:p>
          <a:p>
            <a:pPr algn="just">
              <a:lnSpc>
                <a:spcPct val="150000"/>
              </a:lnSpc>
            </a:pPr>
            <a:r>
              <a:rPr lang="en-US" sz="1350" dirty="0">
                <a:latin typeface="Helvetica" panose="020B0604020202020204" pitchFamily="34" charset="0"/>
                <a:cs typeface="Helvetica" panose="020B0604020202020204" pitchFamily="34" charset="0"/>
              </a:rPr>
              <a:t>    Ex: Age, weight, test score</a:t>
            </a:r>
            <a:endParaRPr lang="en-US" sz="1350" dirty="0">
              <a:solidFill>
                <a:srgbClr val="FF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8975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99718" y="381000"/>
            <a:ext cx="7886700" cy="994172"/>
          </a:xfrm>
        </p:spPr>
        <p:txBody>
          <a:bodyPr>
            <a:normAutofit/>
          </a:bodyPr>
          <a:lstStyle/>
          <a:p>
            <a:pPr eaLnBrk="1" hangingPunct="1"/>
            <a:r>
              <a:rPr lang="en-US" altLang="en-US" b="1" dirty="0"/>
              <a:t>Incomplete (Missing) Data</a:t>
            </a:r>
          </a:p>
        </p:txBody>
      </p:sp>
      <p:sp>
        <p:nvSpPr>
          <p:cNvPr id="12292" name="Rectangle 3"/>
          <p:cNvSpPr>
            <a:spLocks noGrp="1" noChangeArrowheads="1"/>
          </p:cNvSpPr>
          <p:nvPr>
            <p:ph idx="1"/>
          </p:nvPr>
        </p:nvSpPr>
        <p:spPr>
          <a:xfrm>
            <a:off x="533400" y="1375171"/>
            <a:ext cx="7886700" cy="5117705"/>
          </a:xfrm>
        </p:spPr>
        <p:txBody>
          <a:bodyPr>
            <a:noAutofit/>
          </a:bodyPr>
          <a:lstStyle/>
          <a:p>
            <a:pPr eaLnBrk="1" hangingPunct="1">
              <a:lnSpc>
                <a:spcPct val="110000"/>
              </a:lnSpc>
            </a:pPr>
            <a:r>
              <a:rPr lang="en-US" altLang="en-US" sz="2400" dirty="0"/>
              <a:t>Data is not always available</a:t>
            </a:r>
          </a:p>
          <a:p>
            <a:pPr lvl="1" eaLnBrk="1" hangingPunct="1">
              <a:lnSpc>
                <a:spcPct val="110000"/>
              </a:lnSpc>
            </a:pPr>
            <a:r>
              <a:rPr lang="en-US" altLang="en-US" sz="2400" dirty="0"/>
              <a:t>E.g., many tuples have no recorded value for several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sz="2400" dirty="0"/>
              <a:t>equipment malfunction</a:t>
            </a:r>
          </a:p>
          <a:p>
            <a:pPr lvl="1" eaLnBrk="1" hangingPunct="1">
              <a:lnSpc>
                <a:spcPct val="110000"/>
              </a:lnSpc>
            </a:pPr>
            <a:r>
              <a:rPr lang="en-US" altLang="en-US" sz="2400" dirty="0"/>
              <a:t>inconsistent with other recorded data and thus deleted</a:t>
            </a:r>
          </a:p>
          <a:p>
            <a:pPr lvl="1" eaLnBrk="1" hangingPunct="1">
              <a:lnSpc>
                <a:spcPct val="110000"/>
              </a:lnSpc>
            </a:pPr>
            <a:r>
              <a:rPr lang="en-US" altLang="en-US" sz="2400" dirty="0"/>
              <a:t>data not entered due to misunderstanding</a:t>
            </a:r>
          </a:p>
          <a:p>
            <a:pPr lvl="1" eaLnBrk="1" hangingPunct="1">
              <a:lnSpc>
                <a:spcPct val="110000"/>
              </a:lnSpc>
            </a:pPr>
            <a:r>
              <a:rPr lang="en-US" altLang="en-US" sz="2400" dirty="0"/>
              <a:t>certain data may not be considered important at the time of entry</a:t>
            </a:r>
          </a:p>
          <a:p>
            <a:pPr lvl="1" eaLnBrk="1" hangingPunct="1">
              <a:lnSpc>
                <a:spcPct val="110000"/>
              </a:lnSpc>
            </a:pPr>
            <a:r>
              <a:rPr lang="en-US" altLang="en-US" sz="2400" dirty="0"/>
              <a:t>not register history or changes of the data</a:t>
            </a:r>
          </a:p>
          <a:p>
            <a:pPr eaLnBrk="1" hangingPunct="1">
              <a:lnSpc>
                <a:spcPct val="110000"/>
              </a:lnSpc>
            </a:pPr>
            <a:r>
              <a:rPr lang="en-US" altLang="en-US" sz="2400" dirty="0"/>
              <a:t>Missing data may need to be inferred</a:t>
            </a:r>
          </a:p>
        </p:txBody>
      </p:sp>
      <p:sp>
        <p:nvSpPr>
          <p:cNvPr id="12290"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defTabSz="685800" eaLnBrk="1" hangingPunct="1"/>
            <a:fld id="{81FAA9BD-C7F7-4869-9FAC-6F99018025E9}" type="slidenum">
              <a:rPr lang="en-US" altLang="en-US" sz="900">
                <a:solidFill>
                  <a:prstClr val="black"/>
                </a:solidFill>
              </a:rPr>
              <a:pPr defTabSz="685800" eaLnBrk="1" hangingPunct="1"/>
              <a:t>5</a:t>
            </a:fld>
            <a:endParaRPr lang="en-US" altLang="en-US" sz="900">
              <a:solidFill>
                <a:prstClr val="black"/>
              </a:solidFill>
            </a:endParaRPr>
          </a:p>
        </p:txBody>
      </p:sp>
    </p:spTree>
    <p:extLst>
      <p:ext uri="{BB962C8B-B14F-4D97-AF65-F5344CB8AC3E}">
        <p14:creationId xmlns:p14="http://schemas.microsoft.com/office/powerpoint/2010/main" val="62039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Flavors for Quantitative Attributes</a:t>
            </a:r>
          </a:p>
        </p:txBody>
      </p:sp>
      <p:sp>
        <p:nvSpPr>
          <p:cNvPr id="3" name="Text Placeholder 2"/>
          <p:cNvSpPr>
            <a:spLocks noGrp="1"/>
          </p:cNvSpPr>
          <p:nvPr>
            <p:ph type="body" sz="quarter" idx="13"/>
          </p:nvPr>
        </p:nvSpPr>
        <p:spPr>
          <a:xfrm>
            <a:off x="4914901" y="3600450"/>
            <a:ext cx="3672602" cy="2046685"/>
          </a:xfrm>
        </p:spPr>
        <p:txBody>
          <a:bodyPr/>
          <a:lstStyle/>
          <a:p>
            <a:pPr>
              <a:lnSpc>
                <a:spcPct val="150000"/>
              </a:lnSpc>
              <a:buFont typeface="Wingdings" panose="05000000000000000000" pitchFamily="2" charset="2"/>
              <a:buChar char="Ø"/>
            </a:pPr>
            <a:r>
              <a:rPr lang="en-US" dirty="0"/>
              <a:t>Has </a:t>
            </a:r>
            <a:r>
              <a:rPr lang="en-US" dirty="0">
                <a:solidFill>
                  <a:srgbClr val="FF0000"/>
                </a:solidFill>
              </a:rPr>
              <a:t>real numbers as attribute values</a:t>
            </a:r>
          </a:p>
          <a:p>
            <a:pPr>
              <a:lnSpc>
                <a:spcPct val="150000"/>
              </a:lnSpc>
              <a:buFont typeface="Wingdings" panose="05000000000000000000" pitchFamily="2" charset="2"/>
              <a:buChar char="Ø"/>
            </a:pPr>
            <a:r>
              <a:rPr lang="en-US" dirty="0"/>
              <a:t>Often </a:t>
            </a:r>
            <a:r>
              <a:rPr lang="en-US" dirty="0">
                <a:solidFill>
                  <a:srgbClr val="FF0000"/>
                </a:solidFill>
              </a:rPr>
              <a:t>real numbers </a:t>
            </a:r>
            <a:r>
              <a:rPr lang="en-US" dirty="0"/>
              <a:t>are used to denote the values</a:t>
            </a:r>
          </a:p>
          <a:p>
            <a:pPr>
              <a:lnSpc>
                <a:spcPct val="150000"/>
              </a:lnSpc>
              <a:buFont typeface="Wingdings" panose="05000000000000000000" pitchFamily="2" charset="2"/>
              <a:buChar char="Ø"/>
            </a:pPr>
            <a:r>
              <a:rPr lang="en-US" dirty="0"/>
              <a:t> Ex: height, Weight, Blood sugar levels</a:t>
            </a:r>
          </a:p>
        </p:txBody>
      </p:sp>
      <p:sp>
        <p:nvSpPr>
          <p:cNvPr id="5" name="Text Placeholder 2"/>
          <p:cNvSpPr txBox="1">
            <a:spLocks/>
          </p:cNvSpPr>
          <p:nvPr/>
        </p:nvSpPr>
        <p:spPr>
          <a:xfrm>
            <a:off x="742950" y="3600450"/>
            <a:ext cx="3014296" cy="2046685"/>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Font typeface="Wingdings" panose="05000000000000000000" pitchFamily="2" charset="2"/>
              <a:buChar char="Ø"/>
            </a:pPr>
            <a:r>
              <a:rPr lang="en-US" sz="1350" dirty="0"/>
              <a:t>Has a </a:t>
            </a:r>
            <a:r>
              <a:rPr lang="en-US" sz="1350" dirty="0">
                <a:solidFill>
                  <a:srgbClr val="FF0000"/>
                </a:solidFill>
              </a:rPr>
              <a:t>finite or countably infinite set of values</a:t>
            </a:r>
          </a:p>
          <a:p>
            <a:pPr algn="just">
              <a:lnSpc>
                <a:spcPct val="150000"/>
              </a:lnSpc>
              <a:buFont typeface="Wingdings" panose="05000000000000000000" pitchFamily="2" charset="2"/>
              <a:buChar char="Ø"/>
            </a:pPr>
            <a:r>
              <a:rPr lang="en-US" sz="1350" dirty="0"/>
              <a:t>Often </a:t>
            </a:r>
            <a:r>
              <a:rPr lang="en-US" sz="1350" dirty="0">
                <a:solidFill>
                  <a:srgbClr val="FF0000"/>
                </a:solidFill>
              </a:rPr>
              <a:t>integer values </a:t>
            </a:r>
            <a:r>
              <a:rPr lang="en-US" sz="1350" dirty="0"/>
              <a:t>are used to denote the values</a:t>
            </a:r>
          </a:p>
          <a:p>
            <a:pPr algn="just">
              <a:lnSpc>
                <a:spcPct val="150000"/>
              </a:lnSpc>
              <a:buFont typeface="Wingdings" panose="05000000000000000000" pitchFamily="2" charset="2"/>
              <a:buChar char="Ø"/>
            </a:pPr>
            <a:r>
              <a:rPr lang="en-US" sz="1350" dirty="0"/>
              <a:t>Ex: No of employees, set of words in a document collection</a:t>
            </a:r>
          </a:p>
          <a:p>
            <a:endParaRPr lang="en-IN" sz="1350" dirty="0"/>
          </a:p>
        </p:txBody>
      </p:sp>
      <p:sp>
        <p:nvSpPr>
          <p:cNvPr id="6" name="TextBox 5"/>
          <p:cNvSpPr txBox="1"/>
          <p:nvPr/>
        </p:nvSpPr>
        <p:spPr>
          <a:xfrm>
            <a:off x="3026462" y="2992525"/>
            <a:ext cx="859738" cy="300082"/>
          </a:xfrm>
          <a:prstGeom prst="rect">
            <a:avLst/>
          </a:prstGeom>
          <a:solidFill>
            <a:schemeClr val="accent6">
              <a:lumMod val="60000"/>
              <a:lumOff val="40000"/>
            </a:schemeClr>
          </a:solidFill>
        </p:spPr>
        <p:txBody>
          <a:bodyPr wrap="square" rtlCol="0">
            <a:spAutoFit/>
          </a:bodyPr>
          <a:lstStyle/>
          <a:p>
            <a:pPr algn="ctr"/>
            <a:r>
              <a:rPr lang="en-US" sz="1350" dirty="0"/>
              <a:t>Discrete</a:t>
            </a:r>
          </a:p>
        </p:txBody>
      </p:sp>
      <p:cxnSp>
        <p:nvCxnSpPr>
          <p:cNvPr id="7" name="Straight Connector 6"/>
          <p:cNvCxnSpPr>
            <a:stCxn id="6" idx="0"/>
            <a:endCxn id="9" idx="2"/>
          </p:cNvCxnSpPr>
          <p:nvPr/>
        </p:nvCxnSpPr>
        <p:spPr>
          <a:xfrm flipV="1">
            <a:off x="3456331" y="2598601"/>
            <a:ext cx="772769" cy="39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0" idx="0"/>
            <a:endCxn id="9" idx="2"/>
          </p:cNvCxnSpPr>
          <p:nvPr/>
        </p:nvCxnSpPr>
        <p:spPr>
          <a:xfrm flipH="1" flipV="1">
            <a:off x="4229101" y="2598601"/>
            <a:ext cx="558179" cy="393925"/>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27891" y="2321602"/>
            <a:ext cx="1802418" cy="300082"/>
          </a:xfrm>
          <a:prstGeom prst="rect">
            <a:avLst/>
          </a:prstGeom>
          <a:solidFill>
            <a:schemeClr val="accent1">
              <a:lumMod val="60000"/>
              <a:lumOff val="40000"/>
            </a:schemeClr>
          </a:solidFill>
        </p:spPr>
        <p:txBody>
          <a:bodyPr wrap="none" rtlCol="0">
            <a:spAutoFit/>
          </a:bodyPr>
          <a:lstStyle/>
          <a:p>
            <a:pPr algn="ctr"/>
            <a:r>
              <a:rPr lang="en-US" sz="1350" dirty="0"/>
              <a:t>Quantitative Attributes</a:t>
            </a:r>
          </a:p>
        </p:txBody>
      </p:sp>
      <p:sp>
        <p:nvSpPr>
          <p:cNvPr id="10" name="TextBox 9"/>
          <p:cNvSpPr txBox="1"/>
          <p:nvPr/>
        </p:nvSpPr>
        <p:spPr>
          <a:xfrm>
            <a:off x="4292592" y="2992525"/>
            <a:ext cx="989374" cy="300082"/>
          </a:xfrm>
          <a:prstGeom prst="rect">
            <a:avLst/>
          </a:prstGeom>
          <a:solidFill>
            <a:schemeClr val="accent6">
              <a:lumMod val="60000"/>
              <a:lumOff val="40000"/>
            </a:schemeClr>
          </a:solidFill>
        </p:spPr>
        <p:txBody>
          <a:bodyPr wrap="none" rtlCol="0">
            <a:spAutoFit/>
          </a:bodyPr>
          <a:lstStyle/>
          <a:p>
            <a:pPr algn="ctr"/>
            <a:r>
              <a:rPr lang="en-US" sz="1350" dirty="0"/>
              <a:t>Continuous</a:t>
            </a:r>
          </a:p>
        </p:txBody>
      </p:sp>
    </p:spTree>
    <p:extLst>
      <p:ext uri="{BB962C8B-B14F-4D97-AF65-F5344CB8AC3E}">
        <p14:creationId xmlns:p14="http://schemas.microsoft.com/office/powerpoint/2010/main" val="624763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Text Placeholder 2"/>
          <p:cNvSpPr>
            <a:spLocks noGrp="1"/>
          </p:cNvSpPr>
          <p:nvPr>
            <p:ph type="body" sz="quarter" idx="13"/>
          </p:nvPr>
        </p:nvSpPr>
        <p:spPr>
          <a:xfrm>
            <a:off x="514350" y="1828800"/>
            <a:ext cx="8343900" cy="4000500"/>
          </a:xfrm>
        </p:spPr>
        <p:txBody>
          <a:bodyPr>
            <a:noAutofit/>
          </a:bodyPr>
          <a:lstStyle/>
          <a:p>
            <a:pPr>
              <a:lnSpc>
                <a:spcPct val="150000"/>
              </a:lnSpc>
              <a:buFont typeface="Wingdings" panose="05000000000000000000" pitchFamily="2" charset="2"/>
              <a:buChar char="Ø"/>
            </a:pPr>
            <a:r>
              <a:rPr lang="en-US" sz="1800" dirty="0"/>
              <a:t>Y = W</a:t>
            </a:r>
            <a:r>
              <a:rPr lang="en-US" sz="1800" baseline="-25000" dirty="0"/>
              <a:t>0</a:t>
            </a:r>
            <a:r>
              <a:rPr lang="en-US" sz="1800" dirty="0"/>
              <a:t>+W</a:t>
            </a:r>
            <a:r>
              <a:rPr lang="en-US" sz="1800" baseline="-25000" dirty="0"/>
              <a:t>1</a:t>
            </a:r>
            <a:r>
              <a:rPr lang="en-US" sz="1800" dirty="0"/>
              <a:t> X</a:t>
            </a:r>
          </a:p>
          <a:p>
            <a:pPr marL="342900" lvl="1" indent="0">
              <a:lnSpc>
                <a:spcPct val="150000"/>
              </a:lnSpc>
              <a:buNone/>
            </a:pPr>
            <a:r>
              <a:rPr lang="en-US" sz="1650" dirty="0"/>
              <a:t>W indicates the change in Y per unit change of X</a:t>
            </a:r>
          </a:p>
          <a:p>
            <a:pPr>
              <a:lnSpc>
                <a:spcPct val="150000"/>
              </a:lnSpc>
              <a:buFont typeface="Wingdings" panose="05000000000000000000" pitchFamily="2" charset="2"/>
              <a:buChar char="Ø"/>
            </a:pPr>
            <a:r>
              <a:rPr lang="en-US" sz="1800" dirty="0"/>
              <a:t>If X changes scale, W will change its value</a:t>
            </a:r>
          </a:p>
          <a:p>
            <a:pPr>
              <a:lnSpc>
                <a:spcPct val="150000"/>
              </a:lnSpc>
              <a:buFont typeface="Wingdings" panose="05000000000000000000" pitchFamily="2" charset="2"/>
              <a:buChar char="Ø"/>
            </a:pPr>
            <a:r>
              <a:rPr lang="en-US" sz="1800" dirty="0"/>
              <a:t>Regression coefficients depend on the magnitude of the variable</a:t>
            </a:r>
          </a:p>
          <a:p>
            <a:pPr>
              <a:lnSpc>
                <a:spcPct val="150000"/>
              </a:lnSpc>
              <a:buFont typeface="Wingdings" panose="05000000000000000000" pitchFamily="2" charset="2"/>
              <a:buChar char="Ø"/>
            </a:pPr>
            <a:r>
              <a:rPr lang="en-US" sz="1800" dirty="0"/>
              <a:t>Features with bigger magnitude dominate over the features with smaller magnitudes</a:t>
            </a:r>
          </a:p>
          <a:p>
            <a:pPr>
              <a:lnSpc>
                <a:spcPct val="150000"/>
              </a:lnSpc>
              <a:buFont typeface="Wingdings" panose="05000000000000000000" pitchFamily="2" charset="2"/>
              <a:buChar char="Ø"/>
            </a:pPr>
            <a:r>
              <a:rPr lang="en-US" sz="1800" dirty="0"/>
              <a:t>Euclidian distances are sensitive to feature magnitude</a:t>
            </a:r>
          </a:p>
          <a:p>
            <a:pPr>
              <a:lnSpc>
                <a:spcPct val="150000"/>
              </a:lnSpc>
              <a:buFont typeface="Wingdings" panose="05000000000000000000" pitchFamily="2" charset="2"/>
              <a:buChar char="Ø"/>
            </a:pPr>
            <a:r>
              <a:rPr lang="en-US" sz="1800" dirty="0">
                <a:solidFill>
                  <a:srgbClr val="FF0000"/>
                </a:solidFill>
              </a:rPr>
              <a:t>Hence it is a good practice to have all variables within a similar scale.</a:t>
            </a:r>
          </a:p>
        </p:txBody>
      </p:sp>
    </p:spTree>
    <p:extLst>
      <p:ext uri="{BB962C8B-B14F-4D97-AF65-F5344CB8AC3E}">
        <p14:creationId xmlns:p14="http://schemas.microsoft.com/office/powerpoint/2010/main" val="3946271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Algorithms that are sensitive to feature magnitude</a:t>
            </a:r>
          </a:p>
        </p:txBody>
      </p:sp>
      <p:sp>
        <p:nvSpPr>
          <p:cNvPr id="3" name="Text Placeholder 2"/>
          <p:cNvSpPr>
            <a:spLocks noGrp="1"/>
          </p:cNvSpPr>
          <p:nvPr>
            <p:ph type="body" sz="quarter" idx="13"/>
          </p:nvPr>
        </p:nvSpPr>
        <p:spPr>
          <a:xfrm>
            <a:off x="643304" y="2057401"/>
            <a:ext cx="7620000" cy="2971799"/>
          </a:xfrm>
        </p:spPr>
        <p:txBody>
          <a:bodyPr>
            <a:normAutofit fontScale="85000" lnSpcReduction="10000"/>
          </a:bodyPr>
          <a:lstStyle/>
          <a:p>
            <a:pPr>
              <a:lnSpc>
                <a:spcPct val="150000"/>
              </a:lnSpc>
              <a:buFont typeface="Wingdings" panose="05000000000000000000" pitchFamily="2" charset="2"/>
              <a:buChar char="Ø"/>
            </a:pPr>
            <a:r>
              <a:rPr lang="en-US" sz="1800" dirty="0"/>
              <a:t>Linear and Logistic Regression</a:t>
            </a:r>
          </a:p>
          <a:p>
            <a:pPr>
              <a:lnSpc>
                <a:spcPct val="150000"/>
              </a:lnSpc>
              <a:buFont typeface="Wingdings" panose="05000000000000000000" pitchFamily="2" charset="2"/>
              <a:buChar char="Ø"/>
            </a:pPr>
            <a:r>
              <a:rPr lang="en-US" sz="1800" dirty="0"/>
              <a:t>Neural Networks</a:t>
            </a:r>
          </a:p>
          <a:p>
            <a:pPr>
              <a:lnSpc>
                <a:spcPct val="150000"/>
              </a:lnSpc>
              <a:buFont typeface="Wingdings" panose="05000000000000000000" pitchFamily="2" charset="2"/>
              <a:buChar char="Ø"/>
            </a:pPr>
            <a:r>
              <a:rPr lang="en-US" sz="1800" dirty="0"/>
              <a:t>Support Vector Machines</a:t>
            </a:r>
          </a:p>
          <a:p>
            <a:pPr>
              <a:lnSpc>
                <a:spcPct val="150000"/>
              </a:lnSpc>
              <a:buFont typeface="Wingdings" panose="05000000000000000000" pitchFamily="2" charset="2"/>
              <a:buChar char="Ø"/>
            </a:pPr>
            <a:r>
              <a:rPr lang="en-US" sz="1800" dirty="0"/>
              <a:t>KNN</a:t>
            </a:r>
          </a:p>
          <a:p>
            <a:pPr>
              <a:lnSpc>
                <a:spcPct val="150000"/>
              </a:lnSpc>
              <a:buFont typeface="Wingdings" panose="05000000000000000000" pitchFamily="2" charset="2"/>
              <a:buChar char="Ø"/>
            </a:pPr>
            <a:r>
              <a:rPr lang="en-US" sz="1800" dirty="0"/>
              <a:t>K-Means Clustering</a:t>
            </a:r>
          </a:p>
          <a:p>
            <a:pPr>
              <a:lnSpc>
                <a:spcPct val="150000"/>
              </a:lnSpc>
              <a:buFont typeface="Wingdings" panose="05000000000000000000" pitchFamily="2" charset="2"/>
              <a:buChar char="Ø"/>
            </a:pPr>
            <a:r>
              <a:rPr lang="en-US" sz="1800" dirty="0"/>
              <a:t>Linear Discriminant Analysis (LDA)</a:t>
            </a:r>
          </a:p>
          <a:p>
            <a:pPr>
              <a:lnSpc>
                <a:spcPct val="150000"/>
              </a:lnSpc>
              <a:buFont typeface="Wingdings" panose="05000000000000000000" pitchFamily="2" charset="2"/>
              <a:buChar char="Ø"/>
            </a:pPr>
            <a:r>
              <a:rPr lang="en-US" sz="1800" dirty="0"/>
              <a:t>Principal Component Analysis (PCA)</a:t>
            </a:r>
          </a:p>
          <a:p>
            <a:endParaRPr lang="en-US" dirty="0"/>
          </a:p>
        </p:txBody>
      </p:sp>
    </p:spTree>
    <p:extLst>
      <p:ext uri="{BB962C8B-B14F-4D97-AF65-F5344CB8AC3E}">
        <p14:creationId xmlns:p14="http://schemas.microsoft.com/office/powerpoint/2010/main" val="2520254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a:t>
            </a:r>
          </a:p>
        </p:txBody>
      </p:sp>
      <p:sp>
        <p:nvSpPr>
          <p:cNvPr id="3" name="Text Placeholder 2"/>
          <p:cNvSpPr>
            <a:spLocks noGrp="1"/>
          </p:cNvSpPr>
          <p:nvPr>
            <p:ph type="body" sz="quarter" idx="13"/>
          </p:nvPr>
        </p:nvSpPr>
        <p:spPr>
          <a:xfrm>
            <a:off x="457200" y="1771650"/>
            <a:ext cx="8115300" cy="3771900"/>
          </a:xfrm>
        </p:spPr>
        <p:txBody>
          <a:bodyPr>
            <a:noAutofit/>
          </a:bodyPr>
          <a:lstStyle/>
          <a:p>
            <a:pPr>
              <a:lnSpc>
                <a:spcPct val="150000"/>
              </a:lnSpc>
              <a:buFont typeface="Wingdings" panose="05000000000000000000" pitchFamily="2" charset="2"/>
              <a:buChar char="Ø"/>
            </a:pPr>
            <a:r>
              <a:rPr lang="en-US" sz="1800" b="1" dirty="0"/>
              <a:t>Data transformation tasks:</a:t>
            </a:r>
          </a:p>
          <a:p>
            <a:pPr lvl="1">
              <a:lnSpc>
                <a:spcPct val="150000"/>
              </a:lnSpc>
              <a:buFont typeface="Wingdings" panose="05000000000000000000" pitchFamily="2" charset="2"/>
              <a:buChar char="ü"/>
            </a:pPr>
            <a:r>
              <a:rPr lang="en-US" sz="1800" dirty="0"/>
              <a:t>Binarization</a:t>
            </a:r>
          </a:p>
          <a:p>
            <a:pPr lvl="1">
              <a:lnSpc>
                <a:spcPct val="150000"/>
              </a:lnSpc>
              <a:buFont typeface="Wingdings" panose="05000000000000000000" pitchFamily="2" charset="2"/>
              <a:buChar char="ü"/>
            </a:pPr>
            <a:r>
              <a:rPr lang="en-US" sz="1800" dirty="0"/>
              <a:t>Normalization</a:t>
            </a:r>
          </a:p>
          <a:p>
            <a:pPr lvl="1">
              <a:lnSpc>
                <a:spcPct val="150000"/>
              </a:lnSpc>
              <a:buFont typeface="Wingdings" panose="05000000000000000000" pitchFamily="2" charset="2"/>
              <a:buChar char="ü"/>
            </a:pPr>
            <a:r>
              <a:rPr lang="en-US" sz="1800" dirty="0"/>
              <a:t>Discretization</a:t>
            </a:r>
          </a:p>
          <a:p>
            <a:pPr lvl="1">
              <a:lnSpc>
                <a:spcPct val="150000"/>
              </a:lnSpc>
              <a:buFont typeface="Wingdings" panose="05000000000000000000" pitchFamily="2" charset="2"/>
              <a:buChar char="ü"/>
            </a:pPr>
            <a:r>
              <a:rPr lang="en-US" sz="1800" dirty="0"/>
              <a:t>Aggregation</a:t>
            </a:r>
          </a:p>
          <a:p>
            <a:pPr lvl="1">
              <a:lnSpc>
                <a:spcPct val="150000"/>
              </a:lnSpc>
              <a:buFont typeface="Wingdings" panose="05000000000000000000" pitchFamily="2" charset="2"/>
              <a:buChar char="ü"/>
            </a:pPr>
            <a:r>
              <a:rPr lang="en-US" sz="1800" dirty="0"/>
              <a:t>Attribute construction</a:t>
            </a:r>
          </a:p>
          <a:p>
            <a:pPr lvl="1">
              <a:lnSpc>
                <a:spcPct val="150000"/>
              </a:lnSpc>
              <a:buFont typeface="Wingdings" panose="05000000000000000000" pitchFamily="2" charset="2"/>
              <a:buChar char="ü"/>
            </a:pPr>
            <a:r>
              <a:rPr lang="en-US" sz="1800" dirty="0"/>
              <a:t>Attribute Subset Selection</a:t>
            </a:r>
          </a:p>
          <a:p>
            <a:pPr marL="342900" lvl="1" indent="0">
              <a:lnSpc>
                <a:spcPct val="150000"/>
              </a:lnSpc>
              <a:buNone/>
            </a:pPr>
            <a:endParaRPr lang="en-US" sz="1800" dirty="0"/>
          </a:p>
        </p:txBody>
      </p:sp>
    </p:spTree>
    <p:extLst>
      <p:ext uri="{BB962C8B-B14F-4D97-AF65-F5344CB8AC3E}">
        <p14:creationId xmlns:p14="http://schemas.microsoft.com/office/powerpoint/2010/main" val="2642698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l"/>
            <a:r>
              <a:rPr lang="en-US" dirty="0"/>
              <a:t>Issues with Continuous Predictors 1/</a:t>
            </a:r>
          </a:p>
        </p:txBody>
      </p:sp>
      <p:sp>
        <p:nvSpPr>
          <p:cNvPr id="9" name="Text Placeholder 8"/>
          <p:cNvSpPr>
            <a:spLocks noGrp="1"/>
          </p:cNvSpPr>
          <p:nvPr>
            <p:ph type="body" sz="quarter" idx="14"/>
          </p:nvPr>
        </p:nvSpPr>
        <p:spPr>
          <a:xfrm>
            <a:off x="246935" y="1143002"/>
            <a:ext cx="8397717" cy="4495798"/>
          </a:xfrm>
        </p:spPr>
        <p:txBody>
          <a:bodyPr>
            <a:normAutofit/>
          </a:bodyPr>
          <a:lstStyle/>
          <a:p>
            <a:pPr marL="342900" indent="-342900">
              <a:buFont typeface="+mj-lt"/>
              <a:buAutoNum type="arabicPeriod"/>
            </a:pPr>
            <a:r>
              <a:rPr lang="en-US" sz="1800" b="0" dirty="0"/>
              <a:t>Predictors that are on a </a:t>
            </a:r>
            <a:r>
              <a:rPr lang="en-US" sz="1800" dirty="0"/>
              <a:t>continuous scale </a:t>
            </a:r>
            <a:r>
              <a:rPr lang="en-US" sz="1800" b="0" dirty="0"/>
              <a:t>are subject to a host of potential issues</a:t>
            </a:r>
          </a:p>
          <a:p>
            <a:pPr marL="1085850" lvl="1" indent="-342900">
              <a:buFont typeface="+mj-lt"/>
              <a:buAutoNum type="arabicPeriod"/>
            </a:pPr>
            <a:r>
              <a:rPr lang="en-US" sz="1600" b="0" dirty="0"/>
              <a:t>For example, models that construct relationships between the predictors and the response; are based on the rank of the predictors’ values rather than the actual value, e.g. trees are immune to predictor distributions that are skewed or to individual samples that have unusual values (i.e., outliers).</a:t>
            </a:r>
          </a:p>
          <a:p>
            <a:pPr marL="1085850" lvl="1" indent="-342900">
              <a:buFont typeface="+mj-lt"/>
              <a:buAutoNum type="arabicPeriod"/>
            </a:pPr>
            <a:r>
              <a:rPr lang="en-US" sz="1600" b="0" dirty="0"/>
              <a:t>Other models such as K-nearest neighbors and support vector machines are much more sensitive to predictors with skewed distributions or outliers. </a:t>
            </a:r>
          </a:p>
          <a:p>
            <a:pPr marL="342900" indent="-342900">
              <a:buFont typeface="+mj-lt"/>
              <a:buAutoNum type="arabicPeriod"/>
            </a:pPr>
            <a:r>
              <a:rPr lang="en-US" sz="1800" b="0" dirty="0"/>
              <a:t>Continuous predictors that are highly correlated with each other is another regularly occurring scenario that presents a problem for some models but not for others. </a:t>
            </a:r>
          </a:p>
          <a:p>
            <a:pPr marL="1085850" lvl="1" indent="-342900">
              <a:buFont typeface="+mj-lt"/>
              <a:buAutoNum type="arabicPeriod"/>
            </a:pPr>
            <a:r>
              <a:rPr lang="en-US" sz="1600" b="0" dirty="0"/>
              <a:t>Partial least squares, for instance, is specifically built to directly handle highly correlated predictors. </a:t>
            </a:r>
          </a:p>
          <a:p>
            <a:pPr marL="1085850" lvl="1" indent="-342900">
              <a:buFont typeface="+mj-lt"/>
              <a:buAutoNum type="arabicPeriod"/>
            </a:pPr>
            <a:r>
              <a:rPr lang="en-US" sz="1600" b="0" dirty="0"/>
              <a:t>But models like multiple linear regression or neural networks are adversely affected in this situation.</a:t>
            </a:r>
          </a:p>
          <a:p>
            <a:endParaRPr lang="en-US" sz="1800" b="0" dirty="0"/>
          </a:p>
        </p:txBody>
      </p:sp>
    </p:spTree>
    <p:extLst>
      <p:ext uri="{BB962C8B-B14F-4D97-AF65-F5344CB8AC3E}">
        <p14:creationId xmlns:p14="http://schemas.microsoft.com/office/powerpoint/2010/main" val="2025740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dirty="0"/>
              <a:t>Issues with Continuous Predictors 2/</a:t>
            </a:r>
          </a:p>
        </p:txBody>
      </p:sp>
      <p:sp>
        <p:nvSpPr>
          <p:cNvPr id="5" name="Text Placeholder 4"/>
          <p:cNvSpPr>
            <a:spLocks noGrp="1"/>
          </p:cNvSpPr>
          <p:nvPr>
            <p:ph type="body" sz="quarter" idx="13"/>
          </p:nvPr>
        </p:nvSpPr>
        <p:spPr>
          <a:xfrm>
            <a:off x="628650" y="1606735"/>
            <a:ext cx="7620000" cy="4190998"/>
          </a:xfrm>
        </p:spPr>
        <p:txBody>
          <a:bodyPr>
            <a:normAutofit/>
          </a:bodyPr>
          <a:lstStyle/>
          <a:p>
            <a:r>
              <a:rPr lang="en-US" sz="1600" dirty="0"/>
              <a:t>be on vastly different scales.</a:t>
            </a:r>
          </a:p>
          <a:p>
            <a:r>
              <a:rPr lang="en-US" sz="1600" dirty="0"/>
              <a:t>follow a skewed distribution where a small proportion of samples are orders of magnitude larger than the majority of the data (i.e., skewness).</a:t>
            </a:r>
          </a:p>
          <a:p>
            <a:r>
              <a:rPr lang="en-US" sz="1600" dirty="0"/>
              <a:t>contain a small number of extreme values.</a:t>
            </a:r>
          </a:p>
          <a:p>
            <a:r>
              <a:rPr lang="en-US" sz="1600" dirty="0"/>
              <a:t>be censored on the low and/or high end of the range.</a:t>
            </a:r>
            <a:br>
              <a:rPr lang="en-US" sz="1600" dirty="0"/>
            </a:br>
            <a:r>
              <a:rPr lang="en-US" sz="1600" dirty="0"/>
              <a:t>have a complex relationship with the response and is truly predictive but cannot be adequately represented with a simple function or extracted by sophisticated models.</a:t>
            </a:r>
          </a:p>
          <a:p>
            <a:r>
              <a:rPr lang="en-US" sz="1600" dirty="0"/>
              <a:t>contain relevant and overly redundant information. That is, the information collected could be more effectively and efficiently represented with a smaller, consolidated number of new predictors while still preserving or enhancing the new predictors’ relationship with the response.</a:t>
            </a:r>
          </a:p>
          <a:p>
            <a:endParaRPr lang="en-US" sz="1600" dirty="0"/>
          </a:p>
        </p:txBody>
      </p:sp>
      <p:sp>
        <p:nvSpPr>
          <p:cNvPr id="6" name="Text Placeholder 5"/>
          <p:cNvSpPr>
            <a:spLocks noGrp="1"/>
          </p:cNvSpPr>
          <p:nvPr>
            <p:ph type="body" sz="quarter" idx="14"/>
          </p:nvPr>
        </p:nvSpPr>
        <p:spPr>
          <a:xfrm>
            <a:off x="246935" y="1143002"/>
            <a:ext cx="8397717" cy="457200"/>
          </a:xfrm>
        </p:spPr>
        <p:txBody>
          <a:bodyPr>
            <a:noAutofit/>
          </a:bodyPr>
          <a:lstStyle/>
          <a:p>
            <a:r>
              <a:rPr lang="en-US" sz="1400" dirty="0"/>
              <a:t>Illustrate how to handle continuous predictors with commonly occurring issues. The predictors may:</a:t>
            </a:r>
          </a:p>
        </p:txBody>
      </p:sp>
    </p:spTree>
    <p:extLst>
      <p:ext uri="{BB962C8B-B14F-4D97-AF65-F5344CB8AC3E}">
        <p14:creationId xmlns:p14="http://schemas.microsoft.com/office/powerpoint/2010/main" val="1189326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Binarization</a:t>
            </a:r>
          </a:p>
        </p:txBody>
      </p:sp>
      <p:sp>
        <p:nvSpPr>
          <p:cNvPr id="4" name="Text Placeholder 3"/>
          <p:cNvSpPr>
            <a:spLocks noGrp="1"/>
          </p:cNvSpPr>
          <p:nvPr>
            <p:ph type="body" sz="quarter" idx="14"/>
          </p:nvPr>
        </p:nvSpPr>
        <p:spPr>
          <a:xfrm>
            <a:off x="242045" y="1548934"/>
            <a:ext cx="8382715" cy="1428749"/>
          </a:xfrm>
        </p:spPr>
        <p:txBody>
          <a:bodyPr>
            <a:noAutofit/>
          </a:bodyPr>
          <a:lstStyle/>
          <a:p>
            <a:pPr marL="257175" indent="-257175">
              <a:lnSpc>
                <a:spcPct val="150000"/>
              </a:lnSpc>
              <a:buFont typeface="Wingdings" panose="05000000000000000000" pitchFamily="2" charset="2"/>
              <a:buChar char="Ø"/>
            </a:pPr>
            <a:r>
              <a:rPr lang="en-US" sz="1800" dirty="0">
                <a:solidFill>
                  <a:schemeClr val="tx1"/>
                </a:solidFill>
              </a:rPr>
              <a:t>Echo Nest Taste Profile Dataset:</a:t>
            </a:r>
          </a:p>
          <a:p>
            <a:pPr marL="771525" lvl="1" indent="-257175">
              <a:lnSpc>
                <a:spcPct val="150000"/>
              </a:lnSpc>
              <a:buFont typeface="Wingdings" panose="05000000000000000000" pitchFamily="2" charset="2"/>
              <a:buChar char="Ø"/>
            </a:pPr>
            <a:r>
              <a:rPr lang="en-US" sz="1350" dirty="0">
                <a:solidFill>
                  <a:schemeClr val="tx1"/>
                </a:solidFill>
              </a:rPr>
              <a:t>There are more than 48 million triplets of user ID, song ID, and listen count. </a:t>
            </a:r>
          </a:p>
          <a:p>
            <a:pPr marL="771525" lvl="1" indent="-257175">
              <a:lnSpc>
                <a:spcPct val="150000"/>
              </a:lnSpc>
              <a:buFont typeface="Wingdings" panose="05000000000000000000" pitchFamily="2" charset="2"/>
              <a:buChar char="Ø"/>
            </a:pPr>
            <a:r>
              <a:rPr lang="en-US" sz="1350" dirty="0">
                <a:solidFill>
                  <a:schemeClr val="tx1"/>
                </a:solidFill>
              </a:rPr>
              <a:t>The full dataset contains 1,019,318 unique users and 384,546 unique songs.</a:t>
            </a:r>
          </a:p>
        </p:txBody>
      </p:sp>
      <p:sp>
        <p:nvSpPr>
          <p:cNvPr id="5" name="Text Placeholder 2"/>
          <p:cNvSpPr>
            <a:spLocks noGrp="1"/>
          </p:cNvSpPr>
          <p:nvPr>
            <p:ph type="body" sz="quarter" idx="13"/>
          </p:nvPr>
        </p:nvSpPr>
        <p:spPr>
          <a:xfrm>
            <a:off x="287368" y="2656047"/>
            <a:ext cx="8572500" cy="1085849"/>
          </a:xfrm>
        </p:spPr>
        <p:txBody>
          <a:bodyPr>
            <a:noAutofit/>
          </a:bodyPr>
          <a:lstStyle/>
          <a:p>
            <a:pPr>
              <a:lnSpc>
                <a:spcPct val="150000"/>
              </a:lnSpc>
              <a:buFont typeface="Wingdings" panose="05000000000000000000" pitchFamily="2" charset="2"/>
              <a:buChar char="Ø"/>
            </a:pPr>
            <a:r>
              <a:rPr lang="en-US" sz="1800" dirty="0"/>
              <a:t>Build a recommender system to recommend songs to users.  </a:t>
            </a:r>
          </a:p>
        </p:txBody>
      </p:sp>
      <p:pic>
        <p:nvPicPr>
          <p:cNvPr id="6" name="Picture 5"/>
          <p:cNvPicPr>
            <a:picLocks noChangeAspect="1"/>
          </p:cNvPicPr>
          <p:nvPr/>
        </p:nvPicPr>
        <p:blipFill>
          <a:blip r:embed="rId3"/>
          <a:stretch>
            <a:fillRect/>
          </a:stretch>
        </p:blipFill>
        <p:spPr>
          <a:xfrm>
            <a:off x="4914900" y="3143251"/>
            <a:ext cx="3014663" cy="2078831"/>
          </a:xfrm>
          <a:prstGeom prst="rect">
            <a:avLst/>
          </a:prstGeom>
        </p:spPr>
      </p:pic>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 y="3271835"/>
            <a:ext cx="1428750" cy="1785939"/>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p:cNvSpPr/>
          <p:nvPr/>
        </p:nvSpPr>
        <p:spPr>
          <a:xfrm>
            <a:off x="2401918" y="3143250"/>
            <a:ext cx="2171700" cy="1057276"/>
          </a:xfrm>
          <a:prstGeom prst="wedgeEllipseCallout">
            <a:avLst>
              <a:gd name="adj1" fmla="val -62541"/>
              <a:gd name="adj2" fmla="val -37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Helvetica" panose="020B0604020202020204" pitchFamily="34" charset="0"/>
                <a:cs typeface="Helvetica" panose="020B0604020202020204" pitchFamily="34" charset="0"/>
              </a:rPr>
              <a:t>Larger count means the user really likes the song ?</a:t>
            </a:r>
          </a:p>
        </p:txBody>
      </p:sp>
      <p:sp>
        <p:nvSpPr>
          <p:cNvPr id="8" name="Rectangle 7"/>
          <p:cNvSpPr/>
          <p:nvPr/>
        </p:nvSpPr>
        <p:spPr>
          <a:xfrm>
            <a:off x="4942936" y="5145290"/>
            <a:ext cx="3223959" cy="300082"/>
          </a:xfrm>
          <a:prstGeom prst="rect">
            <a:avLst/>
          </a:prstGeom>
        </p:spPr>
        <p:txBody>
          <a:bodyPr wrap="none">
            <a:spAutoFit/>
          </a:bodyPr>
          <a:lstStyle/>
          <a:p>
            <a:r>
              <a:rPr lang="en-US" sz="1350" dirty="0">
                <a:solidFill>
                  <a:srgbClr val="FF0000"/>
                </a:solidFill>
                <a:latin typeface="Helvetica" panose="020B0604020202020204" pitchFamily="34" charset="0"/>
                <a:cs typeface="Helvetica" panose="020B0604020202020204" pitchFamily="34" charset="0"/>
              </a:rPr>
              <a:t>99% of the listen counts are 24 or lower</a:t>
            </a:r>
          </a:p>
        </p:txBody>
      </p:sp>
      <p:sp>
        <p:nvSpPr>
          <p:cNvPr id="9" name="Rectangle 8"/>
          <p:cNvSpPr/>
          <p:nvPr/>
        </p:nvSpPr>
        <p:spPr>
          <a:xfrm>
            <a:off x="628650" y="5516234"/>
            <a:ext cx="5729454" cy="369332"/>
          </a:xfrm>
          <a:prstGeom prst="rect">
            <a:avLst/>
          </a:prstGeom>
        </p:spPr>
        <p:txBody>
          <a:bodyPr wrap="none">
            <a:spAutoFit/>
          </a:bodyPr>
          <a:lstStyle/>
          <a:p>
            <a:r>
              <a:rPr lang="en-US" dirty="0">
                <a:solidFill>
                  <a:srgbClr val="FF0000"/>
                </a:solidFill>
                <a:latin typeface="Helvetica" panose="020B0604020202020204" pitchFamily="34" charset="0"/>
                <a:cs typeface="Helvetica" panose="020B0604020202020204" pitchFamily="34" charset="0"/>
              </a:rPr>
              <a:t>Raw listen count is not a robust measure of user taste</a:t>
            </a:r>
            <a:r>
              <a:rPr lang="en-US" sz="1350" dirty="0">
                <a:solidFill>
                  <a:srgbClr val="FF0000"/>
                </a:solidFill>
              </a:rPr>
              <a:t>.</a:t>
            </a:r>
          </a:p>
        </p:txBody>
      </p:sp>
    </p:spTree>
    <p:extLst>
      <p:ext uri="{BB962C8B-B14F-4D97-AF65-F5344CB8AC3E}">
        <p14:creationId xmlns:p14="http://schemas.microsoft.com/office/powerpoint/2010/main" val="1573524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Binarization</a:t>
            </a:r>
          </a:p>
        </p:txBody>
      </p:sp>
      <p:sp>
        <p:nvSpPr>
          <p:cNvPr id="3" name="Text Placeholder 2"/>
          <p:cNvSpPr>
            <a:spLocks noGrp="1"/>
          </p:cNvSpPr>
          <p:nvPr>
            <p:ph type="body" sz="quarter" idx="13"/>
          </p:nvPr>
        </p:nvSpPr>
        <p:spPr>
          <a:xfrm>
            <a:off x="342900" y="1714501"/>
            <a:ext cx="8572500" cy="1085849"/>
          </a:xfrm>
        </p:spPr>
        <p:txBody>
          <a:bodyPr>
            <a:noAutofit/>
          </a:bodyPr>
          <a:lstStyle/>
          <a:p>
            <a:pPr>
              <a:lnSpc>
                <a:spcPct val="150000"/>
              </a:lnSpc>
              <a:buFont typeface="Wingdings" panose="05000000000000000000" pitchFamily="2" charset="2"/>
              <a:buChar char="Ø"/>
            </a:pPr>
            <a:r>
              <a:rPr lang="en-US" sz="1800" dirty="0"/>
              <a:t>Binarization maps a continuous or categorical attribute into one or more binary variables.</a:t>
            </a:r>
          </a:p>
          <a:p>
            <a:pPr>
              <a:lnSpc>
                <a:spcPct val="150000"/>
              </a:lnSpc>
              <a:buFont typeface="Wingdings" panose="05000000000000000000" pitchFamily="2" charset="2"/>
              <a:buChar char="Ø"/>
            </a:pPr>
            <a:r>
              <a:rPr lang="en-US" sz="1800" dirty="0">
                <a:solidFill>
                  <a:srgbClr val="FF0000"/>
                </a:solidFill>
              </a:rPr>
              <a:t>Must maintain ordinal relationship</a:t>
            </a:r>
          </a:p>
          <a:p>
            <a:pPr lvl="1">
              <a:lnSpc>
                <a:spcPct val="150000"/>
              </a:lnSpc>
              <a:buFont typeface="Wingdings" panose="05000000000000000000" pitchFamily="2" charset="2"/>
              <a:buChar char="ü"/>
            </a:pPr>
            <a:r>
              <a:rPr lang="en-US" sz="1650" dirty="0"/>
              <a:t>Assume an ordinal attribute for representing service of a restaurant: ({</a:t>
            </a:r>
            <a:r>
              <a:rPr lang="en-US" sz="1650" dirty="0" err="1"/>
              <a:t>Awful,Poor,OK,Good,Great</a:t>
            </a:r>
            <a:r>
              <a:rPr lang="en-US" sz="1650" dirty="0"/>
              <a:t>})</a:t>
            </a:r>
          </a:p>
          <a:p>
            <a:endParaRPr lang="en-US" sz="1800" dirty="0"/>
          </a:p>
        </p:txBody>
      </p:sp>
      <p:graphicFrame>
        <p:nvGraphicFramePr>
          <p:cNvPr id="6" name="Table 5"/>
          <p:cNvGraphicFramePr>
            <a:graphicFrameLocks noGrp="1"/>
          </p:cNvGraphicFramePr>
          <p:nvPr/>
        </p:nvGraphicFramePr>
        <p:xfrm>
          <a:off x="866775" y="4092007"/>
          <a:ext cx="3257551" cy="1905000"/>
        </p:xfrm>
        <a:graphic>
          <a:graphicData uri="http://schemas.openxmlformats.org/drawingml/2006/table">
            <a:tbl>
              <a:tblPr firstRow="1" bandRow="1">
                <a:tableStyleId>{5C22544A-7EE6-4342-B048-85BDC9FD1C3A}</a:tableStyleId>
              </a:tblPr>
              <a:tblGrid>
                <a:gridCol w="968789">
                  <a:extLst>
                    <a:ext uri="{9D8B030D-6E8A-4147-A177-3AD203B41FA5}">
                      <a16:colId xmlns:a16="http://schemas.microsoft.com/office/drawing/2014/main" val="2519953723"/>
                    </a:ext>
                  </a:extLst>
                </a:gridCol>
                <a:gridCol w="974312">
                  <a:extLst>
                    <a:ext uri="{9D8B030D-6E8A-4147-A177-3AD203B41FA5}">
                      <a16:colId xmlns:a16="http://schemas.microsoft.com/office/drawing/2014/main" val="2876643617"/>
                    </a:ext>
                  </a:extLst>
                </a:gridCol>
                <a:gridCol w="457200">
                  <a:extLst>
                    <a:ext uri="{9D8B030D-6E8A-4147-A177-3AD203B41FA5}">
                      <a16:colId xmlns:a16="http://schemas.microsoft.com/office/drawing/2014/main" val="1937411483"/>
                    </a:ext>
                  </a:extLst>
                </a:gridCol>
                <a:gridCol w="457200">
                  <a:extLst>
                    <a:ext uri="{9D8B030D-6E8A-4147-A177-3AD203B41FA5}">
                      <a16:colId xmlns:a16="http://schemas.microsoft.com/office/drawing/2014/main" val="2570233365"/>
                    </a:ext>
                  </a:extLst>
                </a:gridCol>
                <a:gridCol w="400050">
                  <a:extLst>
                    <a:ext uri="{9D8B030D-6E8A-4147-A177-3AD203B41FA5}">
                      <a16:colId xmlns:a16="http://schemas.microsoft.com/office/drawing/2014/main" val="487270849"/>
                    </a:ext>
                  </a:extLst>
                </a:gridCol>
              </a:tblGrid>
              <a:tr h="480060">
                <a:tc>
                  <a:txBody>
                    <a:bodyPr/>
                    <a:lstStyle/>
                    <a:p>
                      <a:r>
                        <a:rPr lang="en-US" sz="1400" dirty="0"/>
                        <a:t>Service quality</a:t>
                      </a:r>
                    </a:p>
                  </a:txBody>
                  <a:tcPr marL="68580" marR="68580" marT="34290" marB="34290"/>
                </a:tc>
                <a:tc>
                  <a:txBody>
                    <a:bodyPr/>
                    <a:lstStyle/>
                    <a:p>
                      <a:r>
                        <a:rPr lang="en-US" sz="1400" dirty="0"/>
                        <a:t>Integer Value</a:t>
                      </a:r>
                    </a:p>
                  </a:txBody>
                  <a:tcPr marL="68580" marR="68580" marT="34290" marB="34290"/>
                </a:tc>
                <a:tc>
                  <a:txBody>
                    <a:bodyPr/>
                    <a:lstStyle/>
                    <a:p>
                      <a:r>
                        <a:rPr lang="en-US" sz="1400" dirty="0"/>
                        <a:t>X1</a:t>
                      </a:r>
                    </a:p>
                  </a:txBody>
                  <a:tcPr marL="68580" marR="68580" marT="34290" marB="34290"/>
                </a:tc>
                <a:tc>
                  <a:txBody>
                    <a:bodyPr/>
                    <a:lstStyle/>
                    <a:p>
                      <a:r>
                        <a:rPr lang="en-US" sz="1400" dirty="0"/>
                        <a:t>X2</a:t>
                      </a:r>
                    </a:p>
                  </a:txBody>
                  <a:tcPr marL="68580" marR="68580" marT="34290" marB="34290"/>
                </a:tc>
                <a:tc>
                  <a:txBody>
                    <a:bodyPr/>
                    <a:lstStyle/>
                    <a:p>
                      <a:r>
                        <a:rPr lang="en-US" sz="1400" dirty="0"/>
                        <a:t>X3</a:t>
                      </a:r>
                    </a:p>
                  </a:txBody>
                  <a:tcPr marL="68580" marR="68580" marT="34290" marB="34290"/>
                </a:tc>
                <a:extLst>
                  <a:ext uri="{0D108BD9-81ED-4DB2-BD59-A6C34878D82A}">
                    <a16:rowId xmlns:a16="http://schemas.microsoft.com/office/drawing/2014/main" val="3543097602"/>
                  </a:ext>
                </a:extLst>
              </a:tr>
              <a:tr h="278130">
                <a:tc>
                  <a:txBody>
                    <a:bodyPr/>
                    <a:lstStyle/>
                    <a:p>
                      <a:r>
                        <a:rPr lang="en-US" sz="1400" dirty="0"/>
                        <a:t>Awful</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644290560"/>
                  </a:ext>
                </a:extLst>
              </a:tr>
              <a:tr h="278130">
                <a:tc>
                  <a:txBody>
                    <a:bodyPr/>
                    <a:lstStyle/>
                    <a:p>
                      <a:r>
                        <a:rPr lang="en-US" sz="1400" dirty="0"/>
                        <a:t>Poor</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2698751340"/>
                  </a:ext>
                </a:extLst>
              </a:tr>
              <a:tr h="278130">
                <a:tc>
                  <a:txBody>
                    <a:bodyPr/>
                    <a:lstStyle/>
                    <a:p>
                      <a:r>
                        <a:rPr lang="en-US" sz="1400" dirty="0"/>
                        <a:t>Ok</a:t>
                      </a:r>
                    </a:p>
                  </a:txBody>
                  <a:tcPr marL="68580" marR="68580" marT="34290" marB="34290"/>
                </a:tc>
                <a:tc>
                  <a:txBody>
                    <a:bodyPr/>
                    <a:lstStyle/>
                    <a:p>
                      <a:r>
                        <a:rPr lang="en-US" sz="1400" dirty="0"/>
                        <a:t>2</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648458227"/>
                  </a:ext>
                </a:extLst>
              </a:tr>
              <a:tr h="278130">
                <a:tc>
                  <a:txBody>
                    <a:bodyPr/>
                    <a:lstStyle/>
                    <a:p>
                      <a:r>
                        <a:rPr lang="en-US" sz="1400" dirty="0"/>
                        <a:t>Good</a:t>
                      </a:r>
                    </a:p>
                  </a:txBody>
                  <a:tcPr marL="68580" marR="68580" marT="34290" marB="34290"/>
                </a:tc>
                <a:tc>
                  <a:txBody>
                    <a:bodyPr/>
                    <a:lstStyle/>
                    <a:p>
                      <a:r>
                        <a:rPr lang="en-US" sz="1400" dirty="0"/>
                        <a:t>3</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275567715"/>
                  </a:ext>
                </a:extLst>
              </a:tr>
              <a:tr h="278130">
                <a:tc>
                  <a:txBody>
                    <a:bodyPr/>
                    <a:lstStyle/>
                    <a:p>
                      <a:r>
                        <a:rPr lang="en-US" sz="1400" dirty="0"/>
                        <a:t>Great</a:t>
                      </a:r>
                    </a:p>
                  </a:txBody>
                  <a:tcPr marL="68580" marR="68580" marT="34290" marB="34290"/>
                </a:tc>
                <a:tc>
                  <a:txBody>
                    <a:bodyPr/>
                    <a:lstStyle/>
                    <a:p>
                      <a:r>
                        <a:rPr lang="en-US" sz="1400" dirty="0"/>
                        <a:t>4</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4008477086"/>
                  </a:ext>
                </a:extLst>
              </a:tr>
            </a:tbl>
          </a:graphicData>
        </a:graphic>
      </p:graphicFrame>
      <p:sp>
        <p:nvSpPr>
          <p:cNvPr id="7" name="Rectangle 6"/>
          <p:cNvSpPr/>
          <p:nvPr/>
        </p:nvSpPr>
        <p:spPr>
          <a:xfrm>
            <a:off x="4131820" y="4457701"/>
            <a:ext cx="4572000" cy="507831"/>
          </a:xfrm>
          <a:prstGeom prst="rect">
            <a:avLst/>
          </a:prstGeom>
        </p:spPr>
        <p:txBody>
          <a:bodyPr wrap="square">
            <a:spAutoFit/>
          </a:bodyPr>
          <a:lstStyle/>
          <a:p>
            <a:r>
              <a:rPr lang="en-US" sz="1350" dirty="0">
                <a:solidFill>
                  <a:srgbClr val="FF0000"/>
                </a:solidFill>
                <a:latin typeface="Helvetica" panose="020B0604020202020204" pitchFamily="34" charset="0"/>
                <a:cs typeface="Helvetica" panose="020B0604020202020204" pitchFamily="34" charset="0"/>
              </a:rPr>
              <a:t>Unintended relationships: X2 and X3 are now correlated because “good” is encoded using both attributes</a:t>
            </a:r>
          </a:p>
        </p:txBody>
      </p:sp>
    </p:spTree>
    <p:extLst>
      <p:ext uri="{BB962C8B-B14F-4D97-AF65-F5344CB8AC3E}">
        <p14:creationId xmlns:p14="http://schemas.microsoft.com/office/powerpoint/2010/main" val="7376266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Binarization</a:t>
            </a:r>
          </a:p>
        </p:txBody>
      </p:sp>
      <p:sp>
        <p:nvSpPr>
          <p:cNvPr id="3" name="Text Placeholder 2"/>
          <p:cNvSpPr>
            <a:spLocks noGrp="1"/>
          </p:cNvSpPr>
          <p:nvPr>
            <p:ph type="body" sz="quarter" idx="13"/>
          </p:nvPr>
        </p:nvSpPr>
        <p:spPr>
          <a:xfrm>
            <a:off x="914400" y="3886201"/>
            <a:ext cx="7200900" cy="1257299"/>
          </a:xfrm>
        </p:spPr>
        <p:txBody>
          <a:bodyPr>
            <a:noAutofit/>
          </a:bodyPr>
          <a:lstStyle/>
          <a:p>
            <a:pPr>
              <a:lnSpc>
                <a:spcPct val="150000"/>
              </a:lnSpc>
              <a:buFont typeface="Wingdings" panose="05000000000000000000" pitchFamily="2" charset="2"/>
              <a:buChar char="ü"/>
            </a:pPr>
            <a:r>
              <a:rPr lang="en-US" sz="1800" dirty="0"/>
              <a:t>Binary attributes, where only the presence of 1 is important</a:t>
            </a:r>
          </a:p>
          <a:p>
            <a:pPr>
              <a:lnSpc>
                <a:spcPct val="150000"/>
              </a:lnSpc>
              <a:buFont typeface="Wingdings" panose="05000000000000000000" pitchFamily="2" charset="2"/>
              <a:buChar char="ü"/>
            </a:pPr>
            <a:r>
              <a:rPr lang="en-US" sz="1800" dirty="0"/>
              <a:t>One binary attribute for each categorical value</a:t>
            </a:r>
          </a:p>
          <a:p>
            <a:pPr>
              <a:lnSpc>
                <a:spcPct val="150000"/>
              </a:lnSpc>
              <a:buFont typeface="Wingdings" panose="05000000000000000000" pitchFamily="2" charset="2"/>
              <a:buChar char="ü"/>
            </a:pPr>
            <a:r>
              <a:rPr lang="en-US" sz="1800" dirty="0"/>
              <a:t>Be Careful: Number of resulting attributes may become too large</a:t>
            </a:r>
          </a:p>
        </p:txBody>
      </p:sp>
      <p:graphicFrame>
        <p:nvGraphicFramePr>
          <p:cNvPr id="5" name="Table 4"/>
          <p:cNvGraphicFramePr>
            <a:graphicFrameLocks noGrp="1"/>
          </p:cNvGraphicFramePr>
          <p:nvPr/>
        </p:nvGraphicFramePr>
        <p:xfrm>
          <a:off x="2395222" y="1714500"/>
          <a:ext cx="4116161" cy="1905000"/>
        </p:xfrm>
        <a:graphic>
          <a:graphicData uri="http://schemas.openxmlformats.org/drawingml/2006/table">
            <a:tbl>
              <a:tblPr firstRow="1" bandRow="1">
                <a:tableStyleId>{5C22544A-7EE6-4342-B048-85BDC9FD1C3A}</a:tableStyleId>
              </a:tblPr>
              <a:tblGrid>
                <a:gridCol w="1224137">
                  <a:extLst>
                    <a:ext uri="{9D8B030D-6E8A-4147-A177-3AD203B41FA5}">
                      <a16:colId xmlns:a16="http://schemas.microsoft.com/office/drawing/2014/main" val="2519953723"/>
                    </a:ext>
                  </a:extLst>
                </a:gridCol>
                <a:gridCol w="723394">
                  <a:extLst>
                    <a:ext uri="{9D8B030D-6E8A-4147-A177-3AD203B41FA5}">
                      <a16:colId xmlns:a16="http://schemas.microsoft.com/office/drawing/2014/main" val="2876643617"/>
                    </a:ext>
                  </a:extLst>
                </a:gridCol>
                <a:gridCol w="396980">
                  <a:extLst>
                    <a:ext uri="{9D8B030D-6E8A-4147-A177-3AD203B41FA5}">
                      <a16:colId xmlns:a16="http://schemas.microsoft.com/office/drawing/2014/main" val="1937411483"/>
                    </a:ext>
                  </a:extLst>
                </a:gridCol>
                <a:gridCol w="457200">
                  <a:extLst>
                    <a:ext uri="{9D8B030D-6E8A-4147-A177-3AD203B41FA5}">
                      <a16:colId xmlns:a16="http://schemas.microsoft.com/office/drawing/2014/main" val="2570233365"/>
                    </a:ext>
                  </a:extLst>
                </a:gridCol>
                <a:gridCol w="457200">
                  <a:extLst>
                    <a:ext uri="{9D8B030D-6E8A-4147-A177-3AD203B41FA5}">
                      <a16:colId xmlns:a16="http://schemas.microsoft.com/office/drawing/2014/main" val="487270849"/>
                    </a:ext>
                  </a:extLst>
                </a:gridCol>
                <a:gridCol w="400050">
                  <a:extLst>
                    <a:ext uri="{9D8B030D-6E8A-4147-A177-3AD203B41FA5}">
                      <a16:colId xmlns:a16="http://schemas.microsoft.com/office/drawing/2014/main" val="218196952"/>
                    </a:ext>
                  </a:extLst>
                </a:gridCol>
                <a:gridCol w="457200">
                  <a:extLst>
                    <a:ext uri="{9D8B030D-6E8A-4147-A177-3AD203B41FA5}">
                      <a16:colId xmlns:a16="http://schemas.microsoft.com/office/drawing/2014/main" val="3834128543"/>
                    </a:ext>
                  </a:extLst>
                </a:gridCol>
              </a:tblGrid>
              <a:tr h="480060">
                <a:tc>
                  <a:txBody>
                    <a:bodyPr/>
                    <a:lstStyle/>
                    <a:p>
                      <a:r>
                        <a:rPr lang="en-US" sz="1400" dirty="0"/>
                        <a:t>Service quality</a:t>
                      </a:r>
                    </a:p>
                  </a:txBody>
                  <a:tcPr marL="68580" marR="68580" marT="34290" marB="34290"/>
                </a:tc>
                <a:tc>
                  <a:txBody>
                    <a:bodyPr/>
                    <a:lstStyle/>
                    <a:p>
                      <a:r>
                        <a:rPr lang="en-US" sz="1400" dirty="0"/>
                        <a:t>Integer Value</a:t>
                      </a:r>
                    </a:p>
                  </a:txBody>
                  <a:tcPr marL="68580" marR="68580" marT="34290" marB="34290"/>
                </a:tc>
                <a:tc>
                  <a:txBody>
                    <a:bodyPr/>
                    <a:lstStyle/>
                    <a:p>
                      <a:r>
                        <a:rPr lang="en-US" sz="1400" dirty="0"/>
                        <a:t>X1</a:t>
                      </a:r>
                    </a:p>
                  </a:txBody>
                  <a:tcPr marL="68580" marR="68580" marT="34290" marB="34290"/>
                </a:tc>
                <a:tc>
                  <a:txBody>
                    <a:bodyPr/>
                    <a:lstStyle/>
                    <a:p>
                      <a:r>
                        <a:rPr lang="en-US" sz="1400" dirty="0"/>
                        <a:t>X2</a:t>
                      </a:r>
                    </a:p>
                  </a:txBody>
                  <a:tcPr marL="68580" marR="68580" marT="34290" marB="34290"/>
                </a:tc>
                <a:tc>
                  <a:txBody>
                    <a:bodyPr/>
                    <a:lstStyle/>
                    <a:p>
                      <a:r>
                        <a:rPr lang="en-US" sz="1400" dirty="0"/>
                        <a:t>X3</a:t>
                      </a:r>
                    </a:p>
                  </a:txBody>
                  <a:tcPr marL="68580" marR="68580" marT="34290" marB="34290"/>
                </a:tc>
                <a:tc>
                  <a:txBody>
                    <a:bodyPr/>
                    <a:lstStyle/>
                    <a:p>
                      <a:r>
                        <a:rPr lang="en-US" sz="1400" dirty="0"/>
                        <a:t>X4</a:t>
                      </a:r>
                    </a:p>
                  </a:txBody>
                  <a:tcPr marL="68580" marR="68580" marT="34290" marB="34290"/>
                </a:tc>
                <a:tc>
                  <a:txBody>
                    <a:bodyPr/>
                    <a:lstStyle/>
                    <a:p>
                      <a:r>
                        <a:rPr lang="en-US" sz="1400" dirty="0"/>
                        <a:t>X5</a:t>
                      </a:r>
                    </a:p>
                  </a:txBody>
                  <a:tcPr marL="68580" marR="68580" marT="34290" marB="34290"/>
                </a:tc>
                <a:extLst>
                  <a:ext uri="{0D108BD9-81ED-4DB2-BD59-A6C34878D82A}">
                    <a16:rowId xmlns:a16="http://schemas.microsoft.com/office/drawing/2014/main" val="3543097602"/>
                  </a:ext>
                </a:extLst>
              </a:tr>
              <a:tr h="278130">
                <a:tc>
                  <a:txBody>
                    <a:bodyPr/>
                    <a:lstStyle/>
                    <a:p>
                      <a:r>
                        <a:rPr lang="en-US" sz="1400"/>
                        <a:t>Awful</a:t>
                      </a:r>
                      <a:endParaRPr lang="en-US" sz="1400" dirty="0"/>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1</a:t>
                      </a:r>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644290560"/>
                  </a:ext>
                </a:extLst>
              </a:tr>
              <a:tr h="278130">
                <a:tc>
                  <a:txBody>
                    <a:bodyPr/>
                    <a:lstStyle/>
                    <a:p>
                      <a:r>
                        <a:rPr lang="en-US" sz="1400"/>
                        <a:t>Poor</a:t>
                      </a:r>
                      <a:endParaRPr lang="en-US" sz="1400" dirty="0"/>
                    </a:p>
                  </a:txBody>
                  <a:tcPr marL="68580" marR="68580" marT="34290" marB="34290"/>
                </a:tc>
                <a:tc>
                  <a:txBody>
                    <a:bodyPr/>
                    <a:lstStyle/>
                    <a:p>
                      <a:r>
                        <a:rPr lang="en-US" sz="1400"/>
                        <a:t>1</a:t>
                      </a:r>
                      <a:endParaRPr lang="en-US" sz="1400" dirty="0"/>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2698751340"/>
                  </a:ext>
                </a:extLst>
              </a:tr>
              <a:tr h="278130">
                <a:tc>
                  <a:txBody>
                    <a:bodyPr/>
                    <a:lstStyle/>
                    <a:p>
                      <a:r>
                        <a:rPr lang="en-US" sz="1400"/>
                        <a:t>Ok</a:t>
                      </a:r>
                      <a:endParaRPr lang="en-US" sz="1400" dirty="0"/>
                    </a:p>
                  </a:txBody>
                  <a:tcPr marL="68580" marR="68580" marT="34290" marB="34290"/>
                </a:tc>
                <a:tc>
                  <a:txBody>
                    <a:bodyPr/>
                    <a:lstStyle/>
                    <a:p>
                      <a:r>
                        <a:rPr lang="en-US" sz="1400" dirty="0"/>
                        <a:t>2</a:t>
                      </a:r>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648458227"/>
                  </a:ext>
                </a:extLst>
              </a:tr>
              <a:tr h="278130">
                <a:tc>
                  <a:txBody>
                    <a:bodyPr/>
                    <a:lstStyle/>
                    <a:p>
                      <a:r>
                        <a:rPr lang="en-US" sz="1400"/>
                        <a:t>Good</a:t>
                      </a:r>
                      <a:endParaRPr lang="en-US" sz="1400" dirty="0"/>
                    </a:p>
                  </a:txBody>
                  <a:tcPr marL="68580" marR="68580" marT="34290" marB="34290"/>
                </a:tc>
                <a:tc>
                  <a:txBody>
                    <a:bodyPr/>
                    <a:lstStyle/>
                    <a:p>
                      <a:r>
                        <a:rPr lang="en-US" sz="1400"/>
                        <a:t>3</a:t>
                      </a:r>
                      <a:endParaRPr lang="en-US" sz="1400" dirty="0"/>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275567715"/>
                  </a:ext>
                </a:extLst>
              </a:tr>
              <a:tr h="278130">
                <a:tc>
                  <a:txBody>
                    <a:bodyPr/>
                    <a:lstStyle/>
                    <a:p>
                      <a:r>
                        <a:rPr lang="en-US" sz="1400" dirty="0"/>
                        <a:t>Great</a:t>
                      </a:r>
                    </a:p>
                  </a:txBody>
                  <a:tcPr marL="68580" marR="68580" marT="34290" marB="34290"/>
                </a:tc>
                <a:tc>
                  <a:txBody>
                    <a:bodyPr/>
                    <a:lstStyle/>
                    <a:p>
                      <a:r>
                        <a:rPr lang="en-US" sz="1400" dirty="0"/>
                        <a:t>4</a:t>
                      </a:r>
                    </a:p>
                  </a:txBody>
                  <a:tcPr marL="68580" marR="68580" marT="34290" marB="34290"/>
                </a:tc>
                <a:tc>
                  <a:txBody>
                    <a:bodyPr/>
                    <a:lstStyle/>
                    <a:p>
                      <a:r>
                        <a:rPr lang="en-US" sz="1400" dirty="0"/>
                        <a:t>0</a:t>
                      </a:r>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4008477086"/>
                  </a:ext>
                </a:extLst>
              </a:tr>
            </a:tbl>
          </a:graphicData>
        </a:graphic>
      </p:graphicFrame>
    </p:spTree>
    <p:extLst>
      <p:ext uri="{BB962C8B-B14F-4D97-AF65-F5344CB8AC3E}">
        <p14:creationId xmlns:p14="http://schemas.microsoft.com/office/powerpoint/2010/main" val="496197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Text Placeholder 2"/>
          <p:cNvSpPr>
            <a:spLocks noGrp="1"/>
          </p:cNvSpPr>
          <p:nvPr>
            <p:ph type="body" sz="quarter" idx="13"/>
          </p:nvPr>
        </p:nvSpPr>
        <p:spPr>
          <a:xfrm>
            <a:off x="457200" y="1771651"/>
            <a:ext cx="7620000" cy="2686049"/>
          </a:xfrm>
        </p:spPr>
        <p:txBody>
          <a:bodyPr>
            <a:normAutofit/>
          </a:bodyPr>
          <a:lstStyle/>
          <a:p>
            <a:pPr>
              <a:lnSpc>
                <a:spcPct val="150000"/>
              </a:lnSpc>
              <a:buFont typeface="Wingdings" panose="05000000000000000000" pitchFamily="2" charset="2"/>
              <a:buChar char="Ø"/>
            </a:pPr>
            <a:r>
              <a:rPr lang="en-US" sz="1800" dirty="0"/>
              <a:t>Types of common scaling operations or Normalization methods</a:t>
            </a:r>
          </a:p>
          <a:p>
            <a:pPr lvl="1">
              <a:lnSpc>
                <a:spcPct val="150000"/>
              </a:lnSpc>
              <a:buFont typeface="Wingdings" panose="05000000000000000000" pitchFamily="2" charset="2"/>
              <a:buChar char="ü"/>
            </a:pPr>
            <a:r>
              <a:rPr lang="en-US" sz="1800" dirty="0"/>
              <a:t>Min-max normalization</a:t>
            </a:r>
          </a:p>
          <a:p>
            <a:pPr lvl="1">
              <a:lnSpc>
                <a:spcPct val="150000"/>
              </a:lnSpc>
              <a:buFont typeface="Wingdings" panose="05000000000000000000" pitchFamily="2" charset="2"/>
              <a:buChar char="ü"/>
            </a:pPr>
            <a:r>
              <a:rPr lang="en-US" sz="1800" dirty="0"/>
              <a:t>z-score normalization</a:t>
            </a:r>
          </a:p>
          <a:p>
            <a:pPr lvl="1">
              <a:lnSpc>
                <a:spcPct val="150000"/>
              </a:lnSpc>
              <a:buFont typeface="Wingdings" panose="05000000000000000000" pitchFamily="2" charset="2"/>
              <a:buChar char="ü"/>
            </a:pPr>
            <a:r>
              <a:rPr lang="en-US" sz="1800" dirty="0"/>
              <a:t>Normalization by decimal scaling</a:t>
            </a:r>
          </a:p>
        </p:txBody>
      </p:sp>
    </p:spTree>
    <p:extLst>
      <p:ext uri="{BB962C8B-B14F-4D97-AF65-F5344CB8AC3E}">
        <p14:creationId xmlns:p14="http://schemas.microsoft.com/office/powerpoint/2010/main" val="3433792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90500" y="457200"/>
            <a:ext cx="7886700" cy="730611"/>
          </a:xfrm>
        </p:spPr>
        <p:txBody>
          <a:bodyPr>
            <a:noAutofit/>
          </a:bodyPr>
          <a:lstStyle/>
          <a:p>
            <a:pPr eaLnBrk="1" hangingPunct="1"/>
            <a:r>
              <a:rPr lang="en-US" altLang="en-US" sz="3200" b="1" dirty="0"/>
              <a:t>How to Handle Missing Data?</a:t>
            </a:r>
          </a:p>
        </p:txBody>
      </p:sp>
      <p:sp>
        <p:nvSpPr>
          <p:cNvPr id="13316" name="Rectangle 3"/>
          <p:cNvSpPr>
            <a:spLocks noGrp="1" noChangeArrowheads="1"/>
          </p:cNvSpPr>
          <p:nvPr>
            <p:ph idx="1"/>
          </p:nvPr>
        </p:nvSpPr>
        <p:spPr>
          <a:xfrm>
            <a:off x="381000" y="1524000"/>
            <a:ext cx="7886700" cy="4800600"/>
          </a:xfrm>
        </p:spPr>
        <p:txBody>
          <a:bodyPr>
            <a:noAutofit/>
          </a:bodyPr>
          <a:lstStyle/>
          <a:p>
            <a:pPr eaLnBrk="1" hangingPunct="1">
              <a:lnSpc>
                <a:spcPct val="120000"/>
              </a:lnSpc>
            </a:pPr>
            <a:r>
              <a:rPr lang="en-US" altLang="en-US" sz="2000" dirty="0"/>
              <a:t>Ignore the </a:t>
            </a:r>
            <a:r>
              <a:rPr lang="en-US" altLang="en-US" sz="2400" dirty="0"/>
              <a:t>tuple</a:t>
            </a:r>
            <a:r>
              <a:rPr lang="en-US" altLang="en-US" sz="2000" dirty="0"/>
              <a:t>: usually done when class label is missing (when doing classification)—not effective when the % of missing values per attribute varies considerably</a:t>
            </a:r>
          </a:p>
          <a:p>
            <a:pPr eaLnBrk="1" hangingPunct="1">
              <a:lnSpc>
                <a:spcPct val="120000"/>
              </a:lnSpc>
            </a:pPr>
            <a:r>
              <a:rPr lang="en-US" altLang="en-US" sz="2000" dirty="0"/>
              <a:t>Fill in the missing value manually: tedious + infeasible?</a:t>
            </a:r>
          </a:p>
          <a:p>
            <a:pPr eaLnBrk="1" hangingPunct="1">
              <a:lnSpc>
                <a:spcPct val="120000"/>
              </a:lnSpc>
            </a:pPr>
            <a:r>
              <a:rPr lang="en-US" altLang="en-US" sz="2000" dirty="0"/>
              <a:t>Fill in it automatically with</a:t>
            </a:r>
          </a:p>
          <a:p>
            <a:pPr lvl="1" eaLnBrk="1" hangingPunct="1">
              <a:lnSpc>
                <a:spcPct val="120000"/>
              </a:lnSpc>
            </a:pPr>
            <a:r>
              <a:rPr lang="en-US" altLang="en-US" sz="2000" dirty="0"/>
              <a:t>a global constant : e.g., “unknown”, a new class?! </a:t>
            </a:r>
          </a:p>
          <a:p>
            <a:pPr lvl="1" eaLnBrk="1" hangingPunct="1">
              <a:lnSpc>
                <a:spcPct val="120000"/>
              </a:lnSpc>
            </a:pPr>
            <a:r>
              <a:rPr lang="en-US" altLang="en-US" sz="2000" dirty="0"/>
              <a:t>the attribute mean</a:t>
            </a:r>
          </a:p>
          <a:p>
            <a:pPr lvl="1" eaLnBrk="1" hangingPunct="1">
              <a:lnSpc>
                <a:spcPct val="120000"/>
              </a:lnSpc>
            </a:pPr>
            <a:r>
              <a:rPr lang="en-US" altLang="en-US" sz="2000" dirty="0"/>
              <a:t>the attribute mean for all samples belonging to the same class: smarter</a:t>
            </a:r>
          </a:p>
          <a:p>
            <a:pPr lvl="1" eaLnBrk="1" hangingPunct="1">
              <a:lnSpc>
                <a:spcPct val="120000"/>
              </a:lnSpc>
            </a:pPr>
            <a:r>
              <a:rPr lang="en-US" altLang="en-US" sz="2000" dirty="0">
                <a:solidFill>
                  <a:schemeClr val="hlink"/>
                </a:solidFill>
              </a:rPr>
              <a:t>the most probable value: inference-based such as Bayesian formula or decision tree</a:t>
            </a:r>
          </a:p>
        </p:txBody>
      </p:sp>
      <p:sp>
        <p:nvSpPr>
          <p:cNvPr id="13314" name="Rectangle 2061"/>
          <p:cNvSpPr>
            <a:spLocks noGrp="1" noChangeArrowheads="1"/>
          </p:cNvSpPr>
          <p:nvPr>
            <p:ph type="sldNum" sz="quarter" idx="12"/>
          </p:nvPr>
        </p:nvSpPr>
        <p:spPr>
          <a:xfrm>
            <a:off x="7010400" y="5581434"/>
            <a:ext cx="2133600" cy="2738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defTabSz="685800" eaLnBrk="1" hangingPunct="1"/>
            <a:fld id="{BB0C0F32-ED82-419A-B708-45D984433DC4}" type="slidenum">
              <a:rPr lang="en-US" altLang="en-US" sz="825">
                <a:solidFill>
                  <a:srgbClr val="E7E6E6">
                    <a:lumMod val="75000"/>
                  </a:srgbClr>
                </a:solidFill>
              </a:rPr>
              <a:pPr defTabSz="685800" eaLnBrk="1" hangingPunct="1"/>
              <a:t>6</a:t>
            </a:fld>
            <a:endParaRPr lang="en-US" altLang="en-US" sz="825">
              <a:solidFill>
                <a:srgbClr val="E7E6E6">
                  <a:lumMod val="75000"/>
                </a:srgbClr>
              </a:solidFill>
            </a:endParaRPr>
          </a:p>
        </p:txBody>
      </p:sp>
    </p:spTree>
    <p:extLst>
      <p:ext uri="{BB962C8B-B14F-4D97-AF65-F5344CB8AC3E}">
        <p14:creationId xmlns:p14="http://schemas.microsoft.com/office/powerpoint/2010/main" val="695629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Min-Max Scaling</a:t>
            </a:r>
          </a:p>
        </p:txBody>
      </p:sp>
      <p:sp>
        <p:nvSpPr>
          <p:cNvPr id="3" name="Text Placeholder 2"/>
          <p:cNvSpPr>
            <a:spLocks noGrp="1"/>
          </p:cNvSpPr>
          <p:nvPr>
            <p:ph type="body" sz="quarter" idx="13"/>
          </p:nvPr>
        </p:nvSpPr>
        <p:spPr>
          <a:xfrm>
            <a:off x="342900" y="1714500"/>
            <a:ext cx="8528797" cy="3200400"/>
          </a:xfrm>
        </p:spPr>
        <p:txBody>
          <a:bodyPr>
            <a:normAutofit/>
          </a:bodyPr>
          <a:lstStyle/>
          <a:p>
            <a:pPr>
              <a:lnSpc>
                <a:spcPct val="150000"/>
              </a:lnSpc>
              <a:buFont typeface="Wingdings" panose="05000000000000000000" pitchFamily="2" charset="2"/>
              <a:buChar char="Ø"/>
            </a:pPr>
            <a:r>
              <a:rPr lang="en-US" sz="1800" dirty="0"/>
              <a:t>Min-max scaling squeezes (or stretches) all feature values to be within the range of [0, 1].</a:t>
            </a:r>
          </a:p>
          <a:p>
            <a:pPr marL="0" indent="0">
              <a:lnSpc>
                <a:spcPct val="150000"/>
              </a:lnSpc>
              <a:buNone/>
            </a:pPr>
            <a:endParaRPr lang="en-US" sz="1800" dirty="0"/>
          </a:p>
          <a:p>
            <a:pPr marL="0" indent="0">
              <a:lnSpc>
                <a:spcPct val="150000"/>
              </a:lnSpc>
              <a:buNone/>
            </a:pPr>
            <a:endParaRPr lang="en-US" sz="1800" dirty="0"/>
          </a:p>
          <a:p>
            <a:pPr>
              <a:lnSpc>
                <a:spcPct val="150000"/>
              </a:lnSpc>
            </a:pPr>
            <a:endParaRPr lang="en-US" sz="1800" dirty="0"/>
          </a:p>
        </p:txBody>
      </p:sp>
      <p:pic>
        <p:nvPicPr>
          <p:cNvPr id="5" name="Picture 4"/>
          <p:cNvPicPr>
            <a:picLocks noChangeAspect="1"/>
          </p:cNvPicPr>
          <p:nvPr/>
        </p:nvPicPr>
        <p:blipFill>
          <a:blip r:embed="rId2"/>
          <a:stretch>
            <a:fillRect/>
          </a:stretch>
        </p:blipFill>
        <p:spPr>
          <a:xfrm>
            <a:off x="611841" y="2800350"/>
            <a:ext cx="2171700" cy="633413"/>
          </a:xfrm>
          <a:prstGeom prst="rect">
            <a:avLst/>
          </a:prstGeom>
        </p:spPr>
      </p:pic>
      <p:sp>
        <p:nvSpPr>
          <p:cNvPr id="6" name="TextBox 5"/>
          <p:cNvSpPr txBox="1"/>
          <p:nvPr/>
        </p:nvSpPr>
        <p:spPr>
          <a:xfrm>
            <a:off x="228600" y="3600451"/>
            <a:ext cx="4390946" cy="1615827"/>
          </a:xfrm>
          <a:prstGeom prst="rect">
            <a:avLst/>
          </a:prstGeom>
          <a:noFill/>
        </p:spPr>
        <p:txBody>
          <a:bodyPr wrap="none" rtlCol="0">
            <a:spAutoFit/>
          </a:bodyPr>
          <a:lstStyle/>
          <a:p>
            <a:pPr lvl="1">
              <a:lnSpc>
                <a:spcPct val="150000"/>
              </a:lnSpc>
            </a:pPr>
            <a:r>
              <a:rPr lang="en-US" dirty="0">
                <a:latin typeface="Helvetica" panose="020B0604020202020204" pitchFamily="34" charset="0"/>
                <a:cs typeface="Helvetica" panose="020B0604020202020204" pitchFamily="34" charset="0"/>
              </a:rPr>
              <a:t>x - feature value </a:t>
            </a:r>
          </a:p>
          <a:p>
            <a:pPr lvl="1">
              <a:lnSpc>
                <a:spcPct val="150000"/>
              </a:lnSpc>
            </a:pPr>
            <a:r>
              <a:rPr lang="en-US" dirty="0">
                <a:latin typeface="Helvetica" panose="020B0604020202020204" pitchFamily="34" charset="0"/>
                <a:cs typeface="Helvetica" panose="020B0604020202020204" pitchFamily="34" charset="0"/>
              </a:rPr>
              <a:t>min(x) - minimum value of feature x</a:t>
            </a:r>
          </a:p>
          <a:p>
            <a:pPr lvl="1">
              <a:lnSpc>
                <a:spcPct val="150000"/>
              </a:lnSpc>
            </a:pPr>
            <a:r>
              <a:rPr lang="en-US" dirty="0">
                <a:latin typeface="Helvetica" panose="020B0604020202020204" pitchFamily="34" charset="0"/>
                <a:cs typeface="Helvetica" panose="020B0604020202020204" pitchFamily="34" charset="0"/>
              </a:rPr>
              <a:t>max(x) - maximum value of feature x</a:t>
            </a:r>
          </a:p>
          <a:p>
            <a:endParaRPr lang="en-US" dirty="0">
              <a:latin typeface="Helvetica" panose="020B0604020202020204" pitchFamily="34" charset="0"/>
              <a:cs typeface="Helvetica" panose="020B0604020202020204" pitchFamily="34" charset="0"/>
            </a:endParaRPr>
          </a:p>
        </p:txBody>
      </p:sp>
      <p:grpSp>
        <p:nvGrpSpPr>
          <p:cNvPr id="63" name="Group 62"/>
          <p:cNvGrpSpPr/>
          <p:nvPr/>
        </p:nvGrpSpPr>
        <p:grpSpPr>
          <a:xfrm>
            <a:off x="4844673" y="2625626"/>
            <a:ext cx="4114430" cy="1972732"/>
            <a:chOff x="6020294" y="2588567"/>
            <a:chExt cx="5485906" cy="2630310"/>
          </a:xfrm>
        </p:grpSpPr>
        <p:cxnSp>
          <p:nvCxnSpPr>
            <p:cNvPr id="8" name="Straight Connector 7"/>
            <p:cNvCxnSpPr/>
            <p:nvPr/>
          </p:nvCxnSpPr>
          <p:spPr>
            <a:xfrm>
              <a:off x="6400800" y="2819400"/>
              <a:ext cx="51054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7818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70866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73914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76962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10992970" y="2666999"/>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89154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92202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95250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98298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p:cNvSpPr/>
            <p:nvPr/>
          </p:nvSpPr>
          <p:spPr>
            <a:xfrm>
              <a:off x="101346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p:cNvSpPr txBox="1"/>
            <p:nvPr/>
          </p:nvSpPr>
          <p:spPr>
            <a:xfrm>
              <a:off x="6078071" y="2588567"/>
              <a:ext cx="400109" cy="492443"/>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p>
          </p:txBody>
        </p:sp>
        <p:cxnSp>
          <p:nvCxnSpPr>
            <p:cNvPr id="22" name="Straight Connector 21"/>
            <p:cNvCxnSpPr/>
            <p:nvPr/>
          </p:nvCxnSpPr>
          <p:spPr>
            <a:xfrm>
              <a:off x="6362700" y="4574231"/>
              <a:ext cx="51054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927535" y="442183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8181034" y="4439293"/>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p:cNvSpPr/>
            <p:nvPr/>
          </p:nvSpPr>
          <p:spPr>
            <a:xfrm>
              <a:off x="8420100" y="442183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p:cNvSpPr/>
            <p:nvPr/>
          </p:nvSpPr>
          <p:spPr>
            <a:xfrm>
              <a:off x="8572500" y="4439293"/>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10663517" y="442183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p:cNvSpPr/>
            <p:nvPr/>
          </p:nvSpPr>
          <p:spPr>
            <a:xfrm>
              <a:off x="9002806" y="442183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p:cNvSpPr/>
            <p:nvPr/>
          </p:nvSpPr>
          <p:spPr>
            <a:xfrm>
              <a:off x="9182100" y="4421831"/>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p:cNvSpPr/>
            <p:nvPr/>
          </p:nvSpPr>
          <p:spPr>
            <a:xfrm>
              <a:off x="9468970" y="4404366"/>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p:cNvSpPr/>
            <p:nvPr/>
          </p:nvSpPr>
          <p:spPr>
            <a:xfrm>
              <a:off x="9684123" y="442183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9982200" y="4404367"/>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4" name="Picture 33"/>
            <p:cNvPicPr>
              <a:picLocks noChangeAspect="1"/>
            </p:cNvPicPr>
            <p:nvPr/>
          </p:nvPicPr>
          <p:blipFill>
            <a:blip r:embed="rId3"/>
            <a:stretch>
              <a:fillRect/>
            </a:stretch>
          </p:blipFill>
          <p:spPr>
            <a:xfrm>
              <a:off x="6020294" y="4460023"/>
              <a:ext cx="291353" cy="309563"/>
            </a:xfrm>
            <a:prstGeom prst="rect">
              <a:avLst/>
            </a:prstGeom>
          </p:spPr>
        </p:pic>
        <p:cxnSp>
          <p:nvCxnSpPr>
            <p:cNvPr id="36" name="Straight Connector 35"/>
            <p:cNvCxnSpPr>
              <a:endCxn id="23" idx="2"/>
            </p:cNvCxnSpPr>
            <p:nvPr/>
          </p:nvCxnSpPr>
          <p:spPr>
            <a:xfrm>
              <a:off x="6833525" y="2979449"/>
              <a:ext cx="1094010" cy="1577319"/>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824846" y="4726434"/>
              <a:ext cx="417208" cy="492443"/>
            </a:xfrm>
            <a:prstGeom prst="rect">
              <a:avLst/>
            </a:prstGeom>
            <a:noFill/>
          </p:spPr>
          <p:txBody>
            <a:bodyPr wrap="none" rtlCol="0">
              <a:spAutoFit/>
            </a:bodyPr>
            <a:lstStyle/>
            <a:p>
              <a:r>
                <a:rPr lang="en-US" b="1" dirty="0">
                  <a:latin typeface="Helvetica" panose="020B0604020202020204" pitchFamily="34" charset="0"/>
                  <a:cs typeface="Helvetica" panose="020B0604020202020204" pitchFamily="34" charset="0"/>
                </a:rPr>
                <a:t>0</a:t>
              </a:r>
            </a:p>
          </p:txBody>
        </p:sp>
        <p:sp>
          <p:nvSpPr>
            <p:cNvPr id="39" name="TextBox 38"/>
            <p:cNvSpPr txBox="1"/>
            <p:nvPr/>
          </p:nvSpPr>
          <p:spPr>
            <a:xfrm>
              <a:off x="10738375" y="4678940"/>
              <a:ext cx="417208" cy="492443"/>
            </a:xfrm>
            <a:prstGeom prst="rect">
              <a:avLst/>
            </a:prstGeom>
            <a:noFill/>
          </p:spPr>
          <p:txBody>
            <a:bodyPr wrap="none" rtlCol="0">
              <a:spAutoFit/>
            </a:bodyPr>
            <a:lstStyle/>
            <a:p>
              <a:r>
                <a:rPr lang="en-US" b="1" dirty="0">
                  <a:latin typeface="Helvetica" panose="020B0604020202020204" pitchFamily="34" charset="0"/>
                  <a:cs typeface="Helvetica" panose="020B0604020202020204" pitchFamily="34" charset="0"/>
                </a:rPr>
                <a:t>1</a:t>
              </a:r>
            </a:p>
          </p:txBody>
        </p:sp>
        <p:cxnSp>
          <p:nvCxnSpPr>
            <p:cNvPr id="40" name="Straight Connector 39"/>
            <p:cNvCxnSpPr/>
            <p:nvPr/>
          </p:nvCxnSpPr>
          <p:spPr>
            <a:xfrm>
              <a:off x="7184738" y="2971151"/>
              <a:ext cx="1094010" cy="1577319"/>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416700" y="2936422"/>
              <a:ext cx="1094010" cy="1577319"/>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26" idx="0"/>
            </p:cNvCxnSpPr>
            <p:nvPr/>
          </p:nvCxnSpPr>
          <p:spPr>
            <a:xfrm>
              <a:off x="7778513" y="2794505"/>
              <a:ext cx="908287" cy="1644788"/>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6" idx="4"/>
              <a:endCxn id="28" idx="0"/>
            </p:cNvCxnSpPr>
            <p:nvPr/>
          </p:nvCxnSpPr>
          <p:spPr>
            <a:xfrm>
              <a:off x="9029700" y="2936875"/>
              <a:ext cx="87406" cy="1484955"/>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29" idx="7"/>
            </p:cNvCxnSpPr>
            <p:nvPr/>
          </p:nvCxnSpPr>
          <p:spPr>
            <a:xfrm>
              <a:off x="9306265" y="2961770"/>
              <a:ext cx="70957" cy="1499583"/>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30" idx="1"/>
            </p:cNvCxnSpPr>
            <p:nvPr/>
          </p:nvCxnSpPr>
          <p:spPr>
            <a:xfrm flipH="1">
              <a:off x="9502448" y="2961770"/>
              <a:ext cx="67375" cy="1482118"/>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9" idx="3"/>
              <a:endCxn id="31" idx="4"/>
            </p:cNvCxnSpPr>
            <p:nvPr/>
          </p:nvCxnSpPr>
          <p:spPr>
            <a:xfrm flipH="1">
              <a:off x="9798423" y="2897353"/>
              <a:ext cx="64855" cy="179435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20" idx="4"/>
              <a:endCxn id="32" idx="0"/>
            </p:cNvCxnSpPr>
            <p:nvPr/>
          </p:nvCxnSpPr>
          <p:spPr>
            <a:xfrm flipH="1">
              <a:off x="10096500" y="2936875"/>
              <a:ext cx="152400" cy="146749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4" idx="3"/>
              <a:endCxn id="27" idx="1"/>
            </p:cNvCxnSpPr>
            <p:nvPr/>
          </p:nvCxnSpPr>
          <p:spPr>
            <a:xfrm flipH="1">
              <a:off x="10696995" y="2897352"/>
              <a:ext cx="329453" cy="156400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grpSp>
      <p:pic>
        <p:nvPicPr>
          <p:cNvPr id="64" name="Picture 63"/>
          <p:cNvPicPr>
            <a:picLocks noChangeAspect="1"/>
          </p:cNvPicPr>
          <p:nvPr/>
        </p:nvPicPr>
        <p:blipFill>
          <a:blip r:embed="rId4"/>
          <a:stretch>
            <a:fillRect/>
          </a:stretch>
        </p:blipFill>
        <p:spPr>
          <a:xfrm>
            <a:off x="666890" y="5126849"/>
            <a:ext cx="6065044" cy="557213"/>
          </a:xfrm>
          <a:prstGeom prst="rect">
            <a:avLst/>
          </a:prstGeom>
        </p:spPr>
      </p:pic>
    </p:spTree>
    <p:extLst>
      <p:ext uri="{BB962C8B-B14F-4D97-AF65-F5344CB8AC3E}">
        <p14:creationId xmlns:p14="http://schemas.microsoft.com/office/powerpoint/2010/main" val="2839916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Min-max Normalization</a:t>
            </a:r>
          </a:p>
        </p:txBody>
      </p:sp>
      <p:sp>
        <p:nvSpPr>
          <p:cNvPr id="3" name="Text Placeholder 2"/>
          <p:cNvSpPr>
            <a:spLocks noGrp="1"/>
          </p:cNvSpPr>
          <p:nvPr>
            <p:ph type="body" sz="quarter" idx="13"/>
          </p:nvPr>
        </p:nvSpPr>
        <p:spPr/>
        <p:txBody>
          <a:bodyPr>
            <a:normAutofit/>
          </a:bodyPr>
          <a:lstStyle/>
          <a:p>
            <a:pPr marL="0" indent="0">
              <a:lnSpc>
                <a:spcPct val="150000"/>
              </a:lnSpc>
              <a:buNone/>
            </a:pPr>
            <a:r>
              <a:rPr lang="en-US" sz="1800" dirty="0"/>
              <a:t>Let income range $12,000 to $98,000 be normalized to [0.0, 1.0].</a:t>
            </a:r>
          </a:p>
          <a:p>
            <a:pPr marL="0" indent="0">
              <a:lnSpc>
                <a:spcPct val="150000"/>
              </a:lnSpc>
              <a:buNone/>
            </a:pPr>
            <a:r>
              <a:rPr lang="en-US" sz="1800" dirty="0"/>
              <a:t>Then $73,000 is mapped to ?</a:t>
            </a:r>
          </a:p>
        </p:txBody>
      </p:sp>
      <p:pic>
        <p:nvPicPr>
          <p:cNvPr id="5" name="Picture 4"/>
          <p:cNvPicPr>
            <a:picLocks noChangeAspect="1"/>
          </p:cNvPicPr>
          <p:nvPr/>
        </p:nvPicPr>
        <p:blipFill>
          <a:blip r:embed="rId2"/>
          <a:stretch>
            <a:fillRect/>
          </a:stretch>
        </p:blipFill>
        <p:spPr>
          <a:xfrm>
            <a:off x="2171701" y="3432993"/>
            <a:ext cx="3393281" cy="664369"/>
          </a:xfrm>
          <a:prstGeom prst="rect">
            <a:avLst/>
          </a:prstGeom>
        </p:spPr>
      </p:pic>
    </p:spTree>
    <p:extLst>
      <p:ext uri="{BB962C8B-B14F-4D97-AF65-F5344CB8AC3E}">
        <p14:creationId xmlns:p14="http://schemas.microsoft.com/office/powerpoint/2010/main" val="1531478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 Normalization -&gt; Standardization</a:t>
            </a:r>
          </a:p>
        </p:txBody>
      </p:sp>
      <p:sp>
        <p:nvSpPr>
          <p:cNvPr id="3" name="Text Placeholder 2"/>
          <p:cNvSpPr>
            <a:spLocks noGrp="1"/>
          </p:cNvSpPr>
          <p:nvPr>
            <p:ph type="body" sz="quarter" idx="13"/>
          </p:nvPr>
        </p:nvSpPr>
        <p:spPr>
          <a:xfrm>
            <a:off x="457200" y="1803798"/>
            <a:ext cx="8333386" cy="4082653"/>
          </a:xfrm>
        </p:spPr>
        <p:txBody>
          <a:bodyPr>
            <a:normAutofit fontScale="92500" lnSpcReduction="10000"/>
          </a:bodyPr>
          <a:lstStyle/>
          <a:p>
            <a:pPr>
              <a:lnSpc>
                <a:spcPct val="150000"/>
              </a:lnSpc>
              <a:buFont typeface="Wingdings" panose="05000000000000000000" pitchFamily="2" charset="2"/>
              <a:buChar char="Ø"/>
            </a:pPr>
            <a:r>
              <a:rPr lang="en-US" sz="2100" dirty="0"/>
              <a:t>In z-score normalization (or zero-mean normalization)</a:t>
            </a:r>
          </a:p>
          <a:p>
            <a:pPr>
              <a:lnSpc>
                <a:spcPct val="150000"/>
              </a:lnSpc>
              <a:buFont typeface="Wingdings" panose="05000000000000000000" pitchFamily="2" charset="2"/>
              <a:buChar char="Ø"/>
            </a:pPr>
            <a:r>
              <a:rPr lang="en-US" sz="2100" dirty="0"/>
              <a:t>The values for an attribute, x, are normalized based on the mean (x) and standard deviation (</a:t>
            </a:r>
            <a:r>
              <a:rPr lang="en-US" sz="2100" dirty="0" err="1"/>
              <a:t>σ</a:t>
            </a:r>
            <a:r>
              <a:rPr lang="en-US" sz="2100" baseline="-25000" dirty="0" err="1"/>
              <a:t>x</a:t>
            </a:r>
            <a:r>
              <a:rPr lang="en-US" sz="2100" dirty="0"/>
              <a:t> ) of x.</a:t>
            </a:r>
          </a:p>
          <a:p>
            <a:pPr>
              <a:lnSpc>
                <a:spcPct val="150000"/>
              </a:lnSpc>
              <a:buFont typeface="Wingdings" panose="05000000000000000000" pitchFamily="2" charset="2"/>
              <a:buChar char="Ø"/>
            </a:pPr>
            <a:endParaRPr lang="en-US" sz="2100" dirty="0"/>
          </a:p>
          <a:p>
            <a:pPr>
              <a:lnSpc>
                <a:spcPct val="150000"/>
              </a:lnSpc>
              <a:buFont typeface="Wingdings" panose="05000000000000000000" pitchFamily="2" charset="2"/>
              <a:buChar char="Ø"/>
            </a:pPr>
            <a:endParaRPr lang="en-US" sz="2100" dirty="0"/>
          </a:p>
          <a:p>
            <a:pPr>
              <a:lnSpc>
                <a:spcPct val="150000"/>
              </a:lnSpc>
              <a:buFont typeface="Wingdings" panose="05000000000000000000" pitchFamily="2" charset="2"/>
              <a:buChar char="Ø"/>
            </a:pPr>
            <a:endParaRPr lang="en-US" sz="2100" dirty="0"/>
          </a:p>
          <a:p>
            <a:pPr>
              <a:lnSpc>
                <a:spcPct val="150000"/>
              </a:lnSpc>
              <a:buFont typeface="Wingdings" panose="05000000000000000000" pitchFamily="2" charset="2"/>
              <a:buChar char="Ø"/>
            </a:pPr>
            <a:endParaRPr lang="en-US" sz="2100" dirty="0"/>
          </a:p>
          <a:p>
            <a:pPr>
              <a:lnSpc>
                <a:spcPct val="150000"/>
              </a:lnSpc>
              <a:buFont typeface="Wingdings" panose="05000000000000000000" pitchFamily="2" charset="2"/>
              <a:buChar char="Ø"/>
            </a:pPr>
            <a:r>
              <a:rPr lang="en-US" sz="2100" dirty="0">
                <a:solidFill>
                  <a:srgbClr val="FF0000"/>
                </a:solidFill>
              </a:rPr>
              <a:t>The resulting scaled feature has a mean of 0 and a variance of 1.</a:t>
            </a:r>
          </a:p>
          <a:p>
            <a:endParaRPr lang="en-US" dirty="0"/>
          </a:p>
        </p:txBody>
      </p:sp>
      <p:pic>
        <p:nvPicPr>
          <p:cNvPr id="4" name="Picture 3"/>
          <p:cNvPicPr>
            <a:picLocks noChangeAspect="1"/>
          </p:cNvPicPr>
          <p:nvPr/>
        </p:nvPicPr>
        <p:blipFill>
          <a:blip r:embed="rId2"/>
          <a:stretch>
            <a:fillRect/>
          </a:stretch>
        </p:blipFill>
        <p:spPr>
          <a:xfrm>
            <a:off x="1028700" y="3314701"/>
            <a:ext cx="2284497" cy="775097"/>
          </a:xfrm>
          <a:prstGeom prst="rect">
            <a:avLst/>
          </a:prstGeom>
        </p:spPr>
      </p:pic>
      <p:pic>
        <p:nvPicPr>
          <p:cNvPr id="5" name="Picture 4"/>
          <p:cNvPicPr>
            <a:picLocks noChangeAspect="1"/>
          </p:cNvPicPr>
          <p:nvPr/>
        </p:nvPicPr>
        <p:blipFill>
          <a:blip r:embed="rId3"/>
          <a:stretch>
            <a:fillRect/>
          </a:stretch>
        </p:blipFill>
        <p:spPr>
          <a:xfrm>
            <a:off x="5184673" y="3082528"/>
            <a:ext cx="3579019" cy="2014538"/>
          </a:xfrm>
          <a:prstGeom prst="rect">
            <a:avLst/>
          </a:prstGeom>
        </p:spPr>
      </p:pic>
    </p:spTree>
    <p:extLst>
      <p:ext uri="{BB962C8B-B14F-4D97-AF65-F5344CB8AC3E}">
        <p14:creationId xmlns:p14="http://schemas.microsoft.com/office/powerpoint/2010/main" val="1765943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z-score Normalization</a:t>
            </a:r>
          </a:p>
        </p:txBody>
      </p:sp>
      <p:sp>
        <p:nvSpPr>
          <p:cNvPr id="3" name="Text Placeholder 2"/>
          <p:cNvSpPr>
            <a:spLocks noGrp="1"/>
          </p:cNvSpPr>
          <p:nvPr>
            <p:ph type="body" sz="quarter" idx="13"/>
          </p:nvPr>
        </p:nvSpPr>
        <p:spPr/>
        <p:txBody>
          <a:bodyPr>
            <a:normAutofit/>
          </a:bodyPr>
          <a:lstStyle/>
          <a:p>
            <a:pPr marL="0" indent="0">
              <a:lnSpc>
                <a:spcPct val="150000"/>
              </a:lnSpc>
              <a:buNone/>
            </a:pPr>
            <a:r>
              <a:rPr lang="en-US" sz="1800" dirty="0"/>
              <a:t>Let </a:t>
            </a:r>
            <a:r>
              <a:rPr lang="el-GR" sz="1800" dirty="0"/>
              <a:t>μ</a:t>
            </a:r>
            <a:r>
              <a:rPr lang="en-US" sz="1800" baseline="-25000" dirty="0"/>
              <a:t>x</a:t>
            </a:r>
            <a:r>
              <a:rPr lang="en-US" sz="1800" dirty="0"/>
              <a:t>= 54,000, </a:t>
            </a:r>
            <a:r>
              <a:rPr lang="en-US" sz="1800" dirty="0" err="1"/>
              <a:t>σ</a:t>
            </a:r>
            <a:r>
              <a:rPr lang="en-US" sz="1800" baseline="-25000" dirty="0" err="1"/>
              <a:t>x</a:t>
            </a:r>
            <a:r>
              <a:rPr lang="en-US" sz="1800" dirty="0"/>
              <a:t> = 16,000, for the attribute income </a:t>
            </a:r>
          </a:p>
          <a:p>
            <a:pPr marL="0" indent="0">
              <a:lnSpc>
                <a:spcPct val="150000"/>
              </a:lnSpc>
              <a:buNone/>
            </a:pPr>
            <a:r>
              <a:rPr lang="en-US" sz="1800" dirty="0"/>
              <a:t>With z-score normalization, a value of $73,600 for income is transformed to:</a:t>
            </a:r>
          </a:p>
        </p:txBody>
      </p:sp>
      <p:pic>
        <p:nvPicPr>
          <p:cNvPr id="5" name="Picture 4"/>
          <p:cNvPicPr>
            <a:picLocks noChangeAspect="1"/>
          </p:cNvPicPr>
          <p:nvPr/>
        </p:nvPicPr>
        <p:blipFill>
          <a:blip r:embed="rId2"/>
          <a:stretch>
            <a:fillRect/>
          </a:stretch>
        </p:blipFill>
        <p:spPr>
          <a:xfrm>
            <a:off x="2286000" y="3714647"/>
            <a:ext cx="2464594" cy="771525"/>
          </a:xfrm>
          <a:prstGeom prst="rect">
            <a:avLst/>
          </a:prstGeom>
        </p:spPr>
      </p:pic>
      <p:sp>
        <p:nvSpPr>
          <p:cNvPr id="6" name="Rectangle 5"/>
          <p:cNvSpPr/>
          <p:nvPr/>
        </p:nvSpPr>
        <p:spPr>
          <a:xfrm>
            <a:off x="754002" y="4662540"/>
            <a:ext cx="7932798" cy="369332"/>
          </a:xfrm>
          <a:prstGeom prst="rect">
            <a:avLst/>
          </a:prstGeom>
        </p:spPr>
        <p:txBody>
          <a:bodyPr wrap="square">
            <a:spAutoFit/>
          </a:bodyPr>
          <a:lstStyle/>
          <a:p>
            <a:r>
              <a:rPr lang="en-US" dirty="0">
                <a:solidFill>
                  <a:srgbClr val="FF0000"/>
                </a:solidFill>
                <a:latin typeface="Helvetica" panose="020B0604020202020204" pitchFamily="34" charset="0"/>
                <a:cs typeface="Helvetica" panose="020B0604020202020204" pitchFamily="34" charset="0"/>
              </a:rPr>
              <a:t>Z=score normalization can change the original data quite a bit</a:t>
            </a:r>
            <a:r>
              <a:rPr lang="en-US" sz="1350" dirty="0">
                <a:solidFill>
                  <a:srgbClr val="FF0000"/>
                </a:solidFill>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949314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a:t>https://www.statisticshowto.datasciencecentral.com/normalized/</a:t>
            </a:r>
          </a:p>
          <a:p>
            <a:r>
              <a:rPr lang="en-US" dirty="0"/>
              <a:t>The word “normalization” is used informally in statistics, and so the term normalized data can have multiple meanings. In most cases, when you normalize data you eliminate the units of measurement for data, enabling you to more easily compare data from different places. Some of the more common ways to normalize data include:</a:t>
            </a:r>
          </a:p>
          <a:p>
            <a:r>
              <a:rPr lang="en-US" dirty="0"/>
              <a:t>•	</a:t>
            </a:r>
            <a:r>
              <a:rPr lang="en-US" b="1" dirty="0"/>
              <a:t>Transforming data using a z-score or t-score. This is usually called standardization</a:t>
            </a:r>
            <a:r>
              <a:rPr lang="en-US" dirty="0"/>
              <a:t>. In the vast majority of cases, if a statistics textbook is talking about normalizing data, then this is the definition of “normalization” they are probably using.</a:t>
            </a:r>
          </a:p>
          <a:p>
            <a:r>
              <a:rPr lang="en-US" dirty="0"/>
              <a:t>•	Rescaling data to have values between 0 and 1. </a:t>
            </a:r>
            <a:r>
              <a:rPr lang="en-US" b="1" dirty="0"/>
              <a:t>This is usually called feature scaling</a:t>
            </a:r>
            <a:r>
              <a:rPr lang="en-US" dirty="0"/>
              <a:t>. One possible formula to achieve this is:</a:t>
            </a:r>
          </a:p>
          <a:p>
            <a:r>
              <a:rPr lang="en-US" dirty="0"/>
              <a:t> </a:t>
            </a:r>
          </a:p>
          <a:p>
            <a:endParaRPr lang="en-US" dirty="0"/>
          </a:p>
          <a:p>
            <a:r>
              <a:rPr lang="en-US" dirty="0"/>
              <a:t>•	</a:t>
            </a:r>
            <a:r>
              <a:rPr lang="en-US" b="1" dirty="0"/>
              <a:t>Standardizing residuals</a:t>
            </a:r>
            <a:r>
              <a:rPr lang="en-US" dirty="0"/>
              <a:t>: Ratios used in </a:t>
            </a:r>
            <a:r>
              <a:rPr lang="en-US" u="sng" dirty="0"/>
              <a:t>regression analysis </a:t>
            </a:r>
            <a:r>
              <a:rPr lang="en-US" dirty="0"/>
              <a:t>can force residuals into the shape of a normal distribution.</a:t>
            </a:r>
          </a:p>
          <a:p>
            <a:r>
              <a:rPr lang="en-US" dirty="0"/>
              <a:t>•	Normalizing Moments using the formula </a:t>
            </a:r>
            <a:r>
              <a:rPr lang="en-US" b="1" dirty="0"/>
              <a:t>μ/σ.</a:t>
            </a:r>
          </a:p>
          <a:p>
            <a:r>
              <a:rPr lang="en-US" dirty="0"/>
              <a:t>•	Normalizing vectors (in linear algebra) to a norm of one. Normalization in this sense means to transform a vector so that it has a length of one.</a:t>
            </a:r>
          </a:p>
          <a:p>
            <a:endParaRPr lang="en-US" dirty="0"/>
          </a:p>
          <a:p>
            <a:endParaRPr lang="en-US" dirty="0"/>
          </a:p>
        </p:txBody>
      </p:sp>
      <p:sp>
        <p:nvSpPr>
          <p:cNvPr id="3" name="Content Placeholder 2"/>
          <p:cNvSpPr>
            <a:spLocks noGrp="1"/>
          </p:cNvSpPr>
          <p:nvPr>
            <p:ph sz="quarter" idx="10"/>
          </p:nvPr>
        </p:nvSpPr>
        <p:spPr/>
        <p:txBody>
          <a:bodyPr/>
          <a:lstStyle/>
          <a:p>
            <a:r>
              <a:rPr lang="en-US" dirty="0"/>
              <a:t>Normalization</a:t>
            </a:r>
          </a:p>
        </p:txBody>
      </p:sp>
      <p:pic>
        <p:nvPicPr>
          <p:cNvPr id="7" name="Picture 6" descr="https://www.statisticshowto.datasciencecentral.com/wp-content/uploads/2015/11/normalize-data.pn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191000"/>
            <a:ext cx="2427514" cy="508635"/>
          </a:xfrm>
          <a:prstGeom prst="rect">
            <a:avLst/>
          </a:prstGeom>
          <a:noFill/>
          <a:ln>
            <a:noFill/>
          </a:ln>
        </p:spPr>
      </p:pic>
    </p:spTree>
    <p:extLst>
      <p:ext uri="{BB962C8B-B14F-4D97-AF65-F5344CB8AC3E}">
        <p14:creationId xmlns:p14="http://schemas.microsoft.com/office/powerpoint/2010/main" val="3701396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a:t>The terms normalization and standardization are sometimes used interchangeably, but they usually refer to different things. Normalization usually means to scale a variable to have a values between 0 and 1, while standardization transforms data to have a mean of zero and a standard deviation of 1. This standardization is called a </a:t>
            </a:r>
            <a:r>
              <a:rPr lang="en-US" b="1" dirty="0"/>
              <a:t>z-score</a:t>
            </a:r>
            <a:r>
              <a:rPr lang="en-US" dirty="0"/>
              <a:t>, and data points can be standardized with the following formula:</a:t>
            </a:r>
          </a:p>
          <a:p>
            <a:r>
              <a:rPr lang="en-US" dirty="0"/>
              <a:t> </a:t>
            </a:r>
          </a:p>
          <a:p>
            <a:endParaRPr lang="en-US" dirty="0"/>
          </a:p>
          <a:p>
            <a:r>
              <a:rPr lang="en-US" dirty="0"/>
              <a:t>A </a:t>
            </a:r>
            <a:r>
              <a:rPr lang="en-US" b="1" dirty="0"/>
              <a:t>z-score</a:t>
            </a:r>
            <a:r>
              <a:rPr lang="en-US" dirty="0"/>
              <a:t> standardizes variables.</a:t>
            </a:r>
          </a:p>
          <a:p>
            <a:r>
              <a:rPr lang="en-US" dirty="0"/>
              <a:t>Where:</a:t>
            </a:r>
          </a:p>
          <a:p>
            <a:r>
              <a:rPr lang="en-US" dirty="0"/>
              <a:t>•	xi is a data point (x1, x2…</a:t>
            </a:r>
            <a:r>
              <a:rPr lang="en-US" dirty="0" err="1"/>
              <a:t>xn</a:t>
            </a:r>
            <a:r>
              <a:rPr lang="en-US" dirty="0"/>
              <a:t>).</a:t>
            </a:r>
          </a:p>
          <a:p>
            <a:r>
              <a:rPr lang="en-US" dirty="0"/>
              <a:t>•	x̄ is the sample mean.</a:t>
            </a:r>
          </a:p>
          <a:p>
            <a:r>
              <a:rPr lang="en-US" dirty="0"/>
              <a:t>•	s is the sample standard deviation.</a:t>
            </a:r>
          </a:p>
          <a:p>
            <a:endParaRPr lang="en-US" dirty="0"/>
          </a:p>
          <a:p>
            <a:r>
              <a:rPr lang="en-US" dirty="0"/>
              <a:t>Z-scores are very common in statistics. They allow you to compare different sets of data and to find probabilities for sets of data using standardized tables (called z-tables). For more about z-scores, see: Z-score: Definition, Formula, and Calculation.</a:t>
            </a:r>
          </a:p>
          <a:p>
            <a:endParaRPr lang="en-US" dirty="0"/>
          </a:p>
        </p:txBody>
      </p:sp>
      <p:sp>
        <p:nvSpPr>
          <p:cNvPr id="3" name="Content Placeholder 2"/>
          <p:cNvSpPr>
            <a:spLocks noGrp="1"/>
          </p:cNvSpPr>
          <p:nvPr>
            <p:ph sz="quarter" idx="10"/>
          </p:nvPr>
        </p:nvSpPr>
        <p:spPr/>
        <p:txBody>
          <a:bodyPr/>
          <a:lstStyle/>
          <a:p>
            <a:r>
              <a:rPr lang="en-US" dirty="0"/>
              <a:t>Standardization</a:t>
            </a:r>
          </a:p>
        </p:txBody>
      </p:sp>
      <p:pic>
        <p:nvPicPr>
          <p:cNvPr id="10" name="Picture 9" descr="https://www.statisticshowto.datasciencecentral.com/wp-content/uploads/2016/11/alternate-z-score.pn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667000"/>
            <a:ext cx="1428750" cy="723900"/>
          </a:xfrm>
          <a:prstGeom prst="rect">
            <a:avLst/>
          </a:prstGeom>
          <a:noFill/>
          <a:ln>
            <a:noFill/>
          </a:ln>
        </p:spPr>
      </p:pic>
    </p:spTree>
    <p:extLst>
      <p:ext uri="{BB962C8B-B14F-4D97-AF65-F5344CB8AC3E}">
        <p14:creationId xmlns:p14="http://schemas.microsoft.com/office/powerpoint/2010/main" val="2807427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rmAutofit fontScale="85000" lnSpcReduction="20000"/>
          </a:bodyPr>
          <a:lstStyle/>
          <a:p>
            <a:r>
              <a:rPr lang="en-US" dirty="0">
                <a:hlinkClick r:id="rId2"/>
              </a:rPr>
              <a:t>https://www.statisticshowto.datasciencecentral.com/probability-and-statistics/t-distribution/t-score-formula/</a:t>
            </a:r>
            <a:endParaRPr lang="en-US" dirty="0"/>
          </a:p>
          <a:p>
            <a:endParaRPr lang="en-US" dirty="0"/>
          </a:p>
          <a:p>
            <a:r>
              <a:rPr lang="en-US" dirty="0"/>
              <a:t>A </a:t>
            </a:r>
            <a:r>
              <a:rPr lang="en-US" b="1" dirty="0"/>
              <a:t>t-score</a:t>
            </a:r>
            <a:r>
              <a:rPr lang="en-US" dirty="0"/>
              <a:t> is one form of a standardized test statistic (the other you’ll come across in elementary statistics is the z-score). The t score formula enables you to take an individual score and transform it into a standardized form &gt; one which helps you to compare scores.</a:t>
            </a:r>
          </a:p>
          <a:p>
            <a:r>
              <a:rPr lang="en-US" dirty="0"/>
              <a:t>You’ll want to use the t score formula when you don’t know the population standard deviation and you have a small sample (under 30).</a:t>
            </a:r>
          </a:p>
          <a:p>
            <a:r>
              <a:rPr lang="en-US" dirty="0"/>
              <a:t>The t score formula is:</a:t>
            </a:r>
          </a:p>
          <a:p>
            <a:r>
              <a:rPr lang="en-US" dirty="0"/>
              <a:t> </a:t>
            </a:r>
          </a:p>
          <a:p>
            <a:endParaRPr lang="en-US" dirty="0"/>
          </a:p>
          <a:p>
            <a:r>
              <a:rPr lang="en-US" dirty="0"/>
              <a:t>Where</a:t>
            </a:r>
          </a:p>
          <a:p>
            <a:r>
              <a:rPr lang="en-US" dirty="0"/>
              <a:t>x̄ = sample mean</a:t>
            </a:r>
          </a:p>
          <a:p>
            <a:r>
              <a:rPr lang="en-US" dirty="0"/>
              <a:t>μ0 = population mean</a:t>
            </a:r>
          </a:p>
          <a:p>
            <a:r>
              <a:rPr lang="en-US" dirty="0"/>
              <a:t>s = sample standard deviation</a:t>
            </a:r>
          </a:p>
          <a:p>
            <a:r>
              <a:rPr lang="en-US" dirty="0"/>
              <a:t>n = sample size</a:t>
            </a:r>
          </a:p>
        </p:txBody>
      </p:sp>
      <p:sp>
        <p:nvSpPr>
          <p:cNvPr id="3" name="Content Placeholder 2"/>
          <p:cNvSpPr>
            <a:spLocks noGrp="1"/>
          </p:cNvSpPr>
          <p:nvPr>
            <p:ph sz="quarter" idx="10"/>
          </p:nvPr>
        </p:nvSpPr>
        <p:spPr/>
        <p:txBody>
          <a:bodyPr/>
          <a:lstStyle/>
          <a:p>
            <a:r>
              <a:rPr lang="en-US" dirty="0"/>
              <a:t>T-Score</a:t>
            </a:r>
          </a:p>
        </p:txBody>
      </p:sp>
      <p:pic>
        <p:nvPicPr>
          <p:cNvPr id="7" name="Picture 6" descr="t score formula">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962400"/>
            <a:ext cx="2209800" cy="1122159"/>
          </a:xfrm>
          <a:prstGeom prst="rect">
            <a:avLst/>
          </a:prstGeom>
          <a:noFill/>
          <a:ln>
            <a:noFill/>
          </a:ln>
        </p:spPr>
      </p:pic>
    </p:spTree>
    <p:extLst>
      <p:ext uri="{BB962C8B-B14F-4D97-AF65-F5344CB8AC3E}">
        <p14:creationId xmlns:p14="http://schemas.microsoft.com/office/powerpoint/2010/main" val="1029935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Decimal Scaling</a:t>
            </a:r>
          </a:p>
        </p:txBody>
      </p:sp>
      <p:sp>
        <p:nvSpPr>
          <p:cNvPr id="3" name="Text Placeholder 2"/>
          <p:cNvSpPr>
            <a:spLocks noGrp="1"/>
          </p:cNvSpPr>
          <p:nvPr>
            <p:ph type="body" sz="quarter" idx="13"/>
          </p:nvPr>
        </p:nvSpPr>
        <p:spPr>
          <a:xfrm>
            <a:off x="628650" y="1771651"/>
            <a:ext cx="8172450" cy="3486149"/>
          </a:xfrm>
        </p:spPr>
        <p:txBody>
          <a:bodyPr>
            <a:noAutofit/>
          </a:bodyPr>
          <a:lstStyle/>
          <a:p>
            <a:pPr>
              <a:lnSpc>
                <a:spcPct val="150000"/>
              </a:lnSpc>
              <a:buFont typeface="Wingdings" panose="05000000000000000000" pitchFamily="2" charset="2"/>
              <a:buChar char="Ø"/>
            </a:pPr>
            <a:r>
              <a:rPr lang="en-US" sz="1800" dirty="0"/>
              <a:t>Normalizes by moving the decimal point of values of attribute A.</a:t>
            </a:r>
          </a:p>
          <a:p>
            <a:pPr>
              <a:lnSpc>
                <a:spcPct val="150000"/>
              </a:lnSpc>
              <a:buFont typeface="Wingdings" panose="05000000000000000000" pitchFamily="2" charset="2"/>
              <a:buChar char="Ø"/>
            </a:pPr>
            <a:r>
              <a:rPr lang="en-US" sz="1800" dirty="0"/>
              <a:t>The number of decimal points moved depends on the maximum absolute value of A.</a:t>
            </a:r>
          </a:p>
          <a:p>
            <a:pPr>
              <a:lnSpc>
                <a:spcPct val="150000"/>
              </a:lnSpc>
              <a:buFont typeface="Wingdings" panose="05000000000000000000" pitchFamily="2" charset="2"/>
              <a:buChar char="Ø"/>
            </a:pPr>
            <a:r>
              <a:rPr lang="en-US" sz="1800" dirty="0"/>
              <a:t>A value, v, of A is normalized to v′ by computing</a:t>
            </a:r>
          </a:p>
          <a:p>
            <a:pPr>
              <a:lnSpc>
                <a:spcPct val="150000"/>
              </a:lnSpc>
              <a:buFont typeface="Wingdings" panose="05000000000000000000" pitchFamily="2" charset="2"/>
              <a:buChar char="Ø"/>
            </a:pPr>
            <a:endParaRPr lang="en-US" sz="1800" dirty="0"/>
          </a:p>
          <a:p>
            <a:pPr marL="0" indent="0">
              <a:lnSpc>
                <a:spcPct val="150000"/>
              </a:lnSpc>
              <a:buNone/>
            </a:pPr>
            <a:r>
              <a:rPr lang="en-US" sz="1800" dirty="0"/>
              <a:t>          where j is the smallest integer such that Max(|v′|) &lt; 1.</a:t>
            </a:r>
          </a:p>
        </p:txBody>
      </p:sp>
      <mc:AlternateContent xmlns:mc="http://schemas.openxmlformats.org/markup-compatibility/2006" xmlns:a14="http://schemas.microsoft.com/office/drawing/2010/main">
        <mc:Choice Requires="a14">
          <p:sp>
            <p:nvSpPr>
              <p:cNvPr id="6" name="TextBox 5"/>
              <p:cNvSpPr txBox="1"/>
              <p:nvPr/>
            </p:nvSpPr>
            <p:spPr>
              <a:xfrm>
                <a:off x="2792378" y="3733800"/>
                <a:ext cx="1926851" cy="308931"/>
              </a:xfrm>
              <a:prstGeom prst="rect">
                <a:avLst/>
              </a:prstGeom>
              <a:noFill/>
            </p:spPr>
            <p:txBody>
              <a:bodyPr wrap="square" lIns="0" tIns="0" rIns="0" bIns="0" rtlCol="0">
                <a:spAutoFit/>
              </a:bodyPr>
              <a:lstStyle/>
              <a:p>
                <a:r>
                  <a:rPr lang="en-US" sz="1350" dirty="0">
                    <a:latin typeface="Helvetica" panose="020B0604020202020204" pitchFamily="34" charset="0"/>
                    <a:cs typeface="Helvetica" panose="020B0604020202020204" pitchFamily="34" charset="0"/>
                  </a:rPr>
                  <a:t>V’=</a:t>
                </a:r>
                <a14:m>
                  <m:oMath xmlns:m="http://schemas.openxmlformats.org/officeDocument/2006/math">
                    <m:f>
                      <m:fPr>
                        <m:ctrlPr>
                          <a:rPr lang="en-US" sz="1350" i="1">
                            <a:latin typeface="Cambria Math" panose="02040503050406030204" pitchFamily="18" charset="0"/>
                          </a:rPr>
                        </m:ctrlPr>
                      </m:fPr>
                      <m:num>
                        <m:r>
                          <a:rPr lang="en-US" sz="1350" i="1">
                            <a:latin typeface="Cambria Math" panose="02040503050406030204" pitchFamily="18" charset="0"/>
                          </a:rPr>
                          <m:t>𝑉</m:t>
                        </m:r>
                      </m:num>
                      <m:den>
                        <m:r>
                          <a:rPr lang="en-US" sz="1350" i="1">
                            <a:latin typeface="Cambria Math" panose="02040503050406030204" pitchFamily="18" charset="0"/>
                          </a:rPr>
                          <m:t>10</m:t>
                        </m:r>
                        <m:r>
                          <a:rPr lang="en-US" sz="1350" i="1" baseline="30000">
                            <a:latin typeface="Cambria Math" panose="02040503050406030204" pitchFamily="18" charset="0"/>
                          </a:rPr>
                          <m:t>𝐽</m:t>
                        </m:r>
                      </m:den>
                    </m:f>
                  </m:oMath>
                </a14:m>
                <a:endParaRPr lang="en-US" sz="1350" dirty="0">
                  <a:latin typeface="Helvetica" panose="020B0604020202020204" pitchFamily="34" charset="0"/>
                  <a:cs typeface="Helvetica"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92378" y="3733800"/>
                <a:ext cx="1926851" cy="308931"/>
              </a:xfrm>
              <a:prstGeom prst="rect">
                <a:avLst/>
              </a:prstGeom>
              <a:blipFill>
                <a:blip r:embed="rId2"/>
                <a:stretch>
                  <a:fillRect l="-5380" t="-4000" b="-16000"/>
                </a:stretch>
              </a:blipFill>
            </p:spPr>
            <p:txBody>
              <a:bodyPr/>
              <a:lstStyle/>
              <a:p>
                <a:r>
                  <a:rPr lang="en-US">
                    <a:noFill/>
                  </a:rPr>
                  <a:t> </a:t>
                </a:r>
              </a:p>
            </p:txBody>
          </p:sp>
        </mc:Fallback>
      </mc:AlternateContent>
    </p:spTree>
    <p:extLst>
      <p:ext uri="{BB962C8B-B14F-4D97-AF65-F5344CB8AC3E}">
        <p14:creationId xmlns:p14="http://schemas.microsoft.com/office/powerpoint/2010/main" val="1666749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Decimal Scaling</a:t>
            </a:r>
          </a:p>
        </p:txBody>
      </p:sp>
      <p:sp>
        <p:nvSpPr>
          <p:cNvPr id="4" name="Text Placeholder 3"/>
          <p:cNvSpPr>
            <a:spLocks noGrp="1"/>
          </p:cNvSpPr>
          <p:nvPr>
            <p:ph type="body" sz="quarter" idx="13"/>
          </p:nvPr>
        </p:nvSpPr>
        <p:spPr>
          <a:xfrm>
            <a:off x="643304" y="3143250"/>
            <a:ext cx="7620000" cy="2046685"/>
          </a:xfrm>
        </p:spPr>
        <p:txBody>
          <a:bodyPr/>
          <a:lstStyle/>
          <a:p>
            <a:endParaRPr lang="en-US" dirty="0"/>
          </a:p>
          <a:p>
            <a:endParaRPr lang="en-US" dirty="0"/>
          </a:p>
        </p:txBody>
      </p:sp>
      <p:graphicFrame>
        <p:nvGraphicFramePr>
          <p:cNvPr id="6" name="Table 5"/>
          <p:cNvGraphicFramePr>
            <a:graphicFrameLocks noGrp="1"/>
          </p:cNvGraphicFramePr>
          <p:nvPr/>
        </p:nvGraphicFramePr>
        <p:xfrm>
          <a:off x="643305" y="1987055"/>
          <a:ext cx="6096000" cy="8458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95848892"/>
                    </a:ext>
                  </a:extLst>
                </a:gridCol>
                <a:gridCol w="2032000">
                  <a:extLst>
                    <a:ext uri="{9D8B030D-6E8A-4147-A177-3AD203B41FA5}">
                      <a16:colId xmlns:a16="http://schemas.microsoft.com/office/drawing/2014/main" val="2918752943"/>
                    </a:ext>
                  </a:extLst>
                </a:gridCol>
                <a:gridCol w="2032000">
                  <a:extLst>
                    <a:ext uri="{9D8B030D-6E8A-4147-A177-3AD203B41FA5}">
                      <a16:colId xmlns:a16="http://schemas.microsoft.com/office/drawing/2014/main" val="662627517"/>
                    </a:ext>
                  </a:extLst>
                </a:gridCol>
              </a:tblGrid>
              <a:tr h="278130">
                <a:tc>
                  <a:txBody>
                    <a:bodyPr/>
                    <a:lstStyle/>
                    <a:p>
                      <a:r>
                        <a:rPr lang="en-US" sz="1400" dirty="0"/>
                        <a:t>CGPA</a:t>
                      </a:r>
                    </a:p>
                  </a:txBody>
                  <a:tcPr marL="68580" marR="68580" marT="34290" marB="34290"/>
                </a:tc>
                <a:tc>
                  <a:txBody>
                    <a:bodyPr/>
                    <a:lstStyle/>
                    <a:p>
                      <a:r>
                        <a:rPr lang="en-US" sz="1400" dirty="0"/>
                        <a:t>Formula</a:t>
                      </a:r>
                    </a:p>
                  </a:txBody>
                  <a:tcPr marL="68580" marR="68580" marT="34290" marB="34290"/>
                </a:tc>
                <a:tc>
                  <a:txBody>
                    <a:bodyPr/>
                    <a:lstStyle/>
                    <a:p>
                      <a:r>
                        <a:rPr lang="en-US" sz="1400" dirty="0"/>
                        <a:t>Normalized</a:t>
                      </a:r>
                      <a:r>
                        <a:rPr lang="en-US" sz="1400" baseline="0" dirty="0"/>
                        <a:t> CGPA</a:t>
                      </a:r>
                      <a:endParaRPr lang="en-US" sz="1400" dirty="0"/>
                    </a:p>
                  </a:txBody>
                  <a:tcPr marL="68580" marR="68580" marT="34290" marB="34290"/>
                </a:tc>
                <a:extLst>
                  <a:ext uri="{0D108BD9-81ED-4DB2-BD59-A6C34878D82A}">
                    <a16:rowId xmlns:a16="http://schemas.microsoft.com/office/drawing/2014/main" val="423384860"/>
                  </a:ext>
                </a:extLst>
              </a:tr>
              <a:tr h="278130">
                <a:tc>
                  <a:txBody>
                    <a:bodyPr/>
                    <a:lstStyle/>
                    <a:p>
                      <a:r>
                        <a:rPr lang="en-US" sz="1400" dirty="0"/>
                        <a:t>2</a:t>
                      </a:r>
                    </a:p>
                  </a:txBody>
                  <a:tcPr marL="68580" marR="68580" marT="34290" marB="34290"/>
                </a:tc>
                <a:tc>
                  <a:txBody>
                    <a:bodyPr/>
                    <a:lstStyle/>
                    <a:p>
                      <a:r>
                        <a:rPr lang="en-US" sz="1400" dirty="0"/>
                        <a:t>2/10</a:t>
                      </a:r>
                    </a:p>
                  </a:txBody>
                  <a:tcPr marL="68580" marR="68580" marT="34290" marB="34290"/>
                </a:tc>
                <a:tc>
                  <a:txBody>
                    <a:bodyPr/>
                    <a:lstStyle/>
                    <a:p>
                      <a:r>
                        <a:rPr lang="en-US" sz="1400" dirty="0"/>
                        <a:t>0.2</a:t>
                      </a:r>
                    </a:p>
                  </a:txBody>
                  <a:tcPr marL="68580" marR="68580" marT="34290" marB="34290"/>
                </a:tc>
                <a:extLst>
                  <a:ext uri="{0D108BD9-81ED-4DB2-BD59-A6C34878D82A}">
                    <a16:rowId xmlns:a16="http://schemas.microsoft.com/office/drawing/2014/main" val="2301906314"/>
                  </a:ext>
                </a:extLst>
              </a:tr>
              <a:tr h="278130">
                <a:tc>
                  <a:txBody>
                    <a:bodyPr/>
                    <a:lstStyle/>
                    <a:p>
                      <a:r>
                        <a:rPr lang="en-US" sz="1400" dirty="0"/>
                        <a:t>3</a:t>
                      </a:r>
                    </a:p>
                  </a:txBody>
                  <a:tcPr marL="68580" marR="68580" marT="34290" marB="34290"/>
                </a:tc>
                <a:tc>
                  <a:txBody>
                    <a:bodyPr/>
                    <a:lstStyle/>
                    <a:p>
                      <a:r>
                        <a:rPr lang="en-US" sz="1400" dirty="0"/>
                        <a:t>3/10</a:t>
                      </a:r>
                    </a:p>
                  </a:txBody>
                  <a:tcPr marL="68580" marR="68580" marT="34290" marB="34290"/>
                </a:tc>
                <a:tc>
                  <a:txBody>
                    <a:bodyPr/>
                    <a:lstStyle/>
                    <a:p>
                      <a:r>
                        <a:rPr lang="en-US" sz="1400" dirty="0"/>
                        <a:t>0.3</a:t>
                      </a:r>
                    </a:p>
                  </a:txBody>
                  <a:tcPr marL="68580" marR="68580" marT="34290" marB="34290"/>
                </a:tc>
                <a:extLst>
                  <a:ext uri="{0D108BD9-81ED-4DB2-BD59-A6C34878D82A}">
                    <a16:rowId xmlns:a16="http://schemas.microsoft.com/office/drawing/2014/main" val="382740195"/>
                  </a:ext>
                </a:extLst>
              </a:tr>
            </a:tbl>
          </a:graphicData>
        </a:graphic>
      </p:graphicFrame>
      <p:graphicFrame>
        <p:nvGraphicFramePr>
          <p:cNvPr id="7" name="Table 6"/>
          <p:cNvGraphicFramePr>
            <a:graphicFrameLocks noGrp="1"/>
          </p:cNvGraphicFramePr>
          <p:nvPr/>
        </p:nvGraphicFramePr>
        <p:xfrm>
          <a:off x="659633" y="3166110"/>
          <a:ext cx="6096000" cy="8458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95848892"/>
                    </a:ext>
                  </a:extLst>
                </a:gridCol>
                <a:gridCol w="2032000">
                  <a:extLst>
                    <a:ext uri="{9D8B030D-6E8A-4147-A177-3AD203B41FA5}">
                      <a16:colId xmlns:a16="http://schemas.microsoft.com/office/drawing/2014/main" val="2918752943"/>
                    </a:ext>
                  </a:extLst>
                </a:gridCol>
                <a:gridCol w="2032000">
                  <a:extLst>
                    <a:ext uri="{9D8B030D-6E8A-4147-A177-3AD203B41FA5}">
                      <a16:colId xmlns:a16="http://schemas.microsoft.com/office/drawing/2014/main" val="662627517"/>
                    </a:ext>
                  </a:extLst>
                </a:gridCol>
              </a:tblGrid>
              <a:tr h="278130">
                <a:tc>
                  <a:txBody>
                    <a:bodyPr/>
                    <a:lstStyle/>
                    <a:p>
                      <a:r>
                        <a:rPr lang="en-US" sz="1400" dirty="0"/>
                        <a:t>Bonus</a:t>
                      </a:r>
                    </a:p>
                  </a:txBody>
                  <a:tcPr marL="68580" marR="68580" marT="34290" marB="34290"/>
                </a:tc>
                <a:tc>
                  <a:txBody>
                    <a:bodyPr/>
                    <a:lstStyle/>
                    <a:p>
                      <a:r>
                        <a:rPr lang="en-US" sz="1400" dirty="0"/>
                        <a:t>Formula</a:t>
                      </a:r>
                    </a:p>
                  </a:txBody>
                  <a:tcPr marL="68580" marR="68580" marT="34290" marB="34290"/>
                </a:tc>
                <a:tc>
                  <a:txBody>
                    <a:bodyPr/>
                    <a:lstStyle/>
                    <a:p>
                      <a:r>
                        <a:rPr lang="en-US" sz="1400" dirty="0"/>
                        <a:t>Normalized</a:t>
                      </a:r>
                      <a:r>
                        <a:rPr lang="en-US" sz="1400" baseline="0" dirty="0"/>
                        <a:t> Bonus</a:t>
                      </a:r>
                      <a:endParaRPr lang="en-US" sz="1400" dirty="0"/>
                    </a:p>
                  </a:txBody>
                  <a:tcPr marL="68580" marR="68580" marT="34290" marB="34290"/>
                </a:tc>
                <a:extLst>
                  <a:ext uri="{0D108BD9-81ED-4DB2-BD59-A6C34878D82A}">
                    <a16:rowId xmlns:a16="http://schemas.microsoft.com/office/drawing/2014/main" val="423384860"/>
                  </a:ext>
                </a:extLst>
              </a:tr>
              <a:tr h="278130">
                <a:tc>
                  <a:txBody>
                    <a:bodyPr/>
                    <a:lstStyle/>
                    <a:p>
                      <a:r>
                        <a:rPr lang="en-US" sz="1400" dirty="0"/>
                        <a:t>400</a:t>
                      </a:r>
                    </a:p>
                  </a:txBody>
                  <a:tcPr marL="68580" marR="68580" marT="34290" marB="34290"/>
                </a:tc>
                <a:tc>
                  <a:txBody>
                    <a:bodyPr/>
                    <a:lstStyle/>
                    <a:p>
                      <a:r>
                        <a:rPr lang="en-US" sz="1400" dirty="0"/>
                        <a:t>4/1000</a:t>
                      </a:r>
                    </a:p>
                  </a:txBody>
                  <a:tcPr marL="68580" marR="68580" marT="34290" marB="34290"/>
                </a:tc>
                <a:tc>
                  <a:txBody>
                    <a:bodyPr/>
                    <a:lstStyle/>
                    <a:p>
                      <a:r>
                        <a:rPr lang="en-US" sz="1400" dirty="0"/>
                        <a:t>0.4</a:t>
                      </a:r>
                    </a:p>
                  </a:txBody>
                  <a:tcPr marL="68580" marR="68580" marT="34290" marB="34290"/>
                </a:tc>
                <a:extLst>
                  <a:ext uri="{0D108BD9-81ED-4DB2-BD59-A6C34878D82A}">
                    <a16:rowId xmlns:a16="http://schemas.microsoft.com/office/drawing/2014/main" val="2301906314"/>
                  </a:ext>
                </a:extLst>
              </a:tr>
              <a:tr h="278130">
                <a:tc>
                  <a:txBody>
                    <a:bodyPr/>
                    <a:lstStyle/>
                    <a:p>
                      <a:r>
                        <a:rPr lang="en-US" sz="1400" dirty="0"/>
                        <a:t>310</a:t>
                      </a:r>
                    </a:p>
                  </a:txBody>
                  <a:tcPr marL="68580" marR="68580" marT="34290" marB="34290"/>
                </a:tc>
                <a:tc>
                  <a:txBody>
                    <a:bodyPr/>
                    <a:lstStyle/>
                    <a:p>
                      <a:r>
                        <a:rPr lang="en-US" sz="1400" dirty="0"/>
                        <a:t>3/1000</a:t>
                      </a:r>
                    </a:p>
                  </a:txBody>
                  <a:tcPr marL="68580" marR="68580" marT="34290" marB="34290"/>
                </a:tc>
                <a:tc>
                  <a:txBody>
                    <a:bodyPr/>
                    <a:lstStyle/>
                    <a:p>
                      <a:r>
                        <a:rPr lang="en-US" sz="1400" dirty="0"/>
                        <a:t>0.31</a:t>
                      </a:r>
                    </a:p>
                  </a:txBody>
                  <a:tcPr marL="68580" marR="68580" marT="34290" marB="34290"/>
                </a:tc>
                <a:extLst>
                  <a:ext uri="{0D108BD9-81ED-4DB2-BD59-A6C34878D82A}">
                    <a16:rowId xmlns:a16="http://schemas.microsoft.com/office/drawing/2014/main" val="382740195"/>
                  </a:ext>
                </a:extLst>
              </a:tr>
            </a:tbl>
          </a:graphicData>
        </a:graphic>
      </p:graphicFrame>
      <p:graphicFrame>
        <p:nvGraphicFramePr>
          <p:cNvPr id="8" name="Table 7"/>
          <p:cNvGraphicFramePr>
            <a:graphicFrameLocks noGrp="1"/>
          </p:cNvGraphicFramePr>
          <p:nvPr/>
        </p:nvGraphicFramePr>
        <p:xfrm>
          <a:off x="667798" y="4299530"/>
          <a:ext cx="6096000" cy="8458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95848892"/>
                    </a:ext>
                  </a:extLst>
                </a:gridCol>
                <a:gridCol w="2032000">
                  <a:extLst>
                    <a:ext uri="{9D8B030D-6E8A-4147-A177-3AD203B41FA5}">
                      <a16:colId xmlns:a16="http://schemas.microsoft.com/office/drawing/2014/main" val="2918752943"/>
                    </a:ext>
                  </a:extLst>
                </a:gridCol>
                <a:gridCol w="2032000">
                  <a:extLst>
                    <a:ext uri="{9D8B030D-6E8A-4147-A177-3AD203B41FA5}">
                      <a16:colId xmlns:a16="http://schemas.microsoft.com/office/drawing/2014/main" val="662627517"/>
                    </a:ext>
                  </a:extLst>
                </a:gridCol>
              </a:tblGrid>
              <a:tr h="278130">
                <a:tc>
                  <a:txBody>
                    <a:bodyPr/>
                    <a:lstStyle/>
                    <a:p>
                      <a:r>
                        <a:rPr lang="en-US" sz="1400" dirty="0"/>
                        <a:t>Salary</a:t>
                      </a:r>
                    </a:p>
                  </a:txBody>
                  <a:tcPr marL="68580" marR="68580" marT="34290" marB="34290"/>
                </a:tc>
                <a:tc>
                  <a:txBody>
                    <a:bodyPr/>
                    <a:lstStyle/>
                    <a:p>
                      <a:r>
                        <a:rPr lang="en-US" sz="1400" dirty="0"/>
                        <a:t>Formula</a:t>
                      </a:r>
                    </a:p>
                  </a:txBody>
                  <a:tcPr marL="68580" marR="68580" marT="34290" marB="34290"/>
                </a:tc>
                <a:tc>
                  <a:txBody>
                    <a:bodyPr/>
                    <a:lstStyle/>
                    <a:p>
                      <a:r>
                        <a:rPr lang="en-US" sz="1400" dirty="0"/>
                        <a:t>Normalized</a:t>
                      </a:r>
                      <a:r>
                        <a:rPr lang="en-US" sz="1400" baseline="0" dirty="0"/>
                        <a:t> Salary</a:t>
                      </a:r>
                      <a:endParaRPr lang="en-US" sz="1400" dirty="0"/>
                    </a:p>
                  </a:txBody>
                  <a:tcPr marL="68580" marR="68580" marT="34290" marB="34290"/>
                </a:tc>
                <a:extLst>
                  <a:ext uri="{0D108BD9-81ED-4DB2-BD59-A6C34878D82A}">
                    <a16:rowId xmlns:a16="http://schemas.microsoft.com/office/drawing/2014/main" val="423384860"/>
                  </a:ext>
                </a:extLst>
              </a:tr>
              <a:tr h="278130">
                <a:tc>
                  <a:txBody>
                    <a:bodyPr/>
                    <a:lstStyle/>
                    <a:p>
                      <a:r>
                        <a:rPr lang="en-US" sz="1400" dirty="0"/>
                        <a:t>40000</a:t>
                      </a:r>
                    </a:p>
                  </a:txBody>
                  <a:tcPr marL="68580" marR="68580" marT="34290" marB="34290"/>
                </a:tc>
                <a:tc>
                  <a:txBody>
                    <a:bodyPr/>
                    <a:lstStyle/>
                    <a:p>
                      <a:r>
                        <a:rPr lang="en-US" sz="1400" dirty="0"/>
                        <a:t>4/100000</a:t>
                      </a:r>
                    </a:p>
                  </a:txBody>
                  <a:tcPr marL="68580" marR="68580" marT="34290" marB="34290"/>
                </a:tc>
                <a:tc>
                  <a:txBody>
                    <a:bodyPr/>
                    <a:lstStyle/>
                    <a:p>
                      <a:r>
                        <a:rPr lang="en-US" sz="1400" dirty="0"/>
                        <a:t>0.4</a:t>
                      </a:r>
                    </a:p>
                  </a:txBody>
                  <a:tcPr marL="68580" marR="68580" marT="34290" marB="34290"/>
                </a:tc>
                <a:extLst>
                  <a:ext uri="{0D108BD9-81ED-4DB2-BD59-A6C34878D82A}">
                    <a16:rowId xmlns:a16="http://schemas.microsoft.com/office/drawing/2014/main" val="2301906314"/>
                  </a:ext>
                </a:extLst>
              </a:tr>
              <a:tr h="278130">
                <a:tc>
                  <a:txBody>
                    <a:bodyPr/>
                    <a:lstStyle/>
                    <a:p>
                      <a:r>
                        <a:rPr lang="en-US" sz="1400" dirty="0"/>
                        <a:t>31000</a:t>
                      </a:r>
                    </a:p>
                  </a:txBody>
                  <a:tcPr marL="68580" marR="68580" marT="34290" marB="34290"/>
                </a:tc>
                <a:tc>
                  <a:txBody>
                    <a:bodyPr/>
                    <a:lstStyle/>
                    <a:p>
                      <a:r>
                        <a:rPr lang="en-US" sz="1400" dirty="0"/>
                        <a:t>3/100000</a:t>
                      </a:r>
                    </a:p>
                  </a:txBody>
                  <a:tcPr marL="68580" marR="68580" marT="34290" marB="34290"/>
                </a:tc>
                <a:tc>
                  <a:txBody>
                    <a:bodyPr/>
                    <a:lstStyle/>
                    <a:p>
                      <a:r>
                        <a:rPr lang="en-US" sz="1400" dirty="0"/>
                        <a:t>0.31</a:t>
                      </a:r>
                    </a:p>
                  </a:txBody>
                  <a:tcPr marL="68580" marR="68580" marT="34290" marB="34290"/>
                </a:tc>
                <a:extLst>
                  <a:ext uri="{0D108BD9-81ED-4DB2-BD59-A6C34878D82A}">
                    <a16:rowId xmlns:a16="http://schemas.microsoft.com/office/drawing/2014/main" val="382740195"/>
                  </a:ext>
                </a:extLst>
              </a:tr>
            </a:tbl>
          </a:graphicData>
        </a:graphic>
      </p:graphicFrame>
      <p:sp>
        <p:nvSpPr>
          <p:cNvPr id="9" name="Rectangle 8"/>
          <p:cNvSpPr/>
          <p:nvPr/>
        </p:nvSpPr>
        <p:spPr>
          <a:xfrm>
            <a:off x="571500" y="1745344"/>
            <a:ext cx="922112" cy="300082"/>
          </a:xfrm>
          <a:prstGeom prst="rect">
            <a:avLst/>
          </a:prstGeom>
        </p:spPr>
        <p:txBody>
          <a:bodyPr wrap="none">
            <a:spAutoFit/>
          </a:bodyPr>
          <a:lstStyle/>
          <a:p>
            <a:r>
              <a:rPr lang="en-US" sz="1350" dirty="0"/>
              <a:t>Example-1</a:t>
            </a:r>
          </a:p>
        </p:txBody>
      </p:sp>
      <p:sp>
        <p:nvSpPr>
          <p:cNvPr id="10" name="Rectangle 9"/>
          <p:cNvSpPr/>
          <p:nvPr/>
        </p:nvSpPr>
        <p:spPr>
          <a:xfrm>
            <a:off x="571500" y="2907553"/>
            <a:ext cx="922112" cy="300082"/>
          </a:xfrm>
          <a:prstGeom prst="rect">
            <a:avLst/>
          </a:prstGeom>
        </p:spPr>
        <p:txBody>
          <a:bodyPr wrap="none">
            <a:spAutoFit/>
          </a:bodyPr>
          <a:lstStyle/>
          <a:p>
            <a:r>
              <a:rPr lang="en-US" sz="1350" dirty="0"/>
              <a:t>Example-2</a:t>
            </a:r>
          </a:p>
        </p:txBody>
      </p:sp>
      <p:sp>
        <p:nvSpPr>
          <p:cNvPr id="11" name="Rectangle 10"/>
          <p:cNvSpPr/>
          <p:nvPr/>
        </p:nvSpPr>
        <p:spPr>
          <a:xfrm>
            <a:off x="582386" y="4009251"/>
            <a:ext cx="922112" cy="300082"/>
          </a:xfrm>
          <a:prstGeom prst="rect">
            <a:avLst/>
          </a:prstGeom>
        </p:spPr>
        <p:txBody>
          <a:bodyPr wrap="none">
            <a:spAutoFit/>
          </a:bodyPr>
          <a:lstStyle/>
          <a:p>
            <a:r>
              <a:rPr lang="en-US" sz="1350" dirty="0"/>
              <a:t>Example-3</a:t>
            </a:r>
          </a:p>
        </p:txBody>
      </p:sp>
    </p:spTree>
    <p:extLst>
      <p:ext uri="{BB962C8B-B14F-4D97-AF65-F5344CB8AC3E}">
        <p14:creationId xmlns:p14="http://schemas.microsoft.com/office/powerpoint/2010/main" val="2232823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Aggregation</a:t>
            </a:r>
          </a:p>
        </p:txBody>
      </p:sp>
      <p:sp>
        <p:nvSpPr>
          <p:cNvPr id="3" name="Text Placeholder 2"/>
          <p:cNvSpPr>
            <a:spLocks noGrp="1"/>
          </p:cNvSpPr>
          <p:nvPr>
            <p:ph type="body" sz="quarter" idx="13"/>
          </p:nvPr>
        </p:nvSpPr>
        <p:spPr>
          <a:xfrm>
            <a:off x="1614488" y="2143125"/>
            <a:ext cx="6000750" cy="2957513"/>
          </a:xfrm>
        </p:spPr>
        <p:txBody>
          <a:bodyPr>
            <a:normAutofit/>
          </a:bodyPr>
          <a:lstStyle/>
          <a:p>
            <a:pPr algn="just">
              <a:lnSpc>
                <a:spcPct val="150000"/>
              </a:lnSpc>
              <a:buFont typeface="Wingdings" panose="05000000000000000000" pitchFamily="2" charset="2"/>
              <a:buChar char="Ø"/>
            </a:pPr>
            <a:r>
              <a:rPr lang="en-US" altLang="en-US" sz="1463" dirty="0"/>
              <a:t>Combining two or more attributes (or objects) into a single attribute (or object)</a:t>
            </a:r>
          </a:p>
          <a:p>
            <a:pPr algn="just">
              <a:lnSpc>
                <a:spcPct val="150000"/>
              </a:lnSpc>
              <a:buFont typeface="Wingdings" panose="05000000000000000000" pitchFamily="2" charset="2"/>
              <a:buChar char="Ø"/>
            </a:pPr>
            <a:endParaRPr lang="en-US" altLang="en-US" sz="1463" dirty="0"/>
          </a:p>
          <a:p>
            <a:pPr>
              <a:lnSpc>
                <a:spcPct val="150000"/>
              </a:lnSpc>
              <a:buFont typeface="Wingdings" panose="05000000000000000000" pitchFamily="2" charset="2"/>
              <a:buChar char="Ø"/>
            </a:pPr>
            <a:r>
              <a:rPr lang="en-US" altLang="en-US" dirty="0"/>
              <a:t>Purpose</a:t>
            </a:r>
          </a:p>
          <a:p>
            <a:pPr lvl="1">
              <a:lnSpc>
                <a:spcPct val="150000"/>
              </a:lnSpc>
              <a:spcBef>
                <a:spcPts val="563"/>
              </a:spcBef>
              <a:buFont typeface="Wingdings" panose="05000000000000000000" pitchFamily="2" charset="2"/>
              <a:buChar char="ü"/>
            </a:pPr>
            <a:r>
              <a:rPr lang="en-US" altLang="en-US" sz="1350" dirty="0"/>
              <a:t>Data reduction</a:t>
            </a:r>
          </a:p>
          <a:p>
            <a:pPr lvl="1">
              <a:lnSpc>
                <a:spcPct val="150000"/>
              </a:lnSpc>
              <a:spcBef>
                <a:spcPts val="563"/>
              </a:spcBef>
              <a:buFont typeface="Wingdings" panose="05000000000000000000" pitchFamily="2" charset="2"/>
              <a:buChar char="ü"/>
            </a:pPr>
            <a:r>
              <a:rPr lang="en-US" altLang="en-US" sz="1350" dirty="0"/>
              <a:t>Change of scale</a:t>
            </a:r>
          </a:p>
          <a:p>
            <a:pPr lvl="1">
              <a:lnSpc>
                <a:spcPct val="150000"/>
              </a:lnSpc>
              <a:spcBef>
                <a:spcPts val="563"/>
              </a:spcBef>
              <a:buFont typeface="Wingdings" panose="05000000000000000000" pitchFamily="2" charset="2"/>
              <a:buChar char="ü"/>
            </a:pPr>
            <a:r>
              <a:rPr lang="en-US" altLang="en-US" sz="1350" dirty="0"/>
              <a:t>More </a:t>
            </a:r>
            <a:r>
              <a:rPr lang="en-US" altLang="en-US" sz="1350" dirty="0">
                <a:solidFill>
                  <a:srgbClr val="FF0000"/>
                </a:solidFill>
              </a:rPr>
              <a:t>stable</a:t>
            </a:r>
            <a:r>
              <a:rPr lang="en-US" altLang="en-US" sz="1350" dirty="0"/>
              <a:t> data</a:t>
            </a:r>
          </a:p>
          <a:p>
            <a:pPr lvl="2"/>
            <a:endParaRPr lang="en-US" altLang="en-US" sz="1013" dirty="0"/>
          </a:p>
          <a:p>
            <a:endParaRPr lang="en-IN" dirty="0"/>
          </a:p>
        </p:txBody>
      </p:sp>
    </p:spTree>
    <p:extLst>
      <p:ext uri="{BB962C8B-B14F-4D97-AF65-F5344CB8AC3E}">
        <p14:creationId xmlns:p14="http://schemas.microsoft.com/office/powerpoint/2010/main" val="2816050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061"/>
          <p:cNvSpPr txBox="1">
            <a:spLocks noGrp="1" noChangeArrowheads="1"/>
          </p:cNvSpPr>
          <p:nvPr/>
        </p:nvSpPr>
        <p:spPr bwMode="auto">
          <a:xfrm>
            <a:off x="7611341" y="5455228"/>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defTabSz="685800" eaLnBrk="1" hangingPunct="1"/>
            <a:fld id="{03705B12-1274-429B-A270-46E40F4EDCB2}" type="slidenum">
              <a:rPr lang="en-US" altLang="en-US" sz="900">
                <a:solidFill>
                  <a:srgbClr val="E7E6E6">
                    <a:lumMod val="75000"/>
                  </a:srgbClr>
                </a:solidFill>
              </a:rPr>
              <a:pPr algn="r" defTabSz="685800" eaLnBrk="1" hangingPunct="1"/>
              <a:t>7</a:t>
            </a:fld>
            <a:endParaRPr lang="en-US" altLang="en-US" sz="900" dirty="0">
              <a:solidFill>
                <a:srgbClr val="E7E6E6">
                  <a:lumMod val="75000"/>
                </a:srgbClr>
              </a:solidFill>
            </a:endParaRPr>
          </a:p>
        </p:txBody>
      </p:sp>
      <p:sp>
        <p:nvSpPr>
          <p:cNvPr id="14339" name="Rectangle 2"/>
          <p:cNvSpPr>
            <a:spLocks noGrp="1" noChangeArrowheads="1"/>
          </p:cNvSpPr>
          <p:nvPr>
            <p:ph type="title"/>
          </p:nvPr>
        </p:nvSpPr>
        <p:spPr>
          <a:xfrm>
            <a:off x="304800" y="685800"/>
            <a:ext cx="7886700" cy="436742"/>
          </a:xfrm>
        </p:spPr>
        <p:txBody>
          <a:bodyPr>
            <a:noAutofit/>
          </a:bodyPr>
          <a:lstStyle/>
          <a:p>
            <a:pPr eaLnBrk="1" hangingPunct="1"/>
            <a:r>
              <a:rPr lang="en-US" altLang="en-US" sz="3600" b="1" dirty="0"/>
              <a:t>Noisy Data</a:t>
            </a:r>
          </a:p>
        </p:txBody>
      </p:sp>
      <p:sp>
        <p:nvSpPr>
          <p:cNvPr id="14340" name="Rectangle 3"/>
          <p:cNvSpPr>
            <a:spLocks noGrp="1" noChangeArrowheads="1"/>
          </p:cNvSpPr>
          <p:nvPr>
            <p:ph idx="1"/>
          </p:nvPr>
        </p:nvSpPr>
        <p:spPr>
          <a:xfrm>
            <a:off x="439016" y="1524000"/>
            <a:ext cx="7886700" cy="4495800"/>
          </a:xfrm>
        </p:spPr>
        <p:txBody>
          <a:bodyPr>
            <a:noAutofit/>
          </a:bodyPr>
          <a:lstStyle/>
          <a:p>
            <a:pPr eaLnBrk="1" hangingPunct="1"/>
            <a:r>
              <a:rPr lang="en-US" altLang="en-US" sz="2400" dirty="0">
                <a:latin typeface="Calibri" panose="020F0502020204030204" pitchFamily="34" charset="0"/>
              </a:rPr>
              <a:t>Noise: random error or variance in a measured variable</a:t>
            </a:r>
          </a:p>
          <a:p>
            <a:pPr eaLnBrk="1" hangingPunct="1"/>
            <a:r>
              <a:rPr lang="en-US" altLang="en-US" sz="2400" dirty="0">
                <a:latin typeface="Calibri" panose="020F0502020204030204" pitchFamily="34" charset="0"/>
              </a:rPr>
              <a:t>Incorrect attribute values may be due to</a:t>
            </a:r>
          </a:p>
          <a:p>
            <a:pPr lvl="1" eaLnBrk="1" hangingPunct="1"/>
            <a:r>
              <a:rPr lang="en-US" altLang="en-US" sz="2400" dirty="0">
                <a:latin typeface="Calibri" panose="020F0502020204030204" pitchFamily="34" charset="0"/>
              </a:rPr>
              <a:t>faulty data collection instruments</a:t>
            </a:r>
          </a:p>
          <a:p>
            <a:pPr lvl="1" eaLnBrk="1" hangingPunct="1"/>
            <a:r>
              <a:rPr lang="en-US" altLang="en-US" sz="2400" dirty="0">
                <a:latin typeface="Calibri" panose="020F0502020204030204" pitchFamily="34" charset="0"/>
              </a:rPr>
              <a:t>data entry problems</a:t>
            </a:r>
          </a:p>
          <a:p>
            <a:pPr lvl="1" eaLnBrk="1" hangingPunct="1"/>
            <a:r>
              <a:rPr lang="en-US" altLang="en-US" sz="2400" dirty="0">
                <a:latin typeface="Calibri" panose="020F0502020204030204" pitchFamily="34" charset="0"/>
              </a:rPr>
              <a:t>data transmission problems</a:t>
            </a:r>
          </a:p>
          <a:p>
            <a:pPr lvl="1" eaLnBrk="1" hangingPunct="1"/>
            <a:r>
              <a:rPr lang="en-US" altLang="en-US" sz="2400" dirty="0">
                <a:latin typeface="Calibri" panose="020F0502020204030204" pitchFamily="34" charset="0"/>
              </a:rPr>
              <a:t>technology limitation</a:t>
            </a:r>
          </a:p>
          <a:p>
            <a:pPr lvl="1" eaLnBrk="1" hangingPunct="1"/>
            <a:r>
              <a:rPr lang="en-US" altLang="en-US" sz="2400" dirty="0">
                <a:latin typeface="Calibri" panose="020F0502020204030204" pitchFamily="34" charset="0"/>
              </a:rPr>
              <a:t>inconsistency in naming convention </a:t>
            </a:r>
          </a:p>
        </p:txBody>
      </p:sp>
    </p:spTree>
    <p:extLst>
      <p:ext uri="{BB962C8B-B14F-4D97-AF65-F5344CB8AC3E}">
        <p14:creationId xmlns:p14="http://schemas.microsoft.com/office/powerpoint/2010/main" val="30823441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 – Change in Variability</a:t>
            </a:r>
          </a:p>
        </p:txBody>
      </p:sp>
      <p:sp>
        <p:nvSpPr>
          <p:cNvPr id="5" name="Text Box 5"/>
          <p:cNvSpPr txBox="1">
            <a:spLocks noChangeArrowheads="1"/>
          </p:cNvSpPr>
          <p:nvPr/>
        </p:nvSpPr>
        <p:spPr bwMode="auto">
          <a:xfrm>
            <a:off x="2514600" y="4714876"/>
            <a:ext cx="1628775" cy="45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algn="ctr" eaLnBrk="1" hangingPunct="1">
              <a:spcBef>
                <a:spcPct val="50000"/>
              </a:spcBef>
            </a:pPr>
            <a:r>
              <a:rPr lang="en-US" altLang="en-US" sz="788" b="1" dirty="0">
                <a:latin typeface="Arial" panose="020B0604020202020204" pitchFamily="34" charset="0"/>
              </a:rPr>
              <a:t>Standard Deviation of Average Monthly Precipitation</a:t>
            </a:r>
          </a:p>
        </p:txBody>
      </p:sp>
      <p:sp>
        <p:nvSpPr>
          <p:cNvPr id="6" name="Text Box 7"/>
          <p:cNvSpPr txBox="1">
            <a:spLocks noChangeArrowheads="1"/>
          </p:cNvSpPr>
          <p:nvPr/>
        </p:nvSpPr>
        <p:spPr bwMode="auto">
          <a:xfrm>
            <a:off x="5086350" y="4714876"/>
            <a:ext cx="162877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algn="ctr" eaLnBrk="1" hangingPunct="1">
              <a:spcBef>
                <a:spcPct val="50000"/>
              </a:spcBef>
            </a:pPr>
            <a:r>
              <a:rPr lang="en-US" altLang="en-US" sz="788" b="1">
                <a:latin typeface="Arial" panose="020B0604020202020204" pitchFamily="34" charset="0"/>
              </a:rPr>
              <a:t>Standard Deviation of Average Yearly Precipitation</a:t>
            </a: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l="2975" r="18164"/>
          <a:stretch>
            <a:fillRect/>
          </a:stretch>
        </p:blipFill>
        <p:spPr bwMode="auto">
          <a:xfrm>
            <a:off x="2128837" y="2528888"/>
            <a:ext cx="2271713" cy="216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l="7861" r="5850"/>
          <a:stretch>
            <a:fillRect/>
          </a:stretch>
        </p:blipFill>
        <p:spPr bwMode="auto">
          <a:xfrm>
            <a:off x="4657725" y="2528888"/>
            <a:ext cx="2528888" cy="216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Text Placeholder 3"/>
          <p:cNvSpPr>
            <a:spLocks noGrp="1"/>
          </p:cNvSpPr>
          <p:nvPr>
            <p:ph type="body" sz="quarter" idx="14"/>
          </p:nvPr>
        </p:nvSpPr>
        <p:spPr>
          <a:xfrm>
            <a:off x="1328202" y="2143127"/>
            <a:ext cx="6298288" cy="385762"/>
          </a:xfrm>
        </p:spPr>
        <p:txBody>
          <a:bodyPr>
            <a:noAutofit/>
          </a:bodyPr>
          <a:lstStyle/>
          <a:p>
            <a:r>
              <a:rPr lang="en-US" sz="1350" dirty="0"/>
              <a:t>Less variability at “higher-level” view</a:t>
            </a:r>
          </a:p>
        </p:txBody>
      </p:sp>
    </p:spTree>
    <p:extLst>
      <p:ext uri="{BB962C8B-B14F-4D97-AF65-F5344CB8AC3E}">
        <p14:creationId xmlns:p14="http://schemas.microsoft.com/office/powerpoint/2010/main" val="2606297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noChangeArrowheads="1"/>
          </p:cNvSpPr>
          <p:nvPr>
            <p:ph type="body" sz="half" idx="4294967295"/>
          </p:nvPr>
        </p:nvSpPr>
        <p:spPr>
          <a:xfrm>
            <a:off x="1543050" y="1959175"/>
            <a:ext cx="6172200" cy="3475433"/>
          </a:xfrm>
        </p:spPr>
        <p:txBody>
          <a:bodyPr>
            <a:noAutofit/>
          </a:bodyPr>
          <a:lstStyle/>
          <a:p>
            <a:pPr>
              <a:lnSpc>
                <a:spcPct val="110000"/>
              </a:lnSpc>
            </a:pPr>
            <a:r>
              <a:rPr lang="el-GR" altLang="en-US" sz="1800" b="1" dirty="0">
                <a:solidFill>
                  <a:schemeClr val="folHlink"/>
                </a:solidFill>
                <a:latin typeface="Calibri" panose="020F0502020204030204" pitchFamily="34" charset="0"/>
              </a:rPr>
              <a:t>Χ</a:t>
            </a:r>
            <a:r>
              <a:rPr lang="en-US" altLang="en-US" sz="1800" b="1" baseline="30000" dirty="0">
                <a:solidFill>
                  <a:schemeClr val="folHlink"/>
                </a:solidFill>
                <a:latin typeface="Calibri" panose="020F0502020204030204" pitchFamily="34" charset="0"/>
              </a:rPr>
              <a:t>2</a:t>
            </a:r>
            <a:r>
              <a:rPr lang="en-US" altLang="en-US" sz="1800" b="1" dirty="0">
                <a:solidFill>
                  <a:schemeClr val="folHlink"/>
                </a:solidFill>
                <a:latin typeface="Calibri" panose="020F0502020204030204" pitchFamily="34" charset="0"/>
              </a:rPr>
              <a:t> (chi-square) test</a:t>
            </a:r>
            <a:endParaRPr lang="el-GR" altLang="en-US" sz="1800" b="1" dirty="0">
              <a:solidFill>
                <a:schemeClr val="folHlink"/>
              </a:solidFill>
              <a:latin typeface="Calibri" panose="020F0502020204030204" pitchFamily="34" charset="0"/>
            </a:endParaRPr>
          </a:p>
          <a:p>
            <a:pPr>
              <a:lnSpc>
                <a:spcPct val="110000"/>
              </a:lnSpc>
            </a:pPr>
            <a:endParaRPr lang="en-US" altLang="en-US" sz="1800" dirty="0">
              <a:latin typeface="Calibri" panose="020F0502020204030204" pitchFamily="34" charset="0"/>
            </a:endParaRPr>
          </a:p>
          <a:p>
            <a:pPr>
              <a:lnSpc>
                <a:spcPct val="110000"/>
              </a:lnSpc>
            </a:pPr>
            <a:endParaRPr lang="en-US" altLang="en-US" sz="1800" dirty="0">
              <a:latin typeface="Calibri" panose="020F0502020204030204" pitchFamily="34" charset="0"/>
            </a:endParaRPr>
          </a:p>
          <a:p>
            <a:pPr>
              <a:lnSpc>
                <a:spcPct val="110000"/>
              </a:lnSpc>
            </a:pPr>
            <a:r>
              <a:rPr lang="en-US" altLang="en-US" sz="1800" dirty="0">
                <a:latin typeface="Calibri" panose="020F0502020204030204" pitchFamily="34" charset="0"/>
              </a:rPr>
              <a:t>The larger the </a:t>
            </a:r>
            <a:r>
              <a:rPr lang="el-GR" altLang="en-US" sz="1800" dirty="0">
                <a:latin typeface="Calibri" panose="020F0502020204030204" pitchFamily="34" charset="0"/>
              </a:rPr>
              <a:t>Χ</a:t>
            </a:r>
            <a:r>
              <a:rPr lang="en-US" altLang="en-US" sz="1800" baseline="30000" dirty="0">
                <a:latin typeface="Calibri" panose="020F0502020204030204" pitchFamily="34" charset="0"/>
              </a:rPr>
              <a:t>2</a:t>
            </a:r>
            <a:r>
              <a:rPr lang="en-US" altLang="en-US" sz="1800" dirty="0">
                <a:latin typeface="Calibri" panose="020F0502020204030204" pitchFamily="34" charset="0"/>
              </a:rPr>
              <a:t> value, the more likely the variables are related</a:t>
            </a:r>
          </a:p>
          <a:p>
            <a:pPr>
              <a:lnSpc>
                <a:spcPct val="110000"/>
              </a:lnSpc>
            </a:pPr>
            <a:r>
              <a:rPr lang="en-US" altLang="en-US" sz="1800" dirty="0">
                <a:latin typeface="Calibri" panose="020F0502020204030204" pitchFamily="34" charset="0"/>
              </a:rPr>
              <a:t>The cells that contribute the most to the </a:t>
            </a:r>
            <a:r>
              <a:rPr lang="el-GR" altLang="en-US" sz="1800" dirty="0">
                <a:latin typeface="Calibri" panose="020F0502020204030204" pitchFamily="34" charset="0"/>
              </a:rPr>
              <a:t>Χ</a:t>
            </a:r>
            <a:r>
              <a:rPr lang="en-US" altLang="en-US" sz="1800" baseline="30000" dirty="0">
                <a:latin typeface="Calibri" panose="020F0502020204030204" pitchFamily="34" charset="0"/>
              </a:rPr>
              <a:t>2</a:t>
            </a:r>
            <a:r>
              <a:rPr lang="en-US" altLang="en-US" sz="1800" dirty="0">
                <a:latin typeface="Calibri" panose="020F0502020204030204" pitchFamily="34" charset="0"/>
              </a:rPr>
              <a:t> value are those whose actual count is very different from the expected count</a:t>
            </a:r>
          </a:p>
          <a:p>
            <a:pPr>
              <a:lnSpc>
                <a:spcPct val="110000"/>
              </a:lnSpc>
            </a:pPr>
            <a:r>
              <a:rPr lang="en-US" altLang="en-US" sz="1800" dirty="0">
                <a:latin typeface="Calibri" panose="020F0502020204030204" pitchFamily="34" charset="0"/>
              </a:rPr>
              <a:t>Correlation does not imply causality</a:t>
            </a:r>
          </a:p>
          <a:p>
            <a:pPr lvl="1">
              <a:lnSpc>
                <a:spcPct val="110000"/>
              </a:lnSpc>
            </a:pPr>
            <a:r>
              <a:rPr lang="en-US" altLang="en-US" dirty="0">
                <a:latin typeface="Calibri" panose="020F0502020204030204" pitchFamily="34" charset="0"/>
              </a:rPr>
              <a:t># of hospitals and # of car-theft in a city are correlated</a:t>
            </a:r>
          </a:p>
          <a:p>
            <a:pPr lvl="1">
              <a:lnSpc>
                <a:spcPct val="110000"/>
              </a:lnSpc>
            </a:pPr>
            <a:r>
              <a:rPr lang="en-US" altLang="en-US" dirty="0">
                <a:latin typeface="Calibri" panose="020F0502020204030204" pitchFamily="34" charset="0"/>
              </a:rPr>
              <a:t>Both are causally linked to the third variable: population</a:t>
            </a:r>
          </a:p>
          <a:p>
            <a:pPr marL="0" indent="0">
              <a:lnSpc>
                <a:spcPct val="110000"/>
              </a:lnSpc>
              <a:buNone/>
            </a:pPr>
            <a:r>
              <a:rPr lang="en-US" sz="1275" dirty="0">
                <a:hlinkClick r:id="rId4"/>
              </a:rPr>
              <a:t>https://www.khanacademy.org/math/statistics-probability/inference-categorical-data-chi-square-tests/chi-square-goodness-of-fit-tests/v/pearson-s-chi-square-test-goodness-of-fit</a:t>
            </a:r>
            <a:endParaRPr lang="en-US" altLang="en-US" sz="2025" dirty="0">
              <a:latin typeface="Calibri" panose="020F0502020204030204" pitchFamily="34" charset="0"/>
            </a:endParaRPr>
          </a:p>
        </p:txBody>
      </p:sp>
      <p:sp>
        <p:nvSpPr>
          <p:cNvPr id="20483" name="Rectangle 2"/>
          <p:cNvSpPr>
            <a:spLocks noGrp="1" noChangeArrowheads="1"/>
          </p:cNvSpPr>
          <p:nvPr>
            <p:ph type="title"/>
          </p:nvPr>
        </p:nvSpPr>
        <p:spPr>
          <a:xfrm>
            <a:off x="1428750" y="965003"/>
            <a:ext cx="5915025" cy="994172"/>
          </a:xfrm>
        </p:spPr>
        <p:txBody>
          <a:bodyPr>
            <a:normAutofit/>
          </a:bodyPr>
          <a:lstStyle/>
          <a:p>
            <a:r>
              <a:rPr lang="en-US" altLang="en-US" sz="2700" b="1" dirty="0"/>
              <a:t>Correlation Analysis (Nominal Data)</a:t>
            </a:r>
          </a:p>
        </p:txBody>
      </p:sp>
      <p:graphicFrame>
        <p:nvGraphicFramePr>
          <p:cNvPr id="20485" name="Object 4"/>
          <p:cNvGraphicFramePr>
            <a:graphicFrameLocks noGrp="1" noChangeAspect="1"/>
          </p:cNvGraphicFramePr>
          <p:nvPr>
            <p:ph idx="1"/>
          </p:nvPr>
        </p:nvGraphicFramePr>
        <p:xfrm>
          <a:off x="3424455" y="2400300"/>
          <a:ext cx="2976346" cy="643038"/>
        </p:xfrm>
        <a:graphic>
          <a:graphicData uri="http://schemas.openxmlformats.org/presentationml/2006/ole">
            <mc:AlternateContent xmlns:mc="http://schemas.openxmlformats.org/markup-compatibility/2006">
              <mc:Choice xmlns:v="urn:schemas-microsoft-com:vml" Requires="v">
                <p:oleObj spid="_x0000_s1027" name="Equation" r:id="rId5" imgW="2057400" imgH="444500" progId="Equation.3">
                  <p:embed/>
                </p:oleObj>
              </mc:Choice>
              <mc:Fallback>
                <p:oleObj name="Equation" r:id="rId5" imgW="2057400" imgH="444500" progId="Equation.3">
                  <p:embed/>
                  <p:pic>
                    <p:nvPicPr>
                      <p:cNvPr id="2048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4455" y="2400300"/>
                        <a:ext cx="2976346" cy="643038"/>
                      </a:xfrm>
                      <a:prstGeom prst="rect">
                        <a:avLst/>
                      </a:prstGeom>
                      <a:noFill/>
                      <a:ln>
                        <a:noFill/>
                      </a:ln>
                      <a:effectLst/>
                    </p:spPr>
                  </p:pic>
                </p:oleObj>
              </mc:Fallback>
            </mc:AlternateContent>
          </a:graphicData>
        </a:graphic>
      </p:graphicFrame>
      <p:sp>
        <p:nvSpPr>
          <p:cNvPr id="20482" name="Rectangle 2061"/>
          <p:cNvSpPr>
            <a:spLocks noGrp="1" noChangeArrowheads="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D4F61F6E-0C26-48CC-B960-A5386F0A4B0A}" type="slidenum">
              <a:rPr lang="en-US" altLang="en-US" sz="675"/>
              <a:pPr eaLnBrk="1" hangingPunct="1"/>
              <a:t>71</a:t>
            </a:fld>
            <a:endParaRPr lang="en-US" altLang="en-US" sz="675"/>
          </a:p>
        </p:txBody>
      </p:sp>
    </p:spTree>
    <p:extLst>
      <p:ext uri="{BB962C8B-B14F-4D97-AF65-F5344CB8AC3E}">
        <p14:creationId xmlns:p14="http://schemas.microsoft.com/office/powerpoint/2010/main" val="2726549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type="body" sz="half" idx="4294967295"/>
          </p:nvPr>
        </p:nvSpPr>
        <p:spPr>
          <a:xfrm>
            <a:off x="1487199" y="2125268"/>
            <a:ext cx="5941002" cy="3413413"/>
          </a:xfrm>
        </p:spPr>
        <p:txBody>
          <a:bodyPr>
            <a:normAutofit/>
          </a:bodyPr>
          <a:lstStyle/>
          <a:p>
            <a:pPr>
              <a:lnSpc>
                <a:spcPct val="110000"/>
              </a:lnSpc>
            </a:pPr>
            <a:endParaRPr lang="en-US" altLang="en-US" sz="1500" dirty="0"/>
          </a:p>
          <a:p>
            <a:pPr>
              <a:lnSpc>
                <a:spcPct val="110000"/>
              </a:lnSpc>
            </a:pPr>
            <a:endParaRPr lang="en-US" altLang="en-US" sz="1500" dirty="0"/>
          </a:p>
          <a:p>
            <a:pPr>
              <a:lnSpc>
                <a:spcPct val="110000"/>
              </a:lnSpc>
            </a:pPr>
            <a:endParaRPr lang="en-US" altLang="en-US" sz="1500" dirty="0"/>
          </a:p>
          <a:p>
            <a:pPr>
              <a:lnSpc>
                <a:spcPct val="110000"/>
              </a:lnSpc>
            </a:pPr>
            <a:endParaRPr lang="en-US" altLang="en-US" sz="1500" dirty="0"/>
          </a:p>
          <a:p>
            <a:pPr>
              <a:lnSpc>
                <a:spcPct val="110000"/>
              </a:lnSpc>
            </a:pPr>
            <a:r>
              <a:rPr lang="el-GR" altLang="en-US" sz="1500" dirty="0">
                <a:latin typeface="Calibri" panose="020F0502020204030204" pitchFamily="34" charset="0"/>
              </a:rPr>
              <a:t>Χ</a:t>
            </a:r>
            <a:r>
              <a:rPr lang="en-US" altLang="en-US" sz="1500" baseline="30000" dirty="0">
                <a:latin typeface="Calibri" panose="020F0502020204030204" pitchFamily="34" charset="0"/>
              </a:rPr>
              <a:t>2</a:t>
            </a:r>
            <a:r>
              <a:rPr lang="en-US" altLang="en-US" sz="1500" dirty="0">
                <a:latin typeface="Calibri" panose="020F0502020204030204" pitchFamily="34" charset="0"/>
              </a:rPr>
              <a:t> (chi-square) calculation (numbers in parenthesis are expected counts calculated based on the data distribution in the two categories)</a:t>
            </a:r>
            <a:endParaRPr lang="el-GR" altLang="en-US" sz="1500" dirty="0">
              <a:latin typeface="Calibri" panose="020F0502020204030204" pitchFamily="34" charset="0"/>
            </a:endParaRPr>
          </a:p>
          <a:p>
            <a:pPr>
              <a:lnSpc>
                <a:spcPct val="110000"/>
              </a:lnSpc>
            </a:pPr>
            <a:endParaRPr lang="en-US" altLang="en-US" sz="1500" dirty="0">
              <a:latin typeface="Calibri" panose="020F0502020204030204" pitchFamily="34" charset="0"/>
            </a:endParaRPr>
          </a:p>
          <a:p>
            <a:pPr>
              <a:lnSpc>
                <a:spcPct val="110000"/>
              </a:lnSpc>
            </a:pPr>
            <a:endParaRPr lang="en-US" altLang="en-US" sz="1500" dirty="0">
              <a:latin typeface="Calibri" panose="020F0502020204030204" pitchFamily="34" charset="0"/>
            </a:endParaRPr>
          </a:p>
          <a:p>
            <a:pPr>
              <a:lnSpc>
                <a:spcPct val="110000"/>
              </a:lnSpc>
            </a:pPr>
            <a:r>
              <a:rPr lang="en-US" altLang="en-US" sz="1500" dirty="0">
                <a:latin typeface="Calibri" panose="020F0502020204030204" pitchFamily="34" charset="0"/>
              </a:rPr>
              <a:t>It shows that </a:t>
            </a:r>
            <a:r>
              <a:rPr lang="en-US" altLang="en-US" sz="1500" b="1" dirty="0" err="1">
                <a:latin typeface="Calibri" panose="020F0502020204030204" pitchFamily="34" charset="0"/>
              </a:rPr>
              <a:t>like_science_fiction</a:t>
            </a:r>
            <a:r>
              <a:rPr lang="en-US" altLang="en-US" sz="1500" b="1" dirty="0">
                <a:latin typeface="Calibri" panose="020F0502020204030204" pitchFamily="34" charset="0"/>
              </a:rPr>
              <a:t> </a:t>
            </a:r>
            <a:r>
              <a:rPr lang="en-US" altLang="en-US" sz="1500" dirty="0">
                <a:latin typeface="Calibri" panose="020F0502020204030204" pitchFamily="34" charset="0"/>
              </a:rPr>
              <a:t>and </a:t>
            </a:r>
            <a:r>
              <a:rPr lang="en-US" altLang="en-US" sz="1500" b="1" dirty="0" err="1">
                <a:latin typeface="Calibri" panose="020F0502020204030204" pitchFamily="34" charset="0"/>
              </a:rPr>
              <a:t>play_chess</a:t>
            </a:r>
            <a:r>
              <a:rPr lang="en-US" altLang="en-US" sz="1500" dirty="0">
                <a:latin typeface="Calibri" panose="020F0502020204030204" pitchFamily="34" charset="0"/>
              </a:rPr>
              <a:t> are correlated in the group</a:t>
            </a:r>
          </a:p>
        </p:txBody>
      </p:sp>
      <p:sp>
        <p:nvSpPr>
          <p:cNvPr id="21507" name="Rectangle 2"/>
          <p:cNvSpPr>
            <a:spLocks noGrp="1" noChangeArrowheads="1"/>
          </p:cNvSpPr>
          <p:nvPr>
            <p:ph type="title"/>
          </p:nvPr>
        </p:nvSpPr>
        <p:spPr>
          <a:xfrm>
            <a:off x="1490886" y="972020"/>
            <a:ext cx="5915025" cy="994172"/>
          </a:xfrm>
        </p:spPr>
        <p:txBody>
          <a:bodyPr>
            <a:normAutofit/>
          </a:bodyPr>
          <a:lstStyle/>
          <a:p>
            <a:r>
              <a:rPr lang="en-US" altLang="en-US" sz="2400" b="1" dirty="0"/>
              <a:t>Chi-Square Calculation: An Example</a:t>
            </a:r>
          </a:p>
        </p:txBody>
      </p:sp>
      <p:graphicFrame>
        <p:nvGraphicFramePr>
          <p:cNvPr id="21509" name="Object 4"/>
          <p:cNvGraphicFramePr>
            <a:graphicFrameLocks noGrp="1" noChangeAspect="1"/>
          </p:cNvGraphicFramePr>
          <p:nvPr>
            <p:ph idx="1"/>
          </p:nvPr>
        </p:nvGraphicFramePr>
        <p:xfrm>
          <a:off x="2114551" y="4057651"/>
          <a:ext cx="4914899" cy="536254"/>
        </p:xfrm>
        <a:graphic>
          <a:graphicData uri="http://schemas.openxmlformats.org/presentationml/2006/ole">
            <mc:AlternateContent xmlns:mc="http://schemas.openxmlformats.org/markup-compatibility/2006">
              <mc:Choice xmlns:v="urn:schemas-microsoft-com:vml" Requires="v">
                <p:oleObj spid="_x0000_s2051" name="Equation" r:id="rId4" imgW="4381500" imgH="419100" progId="Equation.3">
                  <p:embed/>
                </p:oleObj>
              </mc:Choice>
              <mc:Fallback>
                <p:oleObj name="Equation" r:id="rId4" imgW="4381500" imgH="419100" progId="Equation.3">
                  <p:embed/>
                  <p:pic>
                    <p:nvPicPr>
                      <p:cNvPr id="2150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4551" y="4057651"/>
                        <a:ext cx="4914899" cy="536254"/>
                      </a:xfrm>
                      <a:prstGeom prst="rect">
                        <a:avLst/>
                      </a:prstGeom>
                      <a:noFill/>
                      <a:ln>
                        <a:noFill/>
                      </a:ln>
                      <a:effectLst/>
                    </p:spPr>
                  </p:pic>
                </p:oleObj>
              </mc:Fallback>
            </mc:AlternateContent>
          </a:graphicData>
        </a:graphic>
      </p:graphicFrame>
      <p:sp>
        <p:nvSpPr>
          <p:cNvPr id="21506" name="Rectangle 2061"/>
          <p:cNvSpPr>
            <a:spLocks noGrp="1" noChangeArrowheads="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82E74DF2-DF4A-415D-82C2-58C41A0E1E32}" type="slidenum">
              <a:rPr lang="en-US" altLang="en-US" sz="675"/>
              <a:pPr eaLnBrk="1" hangingPunct="1"/>
              <a:t>72</a:t>
            </a:fld>
            <a:endParaRPr lang="en-US" altLang="en-US" sz="675"/>
          </a:p>
        </p:txBody>
      </p:sp>
      <p:graphicFrame>
        <p:nvGraphicFramePr>
          <p:cNvPr id="267269" name="Group 5"/>
          <p:cNvGraphicFramePr>
            <a:graphicFrameLocks noGrp="1"/>
          </p:cNvGraphicFramePr>
          <p:nvPr/>
        </p:nvGraphicFramePr>
        <p:xfrm>
          <a:off x="2114551" y="2084021"/>
          <a:ext cx="4563395" cy="1170562"/>
        </p:xfrm>
        <a:graphic>
          <a:graphicData uri="http://schemas.openxmlformats.org/drawingml/2006/table">
            <a:tbl>
              <a:tblPr/>
              <a:tblGrid>
                <a:gridCol w="1661361">
                  <a:extLst>
                    <a:ext uri="{9D8B030D-6E8A-4147-A177-3AD203B41FA5}">
                      <a16:colId xmlns:a16="http://schemas.microsoft.com/office/drawing/2014/main" val="20000"/>
                    </a:ext>
                  </a:extLst>
                </a:gridCol>
                <a:gridCol w="850883">
                  <a:extLst>
                    <a:ext uri="{9D8B030D-6E8A-4147-A177-3AD203B41FA5}">
                      <a16:colId xmlns:a16="http://schemas.microsoft.com/office/drawing/2014/main" val="20001"/>
                    </a:ext>
                  </a:extLst>
                </a:gridCol>
                <a:gridCol w="1176500">
                  <a:extLst>
                    <a:ext uri="{9D8B030D-6E8A-4147-A177-3AD203B41FA5}">
                      <a16:colId xmlns:a16="http://schemas.microsoft.com/office/drawing/2014/main" val="20002"/>
                    </a:ext>
                  </a:extLst>
                </a:gridCol>
                <a:gridCol w="874651">
                  <a:extLst>
                    <a:ext uri="{9D8B030D-6E8A-4147-A177-3AD203B41FA5}">
                      <a16:colId xmlns:a16="http://schemas.microsoft.com/office/drawing/2014/main" val="20003"/>
                    </a:ext>
                  </a:extLst>
                </a:gridCol>
              </a:tblGrid>
              <a:tr h="25158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900" b="0" i="0" u="none" strike="noStrike" cap="none" normalizeH="0" baseline="0">
                        <a:ln>
                          <a:noFill/>
                        </a:ln>
                        <a:solidFill>
                          <a:schemeClr val="tx1"/>
                        </a:solidFill>
                        <a:effectLst/>
                        <a:latin typeface="Tahoma" pitchFamily="34" charset="0"/>
                      </a:endParaRPr>
                    </a:p>
                  </a:txBody>
                  <a:tcPr marL="51435" marR="51435" marT="25718" marB="2571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Play chess</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Not play chess</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Sum (row)</a:t>
                      </a:r>
                    </a:p>
                  </a:txBody>
                  <a:tcPr marL="51435" marR="51435" marT="25718" marB="2571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632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dirty="0">
                          <a:ln>
                            <a:noFill/>
                          </a:ln>
                          <a:solidFill>
                            <a:schemeClr val="tx1"/>
                          </a:solidFill>
                          <a:effectLst/>
                          <a:latin typeface="Tahoma" pitchFamily="34" charset="0"/>
                        </a:rPr>
                        <a:t>Like science fiction</a:t>
                      </a:r>
                    </a:p>
                  </a:txBody>
                  <a:tcPr marL="51435" marR="51435" marT="25718" marB="2571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250(90)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200(360)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450</a:t>
                      </a:r>
                    </a:p>
                  </a:txBody>
                  <a:tcPr marL="51435" marR="51435" marT="25718" marB="2571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632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dirty="0">
                          <a:ln>
                            <a:noFill/>
                          </a:ln>
                          <a:solidFill>
                            <a:schemeClr val="tx1"/>
                          </a:solidFill>
                          <a:effectLst/>
                          <a:latin typeface="Tahoma" pitchFamily="34" charset="0"/>
                        </a:rPr>
                        <a:t>Not like science fiction</a:t>
                      </a:r>
                    </a:p>
                  </a:txBody>
                  <a:tcPr marL="51435" marR="51435" marT="25718" marB="2571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50(210)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dirty="0">
                          <a:ln>
                            <a:noFill/>
                          </a:ln>
                          <a:solidFill>
                            <a:schemeClr val="tx1"/>
                          </a:solidFill>
                          <a:effectLst/>
                          <a:latin typeface="Tahoma" pitchFamily="34" charset="0"/>
                        </a:rPr>
                        <a:t>1000(840)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1050</a:t>
                      </a:r>
                    </a:p>
                  </a:txBody>
                  <a:tcPr marL="51435" marR="51435" marT="25718" marB="2571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632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Sum(col.)</a:t>
                      </a:r>
                    </a:p>
                  </a:txBody>
                  <a:tcPr marL="51435" marR="51435" marT="25718" marB="2571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300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1200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dirty="0">
                          <a:ln>
                            <a:noFill/>
                          </a:ln>
                          <a:solidFill>
                            <a:schemeClr val="tx1"/>
                          </a:solidFill>
                          <a:effectLst/>
                          <a:latin typeface="Tahoma" pitchFamily="34" charset="0"/>
                        </a:rPr>
                        <a:t>1500</a:t>
                      </a:r>
                    </a:p>
                  </a:txBody>
                  <a:tcPr marL="51435" marR="51435" marT="25718" marB="2571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77564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body" sz="half" idx="4294967295"/>
          </p:nvPr>
        </p:nvSpPr>
        <p:spPr>
          <a:xfrm>
            <a:off x="1522269" y="2100262"/>
            <a:ext cx="6192982" cy="3614738"/>
          </a:xfrm>
        </p:spPr>
        <p:txBody>
          <a:bodyPr>
            <a:noAutofit/>
          </a:bodyPr>
          <a:lstStyle/>
          <a:p>
            <a:r>
              <a:rPr lang="en-US" altLang="en-US" sz="1800" dirty="0">
                <a:latin typeface="Calibri" panose="020F0502020204030204" pitchFamily="34" charset="0"/>
              </a:rPr>
              <a:t>Correlation coefficient (also called </a:t>
            </a:r>
            <a:r>
              <a:rPr lang="en-US" altLang="en-US" sz="1800" dirty="0">
                <a:solidFill>
                  <a:schemeClr val="folHlink"/>
                </a:solidFill>
                <a:latin typeface="Calibri" panose="020F0502020204030204" pitchFamily="34" charset="0"/>
              </a:rPr>
              <a:t>Pearson’s product moment coefficient</a:t>
            </a:r>
            <a:r>
              <a:rPr lang="en-US" altLang="en-US" sz="1800" dirty="0">
                <a:latin typeface="Calibri" panose="020F0502020204030204" pitchFamily="34" charset="0"/>
              </a:rPr>
              <a:t>)</a:t>
            </a: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pPr lvl="1">
              <a:buFont typeface="Wingdings" panose="05000000000000000000" pitchFamily="2" charset="2"/>
              <a:buNone/>
            </a:pPr>
            <a:r>
              <a:rPr lang="en-US" altLang="en-US" dirty="0">
                <a:latin typeface="Calibri" panose="020F0502020204030204" pitchFamily="34" charset="0"/>
              </a:rPr>
              <a:t>where n is the number of tuples,       and      are the respective means of A and B, </a:t>
            </a:r>
            <a:r>
              <a:rPr lang="el-GR" altLang="en-US" dirty="0">
                <a:latin typeface="Calibri" panose="020F0502020204030204" pitchFamily="34" charset="0"/>
              </a:rPr>
              <a:t>σ</a:t>
            </a:r>
            <a:r>
              <a:rPr lang="en-US" altLang="en-US" baseline="-25000" dirty="0">
                <a:latin typeface="Calibri" panose="020F0502020204030204" pitchFamily="34" charset="0"/>
              </a:rPr>
              <a:t>A </a:t>
            </a:r>
            <a:r>
              <a:rPr lang="en-US" altLang="en-US" dirty="0">
                <a:latin typeface="Calibri" panose="020F0502020204030204" pitchFamily="34" charset="0"/>
              </a:rPr>
              <a:t>and </a:t>
            </a:r>
            <a:r>
              <a:rPr lang="el-GR" altLang="en-US" dirty="0">
                <a:latin typeface="Calibri" panose="020F0502020204030204" pitchFamily="34" charset="0"/>
              </a:rPr>
              <a:t>σ</a:t>
            </a:r>
            <a:r>
              <a:rPr lang="en-US" altLang="en-US" baseline="-25000" dirty="0">
                <a:latin typeface="Calibri" panose="020F0502020204030204" pitchFamily="34" charset="0"/>
              </a:rPr>
              <a:t>B </a:t>
            </a:r>
            <a:r>
              <a:rPr lang="en-US" altLang="en-US" dirty="0">
                <a:latin typeface="Calibri" panose="020F0502020204030204" pitchFamily="34" charset="0"/>
              </a:rPr>
              <a:t>are the respective standard deviation of A and B, and </a:t>
            </a:r>
            <a:r>
              <a:rPr lang="el-GR" altLang="en-US" dirty="0">
                <a:latin typeface="Calibri" panose="020F0502020204030204" pitchFamily="34" charset="0"/>
              </a:rPr>
              <a:t>Σ</a:t>
            </a:r>
            <a:r>
              <a:rPr lang="en-US" altLang="en-US" dirty="0">
                <a:latin typeface="Calibri" panose="020F0502020204030204" pitchFamily="34" charset="0"/>
              </a:rPr>
              <a:t>(</a:t>
            </a:r>
            <a:r>
              <a:rPr lang="en-US" altLang="en-US" dirty="0" err="1">
                <a:latin typeface="Calibri" panose="020F0502020204030204" pitchFamily="34" charset="0"/>
              </a:rPr>
              <a:t>a</a:t>
            </a:r>
            <a:r>
              <a:rPr lang="en-US" altLang="en-US" baseline="-25000" dirty="0" err="1">
                <a:latin typeface="Calibri" panose="020F0502020204030204" pitchFamily="34" charset="0"/>
              </a:rPr>
              <a:t>i</a:t>
            </a:r>
            <a:r>
              <a:rPr lang="en-US" altLang="en-US" dirty="0" err="1">
                <a:latin typeface="Calibri" panose="020F0502020204030204" pitchFamily="34" charset="0"/>
              </a:rPr>
              <a:t>b</a:t>
            </a:r>
            <a:r>
              <a:rPr lang="en-US" altLang="en-US" baseline="-25000" dirty="0" err="1">
                <a:latin typeface="Calibri" panose="020F0502020204030204" pitchFamily="34" charset="0"/>
              </a:rPr>
              <a:t>i</a:t>
            </a:r>
            <a:r>
              <a:rPr lang="en-US" altLang="en-US" dirty="0">
                <a:latin typeface="Calibri" panose="020F0502020204030204" pitchFamily="34" charset="0"/>
              </a:rPr>
              <a:t>) is the sum of the AB cross-product.</a:t>
            </a:r>
          </a:p>
          <a:p>
            <a:r>
              <a:rPr lang="en-US" altLang="en-US" sz="1800" dirty="0">
                <a:latin typeface="Calibri" panose="020F0502020204030204" pitchFamily="34" charset="0"/>
              </a:rPr>
              <a:t>If </a:t>
            </a:r>
            <a:r>
              <a:rPr lang="en-US" altLang="en-US" sz="1800" dirty="0" err="1">
                <a:latin typeface="Calibri" panose="020F0502020204030204" pitchFamily="34" charset="0"/>
              </a:rPr>
              <a:t>r</a:t>
            </a:r>
            <a:r>
              <a:rPr lang="en-US" altLang="en-US" sz="1800" baseline="-25000" dirty="0" err="1">
                <a:latin typeface="Calibri" panose="020F0502020204030204" pitchFamily="34" charset="0"/>
              </a:rPr>
              <a:t>A,B</a:t>
            </a:r>
            <a:r>
              <a:rPr lang="en-US" altLang="en-US" sz="1800" dirty="0">
                <a:latin typeface="Calibri" panose="020F0502020204030204" pitchFamily="34" charset="0"/>
              </a:rPr>
              <a:t> &gt; 0, A and B are positively correlated (A’s values increase as B’s).  The higher, the stronger correlation.</a:t>
            </a:r>
          </a:p>
          <a:p>
            <a:r>
              <a:rPr lang="en-US" altLang="en-US" sz="1800" dirty="0" err="1">
                <a:latin typeface="Calibri" panose="020F0502020204030204" pitchFamily="34" charset="0"/>
              </a:rPr>
              <a:t>r</a:t>
            </a:r>
            <a:r>
              <a:rPr lang="en-US" altLang="en-US" sz="1800" baseline="-25000" dirty="0" err="1">
                <a:latin typeface="Calibri" panose="020F0502020204030204" pitchFamily="34" charset="0"/>
              </a:rPr>
              <a:t>A,B</a:t>
            </a:r>
            <a:r>
              <a:rPr lang="en-US" altLang="en-US" sz="1800" dirty="0">
                <a:latin typeface="Calibri" panose="020F0502020204030204" pitchFamily="34" charset="0"/>
              </a:rPr>
              <a:t> = 0: independent;  </a:t>
            </a:r>
            <a:r>
              <a:rPr lang="en-US" altLang="en-US" sz="1800" dirty="0" err="1">
                <a:latin typeface="Calibri" panose="020F0502020204030204" pitchFamily="34" charset="0"/>
              </a:rPr>
              <a:t>r</a:t>
            </a:r>
            <a:r>
              <a:rPr lang="en-US" altLang="en-US" sz="1800" baseline="-25000" dirty="0" err="1">
                <a:latin typeface="Calibri" panose="020F0502020204030204" pitchFamily="34" charset="0"/>
              </a:rPr>
              <a:t>AB</a:t>
            </a:r>
            <a:r>
              <a:rPr lang="en-US" altLang="en-US" sz="1800" dirty="0">
                <a:latin typeface="Calibri" panose="020F0502020204030204" pitchFamily="34" charset="0"/>
              </a:rPr>
              <a:t> &lt; 0: negatively correlated</a:t>
            </a:r>
          </a:p>
        </p:txBody>
      </p:sp>
      <p:sp>
        <p:nvSpPr>
          <p:cNvPr id="22531" name="Rectangle 2"/>
          <p:cNvSpPr>
            <a:spLocks noGrp="1" noChangeArrowheads="1"/>
          </p:cNvSpPr>
          <p:nvPr>
            <p:ph type="title"/>
          </p:nvPr>
        </p:nvSpPr>
        <p:spPr>
          <a:xfrm>
            <a:off x="1371600" y="1386434"/>
            <a:ext cx="5915025" cy="311969"/>
          </a:xfrm>
        </p:spPr>
        <p:txBody>
          <a:bodyPr>
            <a:noAutofit/>
          </a:bodyPr>
          <a:lstStyle/>
          <a:p>
            <a:r>
              <a:rPr lang="en-US" altLang="en-US" sz="2700" b="1" dirty="0"/>
              <a:t>Correlation Analysis (Numeric Data)</a:t>
            </a:r>
          </a:p>
        </p:txBody>
      </p:sp>
      <p:graphicFrame>
        <p:nvGraphicFramePr>
          <p:cNvPr id="22533" name="Object 4"/>
          <p:cNvGraphicFramePr>
            <a:graphicFrameLocks noGrp="1" noChangeAspect="1"/>
          </p:cNvGraphicFramePr>
          <p:nvPr>
            <p:ph idx="1"/>
          </p:nvPr>
        </p:nvGraphicFramePr>
        <p:xfrm>
          <a:off x="2392361" y="2643825"/>
          <a:ext cx="4452795" cy="662178"/>
        </p:xfrm>
        <a:graphic>
          <a:graphicData uri="http://schemas.openxmlformats.org/presentationml/2006/ole">
            <mc:AlternateContent xmlns:mc="http://schemas.openxmlformats.org/markup-compatibility/2006">
              <mc:Choice xmlns:v="urn:schemas-microsoft-com:vml" Requires="v">
                <p:oleObj spid="_x0000_s3079" name="Equation" r:id="rId4" imgW="2870200" imgH="508000" progId="Equation.3">
                  <p:embed/>
                </p:oleObj>
              </mc:Choice>
              <mc:Fallback>
                <p:oleObj name="Equation" r:id="rId4" imgW="2870200" imgH="508000" progId="Equation.3">
                  <p:embed/>
                  <p:pic>
                    <p:nvPicPr>
                      <p:cNvPr id="2253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2361" y="2643825"/>
                        <a:ext cx="4452795" cy="662178"/>
                      </a:xfrm>
                      <a:prstGeom prst="rect">
                        <a:avLst/>
                      </a:prstGeom>
                      <a:noFill/>
                      <a:ln>
                        <a:noFill/>
                      </a:ln>
                      <a:effectLst/>
                    </p:spPr>
                  </p:pic>
                </p:oleObj>
              </mc:Fallback>
            </mc:AlternateContent>
          </a:graphicData>
        </a:graphic>
      </p:graphicFrame>
      <p:sp>
        <p:nvSpPr>
          <p:cNvPr id="22530" name="Rectangle 2061"/>
          <p:cNvSpPr>
            <a:spLocks noGrp="1" noChangeArrowheads="1"/>
          </p:cNvSpPr>
          <p:nvPr>
            <p:ph type="sldNum" sz="quarter" idx="12"/>
          </p:nvPr>
        </p:nvSpPr>
        <p:spPr>
          <a:xfrm>
            <a:off x="6322868" y="5019947"/>
            <a:ext cx="1600200" cy="2053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7ECC1FEF-E7C9-4636-8212-3C5705F36D5D}" type="slidenum">
              <a:rPr lang="en-US" altLang="en-US" sz="675"/>
              <a:pPr eaLnBrk="1" hangingPunct="1"/>
              <a:t>73</a:t>
            </a:fld>
            <a:endParaRPr lang="en-US" altLang="en-US" sz="675" dirty="0"/>
          </a:p>
        </p:txBody>
      </p:sp>
      <p:graphicFrame>
        <p:nvGraphicFramePr>
          <p:cNvPr id="22534" name="Object 5"/>
          <p:cNvGraphicFramePr>
            <a:graphicFrameLocks noGrp="1" noChangeAspect="1"/>
          </p:cNvGraphicFramePr>
          <p:nvPr>
            <p:ph sz="quarter" idx="4294967295"/>
          </p:nvPr>
        </p:nvGraphicFramePr>
        <p:xfrm>
          <a:off x="4999732" y="3637062"/>
          <a:ext cx="143768" cy="191989"/>
        </p:xfrm>
        <a:graphic>
          <a:graphicData uri="http://schemas.openxmlformats.org/presentationml/2006/ole">
            <mc:AlternateContent xmlns:mc="http://schemas.openxmlformats.org/markup-compatibility/2006">
              <mc:Choice xmlns:v="urn:schemas-microsoft-com:vml" Requires="v">
                <p:oleObj spid="_x0000_s3080" name="Equation" r:id="rId6" imgW="152268" imgH="203024" progId="Equation.3">
                  <p:embed/>
                </p:oleObj>
              </mc:Choice>
              <mc:Fallback>
                <p:oleObj name="Equation" r:id="rId6" imgW="152268" imgH="203024" progId="Equation.3">
                  <p:embed/>
                  <p:pic>
                    <p:nvPicPr>
                      <p:cNvPr id="2253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9732" y="3637062"/>
                        <a:ext cx="143768" cy="1919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5" name="Object 6"/>
          <p:cNvGraphicFramePr>
            <a:graphicFrameLocks noChangeAspect="1"/>
          </p:cNvGraphicFramePr>
          <p:nvPr/>
        </p:nvGraphicFramePr>
        <p:xfrm>
          <a:off x="5657850" y="3629003"/>
          <a:ext cx="166092" cy="220564"/>
        </p:xfrm>
        <a:graphic>
          <a:graphicData uri="http://schemas.openxmlformats.org/presentationml/2006/ole">
            <mc:AlternateContent xmlns:mc="http://schemas.openxmlformats.org/markup-compatibility/2006">
              <mc:Choice xmlns:v="urn:schemas-microsoft-com:vml" Requires="v">
                <p:oleObj spid="_x0000_s3081" name="Equation" r:id="rId8" imgW="152268" imgH="203024" progId="Equation.3">
                  <p:embed/>
                </p:oleObj>
              </mc:Choice>
              <mc:Fallback>
                <p:oleObj name="Equation" r:id="rId8" imgW="152268" imgH="203024" progId="Equation.3">
                  <p:embed/>
                  <p:pic>
                    <p:nvPicPr>
                      <p:cNvPr id="22535"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7850" y="3629003"/>
                        <a:ext cx="166092" cy="220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33771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449736" y="1057511"/>
            <a:ext cx="5915025" cy="994172"/>
          </a:xfrm>
        </p:spPr>
        <p:txBody>
          <a:bodyPr>
            <a:normAutofit/>
          </a:bodyPr>
          <a:lstStyle/>
          <a:p>
            <a:r>
              <a:rPr lang="en-US" altLang="en-US" sz="2400" b="1" dirty="0"/>
              <a:t>Correlation (viewed as linear relationship)</a:t>
            </a:r>
          </a:p>
        </p:txBody>
      </p:sp>
      <p:sp>
        <p:nvSpPr>
          <p:cNvPr id="24580" name="Rectangle 3"/>
          <p:cNvSpPr>
            <a:spLocks noGrp="1" noChangeArrowheads="1"/>
          </p:cNvSpPr>
          <p:nvPr>
            <p:ph idx="1"/>
          </p:nvPr>
        </p:nvSpPr>
        <p:spPr>
          <a:xfrm>
            <a:off x="1371600" y="2226469"/>
            <a:ext cx="6457950" cy="3263504"/>
          </a:xfrm>
        </p:spPr>
        <p:txBody>
          <a:bodyPr>
            <a:normAutofit/>
          </a:bodyPr>
          <a:lstStyle/>
          <a:p>
            <a:r>
              <a:rPr lang="en-US" altLang="en-US" sz="1800" dirty="0"/>
              <a:t>Correlation measures the linear relationship between objects</a:t>
            </a:r>
          </a:p>
          <a:p>
            <a:r>
              <a:rPr lang="en-US" altLang="en-US" sz="1800" dirty="0"/>
              <a:t>To compute correlation, we standardize data objects, A and B, and then take their dot product</a:t>
            </a:r>
          </a:p>
        </p:txBody>
      </p:sp>
      <p:sp>
        <p:nvSpPr>
          <p:cNvPr id="24578"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20EBDFD0-C8A3-4154-9E68-958B631A1566}" type="slidenum">
              <a:rPr lang="en-US" altLang="en-US" sz="675"/>
              <a:pPr eaLnBrk="1" hangingPunct="1"/>
              <a:t>74</a:t>
            </a:fld>
            <a:endParaRPr lang="en-US" altLang="en-US" sz="675"/>
          </a:p>
        </p:txBody>
      </p:sp>
      <p:graphicFrame>
        <p:nvGraphicFramePr>
          <p:cNvPr id="24581" name="Object 4"/>
          <p:cNvGraphicFramePr>
            <a:graphicFrameLocks noChangeAspect="1"/>
          </p:cNvGraphicFramePr>
          <p:nvPr/>
        </p:nvGraphicFramePr>
        <p:xfrm>
          <a:off x="2939655" y="3437037"/>
          <a:ext cx="2993231" cy="385763"/>
        </p:xfrm>
        <a:graphic>
          <a:graphicData uri="http://schemas.openxmlformats.org/presentationml/2006/ole">
            <mc:AlternateContent xmlns:mc="http://schemas.openxmlformats.org/markup-compatibility/2006">
              <mc:Choice xmlns:v="urn:schemas-microsoft-com:vml" Requires="v">
                <p:oleObj spid="_x0000_s4103" name="Equation" r:id="rId4" imgW="1778000" imgH="228600" progId="Equation.3">
                  <p:embed/>
                </p:oleObj>
              </mc:Choice>
              <mc:Fallback>
                <p:oleObj name="Equation" r:id="rId4" imgW="1778000" imgH="228600" progId="Equation.3">
                  <p:embed/>
                  <p:pic>
                    <p:nvPicPr>
                      <p:cNvPr id="2458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655" y="3437037"/>
                        <a:ext cx="2993231"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2" name="Object 5"/>
          <p:cNvGraphicFramePr>
            <a:graphicFrameLocks noChangeAspect="1"/>
          </p:cNvGraphicFramePr>
          <p:nvPr/>
        </p:nvGraphicFramePr>
        <p:xfrm>
          <a:off x="2928938" y="3951388"/>
          <a:ext cx="2956620" cy="386655"/>
        </p:xfrm>
        <a:graphic>
          <a:graphicData uri="http://schemas.openxmlformats.org/presentationml/2006/ole">
            <mc:AlternateContent xmlns:mc="http://schemas.openxmlformats.org/markup-compatibility/2006">
              <mc:Choice xmlns:v="urn:schemas-microsoft-com:vml" Requires="v">
                <p:oleObj spid="_x0000_s4104" name="Equation" r:id="rId6" imgW="1752600" imgH="228600" progId="Equation.3">
                  <p:embed/>
                </p:oleObj>
              </mc:Choice>
              <mc:Fallback>
                <p:oleObj name="Equation" r:id="rId6" imgW="1752600" imgH="228600" progId="Equation.3">
                  <p:embed/>
                  <p:pic>
                    <p:nvPicPr>
                      <p:cNvPr id="24582"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938" y="3951388"/>
                        <a:ext cx="2956620" cy="386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3" name="Object 6"/>
          <p:cNvGraphicFramePr>
            <a:graphicFrameLocks noChangeAspect="1"/>
          </p:cNvGraphicFramePr>
          <p:nvPr/>
        </p:nvGraphicFramePr>
        <p:xfrm>
          <a:off x="2927152" y="4508600"/>
          <a:ext cx="2590503" cy="334863"/>
        </p:xfrm>
        <a:graphic>
          <a:graphicData uri="http://schemas.openxmlformats.org/presentationml/2006/ole">
            <mc:AlternateContent xmlns:mc="http://schemas.openxmlformats.org/markup-compatibility/2006">
              <mc:Choice xmlns:v="urn:schemas-microsoft-com:vml" Requires="v">
                <p:oleObj spid="_x0000_s4105" name="Equation" r:id="rId8" imgW="1574800" imgH="203200" progId="Equation.3">
                  <p:embed/>
                </p:oleObj>
              </mc:Choice>
              <mc:Fallback>
                <p:oleObj name="Equation" r:id="rId8" imgW="1574800" imgH="203200" progId="Equation.3">
                  <p:embed/>
                  <p:pic>
                    <p:nvPicPr>
                      <p:cNvPr id="24583"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7152" y="4508600"/>
                        <a:ext cx="2590503" cy="33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62712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idx="1"/>
          </p:nvPr>
        </p:nvSpPr>
        <p:spPr>
          <a:xfrm>
            <a:off x="1485900" y="2057400"/>
            <a:ext cx="6343650" cy="3631077"/>
          </a:xfrm>
        </p:spPr>
        <p:txBody>
          <a:bodyPr>
            <a:noAutofit/>
          </a:bodyPr>
          <a:lstStyle/>
          <a:p>
            <a:pPr>
              <a:lnSpc>
                <a:spcPct val="110000"/>
              </a:lnSpc>
            </a:pPr>
            <a:r>
              <a:rPr lang="en-US" altLang="en-US" sz="1500" dirty="0">
                <a:latin typeface="Calibri" panose="020F0502020204030204" pitchFamily="34" charset="0"/>
              </a:rPr>
              <a:t>Covariance is similar to correlation</a:t>
            </a:r>
          </a:p>
          <a:p>
            <a:pPr>
              <a:lnSpc>
                <a:spcPct val="110000"/>
              </a:lnSpc>
            </a:pPr>
            <a:endParaRPr lang="en-US" altLang="en-US" sz="1350" dirty="0">
              <a:latin typeface="Calibri" panose="020F0502020204030204" pitchFamily="34" charset="0"/>
            </a:endParaRPr>
          </a:p>
          <a:p>
            <a:pPr>
              <a:lnSpc>
                <a:spcPct val="110000"/>
              </a:lnSpc>
            </a:pPr>
            <a:endParaRPr lang="en-US" altLang="en-US" sz="1350" dirty="0">
              <a:latin typeface="Calibri" panose="020F0502020204030204" pitchFamily="34" charset="0"/>
            </a:endParaRPr>
          </a:p>
          <a:p>
            <a:pPr>
              <a:lnSpc>
                <a:spcPct val="110000"/>
              </a:lnSpc>
            </a:pPr>
            <a:endParaRPr lang="en-US" altLang="en-US" sz="1350" dirty="0">
              <a:latin typeface="Calibri" panose="020F0502020204030204" pitchFamily="34" charset="0"/>
            </a:endParaRPr>
          </a:p>
          <a:p>
            <a:pPr>
              <a:lnSpc>
                <a:spcPct val="110000"/>
              </a:lnSpc>
            </a:pPr>
            <a:endParaRPr lang="en-US" altLang="en-US" sz="1350" dirty="0">
              <a:latin typeface="Calibri" panose="020F0502020204030204" pitchFamily="34" charset="0"/>
            </a:endParaRPr>
          </a:p>
          <a:p>
            <a:pPr lvl="1">
              <a:lnSpc>
                <a:spcPct val="110000"/>
              </a:lnSpc>
              <a:buFont typeface="Wingdings" panose="05000000000000000000" pitchFamily="2" charset="2"/>
              <a:buNone/>
            </a:pPr>
            <a:r>
              <a:rPr lang="en-US" altLang="en-US" sz="1500" dirty="0">
                <a:latin typeface="Calibri" panose="020F0502020204030204" pitchFamily="34" charset="0"/>
              </a:rPr>
              <a:t>where n is the number of tuples,      and      are the respective mean or </a:t>
            </a:r>
            <a:r>
              <a:rPr lang="en-US" altLang="en-US" sz="1500" b="1" dirty="0">
                <a:latin typeface="Calibri" panose="020F0502020204030204" pitchFamily="34" charset="0"/>
              </a:rPr>
              <a:t>expected values</a:t>
            </a:r>
            <a:r>
              <a:rPr lang="en-US" altLang="en-US" sz="1500" dirty="0">
                <a:latin typeface="Calibri" panose="020F0502020204030204" pitchFamily="34" charset="0"/>
              </a:rPr>
              <a:t> of A and B, </a:t>
            </a:r>
            <a:r>
              <a:rPr lang="el-GR" altLang="en-US" sz="1500" dirty="0">
                <a:latin typeface="Calibri" panose="020F0502020204030204" pitchFamily="34" charset="0"/>
              </a:rPr>
              <a:t>σ</a:t>
            </a:r>
            <a:r>
              <a:rPr lang="en-US" altLang="en-US" sz="1500" baseline="-25000" dirty="0">
                <a:latin typeface="Calibri" panose="020F0502020204030204" pitchFamily="34" charset="0"/>
              </a:rPr>
              <a:t>A </a:t>
            </a:r>
            <a:r>
              <a:rPr lang="en-US" altLang="en-US" sz="1500" dirty="0">
                <a:latin typeface="Calibri" panose="020F0502020204030204" pitchFamily="34" charset="0"/>
              </a:rPr>
              <a:t>and </a:t>
            </a:r>
            <a:r>
              <a:rPr lang="el-GR" altLang="en-US" sz="1500" dirty="0">
                <a:latin typeface="Calibri" panose="020F0502020204030204" pitchFamily="34" charset="0"/>
              </a:rPr>
              <a:t>σ</a:t>
            </a:r>
            <a:r>
              <a:rPr lang="en-US" altLang="en-US" sz="1500" baseline="-25000" dirty="0">
                <a:latin typeface="Calibri" panose="020F0502020204030204" pitchFamily="34" charset="0"/>
              </a:rPr>
              <a:t>B </a:t>
            </a:r>
            <a:r>
              <a:rPr lang="en-US" altLang="en-US" sz="1500" dirty="0">
                <a:latin typeface="Calibri" panose="020F0502020204030204" pitchFamily="34" charset="0"/>
              </a:rPr>
              <a:t>are the respective standard deviation of A and B</a:t>
            </a:r>
          </a:p>
          <a:p>
            <a:pPr>
              <a:lnSpc>
                <a:spcPct val="110000"/>
              </a:lnSpc>
            </a:pPr>
            <a:r>
              <a:rPr lang="en-US" altLang="en-US" sz="1500" b="1" dirty="0">
                <a:latin typeface="Calibri" panose="020F0502020204030204" pitchFamily="34" charset="0"/>
              </a:rPr>
              <a:t>Positive covariance</a:t>
            </a:r>
            <a:r>
              <a:rPr lang="en-US" altLang="en-US" sz="1500" dirty="0">
                <a:latin typeface="Calibri" panose="020F0502020204030204" pitchFamily="34" charset="0"/>
              </a:rPr>
              <a:t>: If </a:t>
            </a:r>
            <a:r>
              <a:rPr lang="en-US" altLang="en-US" sz="1500" dirty="0" err="1">
                <a:latin typeface="Calibri" panose="020F0502020204030204" pitchFamily="34" charset="0"/>
              </a:rPr>
              <a:t>Cov</a:t>
            </a:r>
            <a:r>
              <a:rPr lang="en-US" altLang="en-US" sz="1500" baseline="-25000" dirty="0" err="1">
                <a:latin typeface="Calibri" panose="020F0502020204030204" pitchFamily="34" charset="0"/>
              </a:rPr>
              <a:t>A,B</a:t>
            </a:r>
            <a:r>
              <a:rPr lang="en-US" altLang="en-US" sz="1500" baseline="-25000" dirty="0">
                <a:latin typeface="Calibri" panose="020F0502020204030204" pitchFamily="34" charset="0"/>
              </a:rPr>
              <a:t> </a:t>
            </a:r>
            <a:r>
              <a:rPr lang="en-US" altLang="en-US" sz="1500" dirty="0">
                <a:latin typeface="Calibri" panose="020F0502020204030204" pitchFamily="34" charset="0"/>
              </a:rPr>
              <a:t>&gt; 0, then A and B both tend to be larger than their expected values</a:t>
            </a:r>
          </a:p>
          <a:p>
            <a:pPr>
              <a:lnSpc>
                <a:spcPct val="110000"/>
              </a:lnSpc>
            </a:pPr>
            <a:r>
              <a:rPr lang="en-US" altLang="en-US" sz="1500" b="1" dirty="0">
                <a:latin typeface="Calibri" panose="020F0502020204030204" pitchFamily="34" charset="0"/>
              </a:rPr>
              <a:t>Negative covariance</a:t>
            </a:r>
            <a:r>
              <a:rPr lang="en-US" altLang="en-US" sz="1500" dirty="0">
                <a:latin typeface="Calibri" panose="020F0502020204030204" pitchFamily="34" charset="0"/>
              </a:rPr>
              <a:t>: If </a:t>
            </a:r>
            <a:r>
              <a:rPr lang="en-US" altLang="en-US" sz="1500" dirty="0" err="1">
                <a:latin typeface="Calibri" panose="020F0502020204030204" pitchFamily="34" charset="0"/>
              </a:rPr>
              <a:t>Cov</a:t>
            </a:r>
            <a:r>
              <a:rPr lang="en-US" altLang="en-US" sz="1500" baseline="-25000" dirty="0" err="1">
                <a:latin typeface="Calibri" panose="020F0502020204030204" pitchFamily="34" charset="0"/>
              </a:rPr>
              <a:t>A,B</a:t>
            </a:r>
            <a:r>
              <a:rPr lang="en-US" altLang="en-US" sz="1500" baseline="-25000" dirty="0">
                <a:latin typeface="Calibri" panose="020F0502020204030204" pitchFamily="34" charset="0"/>
              </a:rPr>
              <a:t> </a:t>
            </a:r>
            <a:r>
              <a:rPr lang="en-US" altLang="en-US" sz="1500" dirty="0">
                <a:latin typeface="Calibri" panose="020F0502020204030204" pitchFamily="34" charset="0"/>
              </a:rPr>
              <a:t>&lt; 0 then if A is larger than its expected value, B is likely to be smaller than its expected value</a:t>
            </a:r>
          </a:p>
          <a:p>
            <a:pPr>
              <a:lnSpc>
                <a:spcPct val="80000"/>
              </a:lnSpc>
            </a:pPr>
            <a:r>
              <a:rPr lang="en-US" altLang="en-US" sz="1500" b="1" dirty="0">
                <a:latin typeface="Calibri" panose="020F0502020204030204" pitchFamily="34" charset="0"/>
              </a:rPr>
              <a:t>Independence</a:t>
            </a:r>
            <a:r>
              <a:rPr lang="en-US" altLang="en-US" sz="1500" dirty="0">
                <a:latin typeface="Calibri" panose="020F0502020204030204" pitchFamily="34" charset="0"/>
              </a:rPr>
              <a:t>: </a:t>
            </a:r>
            <a:r>
              <a:rPr lang="en-US" altLang="en-US" sz="1500" dirty="0" err="1">
                <a:latin typeface="Calibri" panose="020F0502020204030204" pitchFamily="34" charset="0"/>
              </a:rPr>
              <a:t>Cov</a:t>
            </a:r>
            <a:r>
              <a:rPr lang="en-US" altLang="en-US" sz="1500" baseline="-25000" dirty="0" err="1">
                <a:latin typeface="Calibri" panose="020F0502020204030204" pitchFamily="34" charset="0"/>
              </a:rPr>
              <a:t>A,B</a:t>
            </a:r>
            <a:r>
              <a:rPr lang="en-US" altLang="en-US" sz="1500" dirty="0">
                <a:latin typeface="Calibri" panose="020F0502020204030204" pitchFamily="34" charset="0"/>
              </a:rPr>
              <a:t> = 0</a:t>
            </a:r>
            <a:endParaRPr lang="en-US" altLang="en-US" sz="1350" dirty="0">
              <a:latin typeface="Calibri" panose="020F0502020204030204" pitchFamily="34" charset="0"/>
            </a:endParaRPr>
          </a:p>
        </p:txBody>
      </p:sp>
      <p:pic>
        <p:nvPicPr>
          <p:cNvPr id="2560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793" y="2935681"/>
            <a:ext cx="1376958" cy="395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4843" y="2513306"/>
            <a:ext cx="4783634"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5" name="Rectangle 2"/>
          <p:cNvSpPr>
            <a:spLocks noGrp="1" noChangeArrowheads="1"/>
          </p:cNvSpPr>
          <p:nvPr>
            <p:ph type="title"/>
          </p:nvPr>
        </p:nvSpPr>
        <p:spPr>
          <a:xfrm>
            <a:off x="1285875" y="1359510"/>
            <a:ext cx="5915025" cy="285587"/>
          </a:xfrm>
        </p:spPr>
        <p:txBody>
          <a:bodyPr>
            <a:noAutofit/>
          </a:bodyPr>
          <a:lstStyle/>
          <a:p>
            <a:r>
              <a:rPr lang="en-US" altLang="en-US" sz="2400" b="1" dirty="0"/>
              <a:t>Covariance (Numeric Data)</a:t>
            </a:r>
          </a:p>
        </p:txBody>
      </p:sp>
      <p:sp>
        <p:nvSpPr>
          <p:cNvPr id="25604" name="Rectangle 2061"/>
          <p:cNvSpPr>
            <a:spLocks noGrp="1" noChangeArrowheads="1"/>
          </p:cNvSpPr>
          <p:nvPr>
            <p:ph type="sldNum" sz="quarter" idx="12"/>
          </p:nvPr>
        </p:nvSpPr>
        <p:spPr>
          <a:xfrm>
            <a:off x="6400800" y="5043326"/>
            <a:ext cx="1600200" cy="2053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4A5B38A1-6F51-48B0-84B2-869D0F62699A}" type="slidenum">
              <a:rPr lang="en-US" altLang="en-US" sz="591">
                <a:solidFill>
                  <a:schemeClr val="bg2">
                    <a:lumMod val="75000"/>
                  </a:schemeClr>
                </a:solidFill>
              </a:rPr>
              <a:pPr eaLnBrk="1" hangingPunct="1"/>
              <a:t>75</a:t>
            </a:fld>
            <a:endParaRPr lang="en-US" altLang="en-US" sz="591">
              <a:solidFill>
                <a:schemeClr val="bg2">
                  <a:lumMod val="75000"/>
                </a:schemeClr>
              </a:solidFill>
            </a:endParaRPr>
          </a:p>
        </p:txBody>
      </p:sp>
      <p:graphicFrame>
        <p:nvGraphicFramePr>
          <p:cNvPr id="25607" name="Object 13"/>
          <p:cNvGraphicFramePr>
            <a:graphicFrameLocks noChangeAspect="1"/>
          </p:cNvGraphicFramePr>
          <p:nvPr/>
        </p:nvGraphicFramePr>
        <p:xfrm>
          <a:off x="4343400" y="3637954"/>
          <a:ext cx="285750" cy="191096"/>
        </p:xfrm>
        <a:graphic>
          <a:graphicData uri="http://schemas.openxmlformats.org/presentationml/2006/ole">
            <mc:AlternateContent xmlns:mc="http://schemas.openxmlformats.org/markup-compatibility/2006">
              <mc:Choice xmlns:v="urn:schemas-microsoft-com:vml" Requires="v">
                <p:oleObj spid="_x0000_s5125" name="Equation" r:id="rId6" imgW="152268" imgH="203024" progId="Equation.3">
                  <p:embed/>
                </p:oleObj>
              </mc:Choice>
              <mc:Fallback>
                <p:oleObj name="Equation" r:id="rId6" imgW="152268" imgH="203024" progId="Equation.3">
                  <p:embed/>
                  <p:pic>
                    <p:nvPicPr>
                      <p:cNvPr id="25607"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3637954"/>
                        <a:ext cx="285750" cy="191096"/>
                      </a:xfrm>
                      <a:prstGeom prst="rect">
                        <a:avLst/>
                      </a:prstGeom>
                      <a:noFill/>
                      <a:ln>
                        <a:noFill/>
                      </a:ln>
                      <a:effectLst/>
                    </p:spPr>
                  </p:pic>
                </p:oleObj>
              </mc:Fallback>
            </mc:AlternateContent>
          </a:graphicData>
        </a:graphic>
      </p:graphicFrame>
      <p:graphicFrame>
        <p:nvGraphicFramePr>
          <p:cNvPr id="25608" name="Object 14"/>
          <p:cNvGraphicFramePr>
            <a:graphicFrameLocks noChangeAspect="1"/>
          </p:cNvGraphicFramePr>
          <p:nvPr/>
        </p:nvGraphicFramePr>
        <p:xfrm>
          <a:off x="4914901" y="3608487"/>
          <a:ext cx="292244" cy="220563"/>
        </p:xfrm>
        <a:graphic>
          <a:graphicData uri="http://schemas.openxmlformats.org/presentationml/2006/ole">
            <mc:AlternateContent xmlns:mc="http://schemas.openxmlformats.org/markup-compatibility/2006">
              <mc:Choice xmlns:v="urn:schemas-microsoft-com:vml" Requires="v">
                <p:oleObj spid="_x0000_s5126" name="Equation" r:id="rId8" imgW="152268" imgH="203024" progId="Equation.3">
                  <p:embed/>
                </p:oleObj>
              </mc:Choice>
              <mc:Fallback>
                <p:oleObj name="Equation" r:id="rId8" imgW="152268" imgH="203024" progId="Equation.3">
                  <p:embed/>
                  <p:pic>
                    <p:nvPicPr>
                      <p:cNvPr id="25608"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4901" y="3608487"/>
                        <a:ext cx="292244" cy="220563"/>
                      </a:xfrm>
                      <a:prstGeom prst="rect">
                        <a:avLst/>
                      </a:prstGeom>
                      <a:noFill/>
                      <a:ln>
                        <a:noFill/>
                      </a:ln>
                      <a:effectLst/>
                    </p:spPr>
                  </p:pic>
                </p:oleObj>
              </mc:Fallback>
            </mc:AlternateContent>
          </a:graphicData>
        </a:graphic>
      </p:graphicFrame>
      <p:sp>
        <p:nvSpPr>
          <p:cNvPr id="25609" name="TextBox 2"/>
          <p:cNvSpPr txBox="1">
            <a:spLocks noChangeArrowheads="1"/>
          </p:cNvSpPr>
          <p:nvPr/>
        </p:nvSpPr>
        <p:spPr bwMode="auto">
          <a:xfrm>
            <a:off x="2612017" y="3020513"/>
            <a:ext cx="1532792" cy="26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125">
                <a:latin typeface="Calibri" panose="020F0502020204030204" pitchFamily="34" charset="0"/>
              </a:rPr>
              <a:t>Correlation coefficient:</a:t>
            </a:r>
          </a:p>
        </p:txBody>
      </p:sp>
    </p:spTree>
    <p:extLst>
      <p:ext uri="{BB962C8B-B14F-4D97-AF65-F5344CB8AC3E}">
        <p14:creationId xmlns:p14="http://schemas.microsoft.com/office/powerpoint/2010/main" val="15822097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1428750" y="2000250"/>
            <a:ext cx="6457950" cy="3204087"/>
          </a:xfrm>
        </p:spPr>
        <p:txBody>
          <a:bodyPr>
            <a:noAutofit/>
          </a:bodyPr>
          <a:lstStyle/>
          <a:p>
            <a:pPr>
              <a:lnSpc>
                <a:spcPct val="150000"/>
              </a:lnSpc>
              <a:defRPr/>
            </a:pPr>
            <a:endParaRPr lang="en-US" sz="1200" dirty="0"/>
          </a:p>
          <a:p>
            <a:pPr>
              <a:lnSpc>
                <a:spcPct val="150000"/>
              </a:lnSpc>
              <a:defRPr/>
            </a:pPr>
            <a:r>
              <a:rPr lang="en-US" sz="1200" dirty="0">
                <a:latin typeface="Calibri" pitchFamily="34" charset="0"/>
              </a:rPr>
              <a:t>It can be simplified in computation as</a:t>
            </a:r>
          </a:p>
          <a:p>
            <a:pPr>
              <a:lnSpc>
                <a:spcPct val="150000"/>
              </a:lnSpc>
              <a:defRPr/>
            </a:pPr>
            <a:endParaRPr lang="en-US" sz="1200" dirty="0">
              <a:latin typeface="Calibri" pitchFamily="34" charset="0"/>
            </a:endParaRPr>
          </a:p>
          <a:p>
            <a:pPr>
              <a:lnSpc>
                <a:spcPct val="150000"/>
              </a:lnSpc>
              <a:defRPr/>
            </a:pPr>
            <a:r>
              <a:rPr lang="en-US" sz="1200" dirty="0">
                <a:latin typeface="Calibri" pitchFamily="34" charset="0"/>
              </a:rPr>
              <a:t>Suppose two stocks A and B have the following values in one week:  (2, 5), (3, 8), (5, 10), (4, 11), (6, 14). </a:t>
            </a:r>
          </a:p>
          <a:p>
            <a:pPr>
              <a:lnSpc>
                <a:spcPct val="150000"/>
              </a:lnSpc>
              <a:defRPr/>
            </a:pPr>
            <a:r>
              <a:rPr lang="en-US" sz="1200" dirty="0">
                <a:latin typeface="Calibri" pitchFamily="34" charset="0"/>
              </a:rPr>
              <a:t>Question:  If the stocks are affected by the same industry trends, will their prices rise or fall together?</a:t>
            </a:r>
          </a:p>
          <a:p>
            <a:pPr lvl="1">
              <a:lnSpc>
                <a:spcPct val="150000"/>
              </a:lnSpc>
              <a:defRPr/>
            </a:pPr>
            <a:r>
              <a:rPr lang="en-US" sz="1200" dirty="0">
                <a:latin typeface="Calibri" pitchFamily="34" charset="0"/>
              </a:rPr>
              <a:t>E(A) = (2 + 3 + 5 + 4 + 6)/ 5 = 20/5 = 4</a:t>
            </a:r>
          </a:p>
          <a:p>
            <a:pPr lvl="1">
              <a:lnSpc>
                <a:spcPct val="150000"/>
              </a:lnSpc>
              <a:defRPr/>
            </a:pPr>
            <a:r>
              <a:rPr lang="en-US" sz="1200" dirty="0">
                <a:latin typeface="Calibri" pitchFamily="34" charset="0"/>
              </a:rPr>
              <a:t>E(B) = (5 + 8 + 10 + 11 + 14) /5 = 48/5 = 9.6</a:t>
            </a:r>
          </a:p>
          <a:p>
            <a:pPr lvl="1">
              <a:lnSpc>
                <a:spcPct val="150000"/>
              </a:lnSpc>
              <a:defRPr/>
            </a:pPr>
            <a:r>
              <a:rPr lang="en-US" sz="1200" dirty="0" err="1">
                <a:latin typeface="Calibri" pitchFamily="34" charset="0"/>
              </a:rPr>
              <a:t>Cov</a:t>
            </a:r>
            <a:r>
              <a:rPr lang="en-US" sz="1200" dirty="0">
                <a:latin typeface="Calibri" pitchFamily="34" charset="0"/>
              </a:rPr>
              <a:t>(A,B) = (2×5+3×8+5×10+4×11+6×14)/5 − 4 × 9.6 = 4</a:t>
            </a:r>
          </a:p>
          <a:p>
            <a:pPr>
              <a:lnSpc>
                <a:spcPct val="150000"/>
              </a:lnSpc>
              <a:defRPr/>
            </a:pPr>
            <a:r>
              <a:rPr lang="en-US" sz="1200" dirty="0">
                <a:latin typeface="Calibri" pitchFamily="34" charset="0"/>
              </a:rPr>
              <a:t>Thus, A and B rise together since </a:t>
            </a:r>
            <a:r>
              <a:rPr lang="en-US" sz="1200" dirty="0" err="1">
                <a:latin typeface="Calibri" pitchFamily="34" charset="0"/>
              </a:rPr>
              <a:t>Cov</a:t>
            </a:r>
            <a:r>
              <a:rPr lang="en-US" sz="1200" dirty="0">
                <a:latin typeface="Calibri" pitchFamily="34" charset="0"/>
              </a:rPr>
              <a:t>(A, B) &gt; 0.</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2000251"/>
            <a:ext cx="3771900" cy="36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itle 1"/>
          <p:cNvSpPr>
            <a:spLocks noGrp="1"/>
          </p:cNvSpPr>
          <p:nvPr>
            <p:ph type="title"/>
          </p:nvPr>
        </p:nvSpPr>
        <p:spPr>
          <a:xfrm>
            <a:off x="1614488" y="1371601"/>
            <a:ext cx="5915025" cy="332347"/>
          </a:xfrm>
        </p:spPr>
        <p:txBody>
          <a:bodyPr>
            <a:noAutofit/>
          </a:bodyPr>
          <a:lstStyle/>
          <a:p>
            <a:r>
              <a:rPr lang="en-US" altLang="en-US" sz="2400" b="1" dirty="0"/>
              <a:t>Co-Variance: An Example</a:t>
            </a:r>
          </a:p>
        </p:txBody>
      </p:sp>
      <p:pic>
        <p:nvPicPr>
          <p:cNvPr id="266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550" y="2697869"/>
            <a:ext cx="2400300" cy="25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5540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1625549" y="1004580"/>
            <a:ext cx="5915025" cy="994172"/>
          </a:xfrm>
        </p:spPr>
        <p:txBody>
          <a:bodyPr>
            <a:normAutofit/>
          </a:bodyPr>
          <a:lstStyle/>
          <a:p>
            <a:pPr eaLnBrk="1" hangingPunct="1"/>
            <a:r>
              <a:rPr lang="en-US" altLang="en-US" sz="2700" b="1" dirty="0"/>
              <a:t>Discretization </a:t>
            </a:r>
          </a:p>
        </p:txBody>
      </p:sp>
      <p:sp>
        <p:nvSpPr>
          <p:cNvPr id="57348" name="Rectangle 3"/>
          <p:cNvSpPr>
            <a:spLocks noGrp="1" noChangeArrowheads="1"/>
          </p:cNvSpPr>
          <p:nvPr>
            <p:ph idx="1"/>
          </p:nvPr>
        </p:nvSpPr>
        <p:spPr>
          <a:xfrm>
            <a:off x="1543050" y="2000978"/>
            <a:ext cx="6343650" cy="3725930"/>
          </a:xfrm>
        </p:spPr>
        <p:txBody>
          <a:bodyPr>
            <a:noAutofit/>
          </a:bodyPr>
          <a:lstStyle/>
          <a:p>
            <a:pPr eaLnBrk="1" hangingPunct="1">
              <a:lnSpc>
                <a:spcPct val="120000"/>
              </a:lnSpc>
            </a:pPr>
            <a:r>
              <a:rPr lang="en-US" altLang="en-US" sz="1500" dirty="0"/>
              <a:t>Three types of attributes</a:t>
            </a:r>
          </a:p>
          <a:p>
            <a:pPr lvl="1" eaLnBrk="1" hangingPunct="1">
              <a:lnSpc>
                <a:spcPct val="120000"/>
              </a:lnSpc>
            </a:pPr>
            <a:r>
              <a:rPr lang="en-US" altLang="en-US" sz="1500" dirty="0"/>
              <a:t>Nominal—values from an unordered set, e.g., color, profession</a:t>
            </a:r>
          </a:p>
          <a:p>
            <a:pPr lvl="1" eaLnBrk="1" hangingPunct="1">
              <a:lnSpc>
                <a:spcPct val="120000"/>
              </a:lnSpc>
            </a:pPr>
            <a:r>
              <a:rPr lang="en-US" altLang="en-US" sz="1500" dirty="0"/>
              <a:t>Ordinal—values from an ordered set, e.g., military or academic rank </a:t>
            </a:r>
          </a:p>
          <a:p>
            <a:pPr lvl="1" eaLnBrk="1" hangingPunct="1">
              <a:lnSpc>
                <a:spcPct val="120000"/>
              </a:lnSpc>
            </a:pPr>
            <a:r>
              <a:rPr lang="en-US" altLang="en-US" sz="1500" dirty="0"/>
              <a:t>Numeric—real numbers, e.g., integer or real numbers</a:t>
            </a:r>
          </a:p>
          <a:p>
            <a:pPr eaLnBrk="1" hangingPunct="1">
              <a:lnSpc>
                <a:spcPct val="120000"/>
              </a:lnSpc>
            </a:pPr>
            <a:r>
              <a:rPr lang="en-US" altLang="en-US" sz="1500" dirty="0"/>
              <a:t>Discretization: Divide the range of a continuous attribute into intervals</a:t>
            </a:r>
          </a:p>
          <a:p>
            <a:pPr lvl="1" eaLnBrk="1" hangingPunct="1">
              <a:lnSpc>
                <a:spcPct val="120000"/>
              </a:lnSpc>
            </a:pPr>
            <a:r>
              <a:rPr lang="en-US" altLang="en-US" sz="1500" dirty="0"/>
              <a:t>Interval labels can then be used to replace actual data values </a:t>
            </a:r>
          </a:p>
          <a:p>
            <a:pPr lvl="1" eaLnBrk="1" hangingPunct="1">
              <a:lnSpc>
                <a:spcPct val="120000"/>
              </a:lnSpc>
            </a:pPr>
            <a:r>
              <a:rPr lang="en-US" altLang="en-US" sz="1500" dirty="0"/>
              <a:t>Reduce data size by discretization</a:t>
            </a:r>
          </a:p>
          <a:p>
            <a:pPr lvl="1" eaLnBrk="1" hangingPunct="1">
              <a:lnSpc>
                <a:spcPct val="120000"/>
              </a:lnSpc>
            </a:pPr>
            <a:r>
              <a:rPr lang="en-US" altLang="en-US" sz="1500" dirty="0"/>
              <a:t>Supervised vs. unsupervised</a:t>
            </a:r>
          </a:p>
          <a:p>
            <a:pPr lvl="1" eaLnBrk="1" hangingPunct="1">
              <a:lnSpc>
                <a:spcPct val="120000"/>
              </a:lnSpc>
            </a:pPr>
            <a:r>
              <a:rPr lang="en-US" altLang="en-US" sz="1500" dirty="0"/>
              <a:t>Split (top-down) vs. merge (bottom-up)</a:t>
            </a:r>
          </a:p>
          <a:p>
            <a:pPr lvl="1" eaLnBrk="1" hangingPunct="1">
              <a:lnSpc>
                <a:spcPct val="120000"/>
              </a:lnSpc>
            </a:pPr>
            <a:r>
              <a:rPr lang="en-US" altLang="en-US" sz="1500" dirty="0"/>
              <a:t>Discretization can be performed recursively on an attribute</a:t>
            </a:r>
          </a:p>
          <a:p>
            <a:pPr lvl="1" eaLnBrk="1" hangingPunct="1">
              <a:lnSpc>
                <a:spcPct val="120000"/>
              </a:lnSpc>
            </a:pPr>
            <a:r>
              <a:rPr lang="en-US" altLang="en-US" sz="1500" dirty="0"/>
              <a:t>Prepare for further analysis, e.g., classification</a:t>
            </a:r>
          </a:p>
        </p:txBody>
      </p:sp>
      <p:sp>
        <p:nvSpPr>
          <p:cNvPr id="57346"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E7795079-0FF2-4C60-8174-3C133B63C5BC}" type="slidenum">
              <a:rPr lang="en-US" altLang="en-US" sz="675"/>
              <a:pPr eaLnBrk="1" hangingPunct="1"/>
              <a:t>77</a:t>
            </a:fld>
            <a:endParaRPr lang="en-US" altLang="en-US" sz="675"/>
          </a:p>
        </p:txBody>
      </p:sp>
    </p:spTree>
    <p:extLst>
      <p:ext uri="{BB962C8B-B14F-4D97-AF65-F5344CB8AC3E}">
        <p14:creationId xmlns:p14="http://schemas.microsoft.com/office/powerpoint/2010/main" val="3372482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061"/>
          <p:cNvSpPr txBox="1">
            <a:spLocks noGrp="1" noChangeArrowheads="1"/>
          </p:cNvSpPr>
          <p:nvPr/>
        </p:nvSpPr>
        <p:spPr bwMode="auto">
          <a:xfrm>
            <a:off x="6072187" y="5143500"/>
            <a:ext cx="10715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FD4A8F9D-268A-4196-A358-40DBD06B798D}" type="slidenum">
              <a:rPr lang="en-US" altLang="en-US" sz="675"/>
              <a:pPr algn="r" eaLnBrk="1" hangingPunct="1"/>
              <a:t>78</a:t>
            </a:fld>
            <a:endParaRPr lang="en-US" altLang="en-US" sz="675"/>
          </a:p>
        </p:txBody>
      </p:sp>
      <p:sp>
        <p:nvSpPr>
          <p:cNvPr id="58371" name="Rectangle 2"/>
          <p:cNvSpPr>
            <a:spLocks noGrp="1" noChangeArrowheads="1"/>
          </p:cNvSpPr>
          <p:nvPr>
            <p:ph type="title"/>
          </p:nvPr>
        </p:nvSpPr>
        <p:spPr/>
        <p:txBody>
          <a:bodyPr>
            <a:normAutofit/>
          </a:bodyPr>
          <a:lstStyle/>
          <a:p>
            <a:pPr eaLnBrk="1" hangingPunct="1"/>
            <a:r>
              <a:rPr lang="en-US" altLang="en-US" sz="2700" b="1" dirty="0"/>
              <a:t>Data Discretization Methods</a:t>
            </a:r>
          </a:p>
        </p:txBody>
      </p:sp>
      <p:sp>
        <p:nvSpPr>
          <p:cNvPr id="58372" name="Rectangle 3"/>
          <p:cNvSpPr>
            <a:spLocks noGrp="1" noChangeArrowheads="1"/>
          </p:cNvSpPr>
          <p:nvPr>
            <p:ph idx="1"/>
          </p:nvPr>
        </p:nvSpPr>
        <p:spPr>
          <a:xfrm>
            <a:off x="1485900" y="2226469"/>
            <a:ext cx="6400800" cy="3263504"/>
          </a:xfrm>
        </p:spPr>
        <p:txBody>
          <a:bodyPr>
            <a:noAutofit/>
          </a:bodyPr>
          <a:lstStyle/>
          <a:p>
            <a:pPr eaLnBrk="1" hangingPunct="1">
              <a:lnSpc>
                <a:spcPct val="120000"/>
              </a:lnSpc>
            </a:pPr>
            <a:r>
              <a:rPr lang="en-US" altLang="en-US" sz="1800" dirty="0">
                <a:latin typeface="Calibri" panose="020F0502020204030204" pitchFamily="34" charset="0"/>
              </a:rPr>
              <a:t>Typical methods: All the methods can be applied recursively</a:t>
            </a:r>
          </a:p>
          <a:p>
            <a:pPr lvl="1" eaLnBrk="1" hangingPunct="1">
              <a:lnSpc>
                <a:spcPct val="120000"/>
              </a:lnSpc>
            </a:pPr>
            <a:r>
              <a:rPr lang="en-US" altLang="en-US" dirty="0">
                <a:solidFill>
                  <a:schemeClr val="hlink"/>
                </a:solidFill>
                <a:latin typeface="Calibri" panose="020F0502020204030204" pitchFamily="34" charset="0"/>
              </a:rPr>
              <a:t>Binning</a:t>
            </a:r>
            <a:r>
              <a:rPr lang="en-US" altLang="en-US" dirty="0">
                <a:latin typeface="Calibri" panose="020F0502020204030204" pitchFamily="34" charset="0"/>
              </a:rPr>
              <a:t> </a:t>
            </a:r>
          </a:p>
          <a:p>
            <a:pPr lvl="2" eaLnBrk="1" hangingPunct="1">
              <a:lnSpc>
                <a:spcPct val="120000"/>
              </a:lnSpc>
            </a:pPr>
            <a:r>
              <a:rPr lang="en-US" altLang="en-US" sz="1350" dirty="0">
                <a:latin typeface="Calibri" panose="020F0502020204030204" pitchFamily="34" charset="0"/>
              </a:rPr>
              <a:t>Top-down split, unsupervised</a:t>
            </a:r>
          </a:p>
          <a:p>
            <a:pPr lvl="1" eaLnBrk="1" hangingPunct="1">
              <a:lnSpc>
                <a:spcPct val="120000"/>
              </a:lnSpc>
            </a:pPr>
            <a:r>
              <a:rPr lang="en-US" altLang="en-US" dirty="0">
                <a:solidFill>
                  <a:schemeClr val="hlink"/>
                </a:solidFill>
                <a:latin typeface="Calibri" panose="020F0502020204030204" pitchFamily="34" charset="0"/>
              </a:rPr>
              <a:t>Histogram analysis</a:t>
            </a:r>
          </a:p>
          <a:p>
            <a:pPr lvl="2" eaLnBrk="1" hangingPunct="1">
              <a:lnSpc>
                <a:spcPct val="120000"/>
              </a:lnSpc>
            </a:pPr>
            <a:r>
              <a:rPr lang="en-US" altLang="en-US" sz="1350" dirty="0">
                <a:latin typeface="Calibri" panose="020F0502020204030204" pitchFamily="34" charset="0"/>
              </a:rPr>
              <a:t>Top-down split, unsupervised</a:t>
            </a:r>
          </a:p>
          <a:p>
            <a:pPr lvl="1" eaLnBrk="1" hangingPunct="1">
              <a:lnSpc>
                <a:spcPct val="120000"/>
              </a:lnSpc>
            </a:pPr>
            <a:r>
              <a:rPr lang="en-US" altLang="en-US" dirty="0">
                <a:solidFill>
                  <a:schemeClr val="hlink"/>
                </a:solidFill>
                <a:latin typeface="Calibri" panose="020F0502020204030204" pitchFamily="34" charset="0"/>
              </a:rPr>
              <a:t>Clustering analysis</a:t>
            </a:r>
            <a:r>
              <a:rPr lang="en-US" altLang="en-US" dirty="0">
                <a:latin typeface="Calibri" panose="020F0502020204030204" pitchFamily="34" charset="0"/>
              </a:rPr>
              <a:t> (unsupervised, top-down split or bottom-up merge)</a:t>
            </a:r>
          </a:p>
          <a:p>
            <a:pPr lvl="1" eaLnBrk="1" hangingPunct="1">
              <a:lnSpc>
                <a:spcPct val="120000"/>
              </a:lnSpc>
            </a:pPr>
            <a:r>
              <a:rPr lang="en-US" altLang="en-US" dirty="0">
                <a:solidFill>
                  <a:schemeClr val="hlink"/>
                </a:solidFill>
                <a:latin typeface="Calibri" panose="020F0502020204030204" pitchFamily="34" charset="0"/>
              </a:rPr>
              <a:t>Decision-tree analysis</a:t>
            </a:r>
            <a:r>
              <a:rPr lang="en-US" altLang="en-US" dirty="0">
                <a:latin typeface="Calibri" panose="020F0502020204030204" pitchFamily="34" charset="0"/>
              </a:rPr>
              <a:t> (supervised, top-down split)</a:t>
            </a:r>
          </a:p>
          <a:p>
            <a:pPr lvl="1" eaLnBrk="1" hangingPunct="1">
              <a:lnSpc>
                <a:spcPct val="120000"/>
              </a:lnSpc>
            </a:pPr>
            <a:r>
              <a:rPr lang="en-US" altLang="en-US" dirty="0">
                <a:solidFill>
                  <a:schemeClr val="hlink"/>
                </a:solidFill>
                <a:latin typeface="Calibri" panose="020F0502020204030204" pitchFamily="34" charset="0"/>
                <a:sym typeface="Symbol" panose="05050102010706020507" pitchFamily="18" charset="2"/>
              </a:rPr>
              <a:t>Correlation (e.g., </a:t>
            </a:r>
            <a:r>
              <a:rPr lang="en-US" altLang="en-US" baseline="30000" dirty="0">
                <a:solidFill>
                  <a:schemeClr val="hlink"/>
                </a:solidFill>
                <a:latin typeface="Calibri" panose="020F0502020204030204" pitchFamily="34" charset="0"/>
              </a:rPr>
              <a:t>2</a:t>
            </a:r>
            <a:r>
              <a:rPr lang="en-US" altLang="en-US" dirty="0">
                <a:solidFill>
                  <a:schemeClr val="hlink"/>
                </a:solidFill>
                <a:latin typeface="Calibri" panose="020F0502020204030204" pitchFamily="34" charset="0"/>
              </a:rPr>
              <a:t>) analysis</a:t>
            </a:r>
            <a:r>
              <a:rPr lang="en-US" altLang="en-US" dirty="0">
                <a:latin typeface="Calibri" panose="020F0502020204030204" pitchFamily="34" charset="0"/>
              </a:rPr>
              <a:t> (unsupervised, bottom-up merge)</a:t>
            </a:r>
          </a:p>
        </p:txBody>
      </p:sp>
    </p:spTree>
    <p:extLst>
      <p:ext uri="{BB962C8B-B14F-4D97-AF65-F5344CB8AC3E}">
        <p14:creationId xmlns:p14="http://schemas.microsoft.com/office/powerpoint/2010/main" val="1280414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485900" y="1113830"/>
            <a:ext cx="5915025" cy="994172"/>
          </a:xfrm>
        </p:spPr>
        <p:txBody>
          <a:bodyPr>
            <a:normAutofit/>
          </a:bodyPr>
          <a:lstStyle/>
          <a:p>
            <a:pPr eaLnBrk="1" hangingPunct="1"/>
            <a:r>
              <a:rPr lang="en-US" altLang="en-US" sz="2700" b="1" dirty="0"/>
              <a:t>Simple Discretization: Binning</a:t>
            </a:r>
            <a:endParaRPr lang="en-US" altLang="en-US" sz="3000" b="1" dirty="0"/>
          </a:p>
        </p:txBody>
      </p:sp>
      <p:sp>
        <p:nvSpPr>
          <p:cNvPr id="59396" name="Rectangle 3"/>
          <p:cNvSpPr>
            <a:spLocks noGrp="1" noChangeArrowheads="1"/>
          </p:cNvSpPr>
          <p:nvPr>
            <p:ph idx="1"/>
          </p:nvPr>
        </p:nvSpPr>
        <p:spPr>
          <a:xfrm>
            <a:off x="1485900" y="1885950"/>
            <a:ext cx="5915025" cy="3500439"/>
          </a:xfrm>
        </p:spPr>
        <p:txBody>
          <a:bodyPr>
            <a:noAutofit/>
          </a:bodyPr>
          <a:lstStyle/>
          <a:p>
            <a:pPr eaLnBrk="1" hangingPunct="1">
              <a:lnSpc>
                <a:spcPct val="150000"/>
              </a:lnSpc>
            </a:pPr>
            <a:r>
              <a:rPr lang="en-US" altLang="en-US" sz="1500" dirty="0">
                <a:solidFill>
                  <a:schemeClr val="hlink"/>
                </a:solidFill>
              </a:rPr>
              <a:t>Equal-width</a:t>
            </a:r>
            <a:r>
              <a:rPr lang="en-US" altLang="en-US" sz="1500" dirty="0"/>
              <a:t> (distance) partitioning</a:t>
            </a:r>
          </a:p>
          <a:p>
            <a:pPr lvl="1" eaLnBrk="1" hangingPunct="1">
              <a:lnSpc>
                <a:spcPct val="150000"/>
              </a:lnSpc>
              <a:spcBef>
                <a:spcPct val="0"/>
              </a:spcBef>
            </a:pPr>
            <a:r>
              <a:rPr lang="en-US" altLang="en-US" sz="1500" dirty="0"/>
              <a:t>Divides the range into </a:t>
            </a:r>
            <a:r>
              <a:rPr lang="en-US" altLang="en-US" sz="1500" i="1" dirty="0"/>
              <a:t>N</a:t>
            </a:r>
            <a:r>
              <a:rPr lang="en-US" altLang="en-US" sz="1500" dirty="0"/>
              <a:t> intervals of equal size: </a:t>
            </a:r>
            <a:r>
              <a:rPr lang="en-US" altLang="en-US" sz="1500" dirty="0">
                <a:solidFill>
                  <a:srgbClr val="39513E"/>
                </a:solidFill>
              </a:rPr>
              <a:t>uniform grid</a:t>
            </a:r>
            <a:endParaRPr lang="en-US" altLang="en-US" sz="1500" dirty="0">
              <a:solidFill>
                <a:schemeClr val="hlink"/>
              </a:solidFill>
            </a:endParaRPr>
          </a:p>
          <a:p>
            <a:pPr lvl="1" eaLnBrk="1" hangingPunct="1">
              <a:lnSpc>
                <a:spcPct val="150000"/>
              </a:lnSpc>
              <a:spcBef>
                <a:spcPct val="0"/>
              </a:spcBef>
            </a:pPr>
            <a:r>
              <a:rPr lang="en-US" altLang="en-US" sz="1500" dirty="0"/>
              <a:t>if </a:t>
            </a:r>
            <a:r>
              <a:rPr lang="en-US" altLang="en-US" sz="1500" i="1" dirty="0"/>
              <a:t>A</a:t>
            </a:r>
            <a:r>
              <a:rPr lang="en-US" altLang="en-US" sz="1500" dirty="0"/>
              <a:t> and </a:t>
            </a:r>
            <a:r>
              <a:rPr lang="en-US" altLang="en-US" sz="1500" i="1" dirty="0"/>
              <a:t>B</a:t>
            </a:r>
            <a:r>
              <a:rPr lang="en-US" altLang="en-US" sz="1500" dirty="0"/>
              <a:t> are the lowest and highest values of the attribute, the width of intervals will be: </a:t>
            </a:r>
            <a:r>
              <a:rPr lang="en-US" altLang="en-US" sz="1500" i="1" dirty="0"/>
              <a:t>W </a:t>
            </a:r>
            <a:r>
              <a:rPr lang="en-US" altLang="en-US" sz="1500" dirty="0"/>
              <a:t>= (</a:t>
            </a:r>
            <a:r>
              <a:rPr lang="en-US" altLang="en-US" sz="1500" i="1" dirty="0"/>
              <a:t>B </a:t>
            </a:r>
            <a:r>
              <a:rPr lang="en-US" altLang="en-US" sz="1500" dirty="0"/>
              <a:t>–</a:t>
            </a:r>
            <a:r>
              <a:rPr lang="en-US" altLang="en-US" sz="1500" i="1" dirty="0"/>
              <a:t>A</a:t>
            </a:r>
            <a:r>
              <a:rPr lang="en-US" altLang="en-US" sz="1500" dirty="0"/>
              <a:t>)/</a:t>
            </a:r>
            <a:r>
              <a:rPr lang="en-US" altLang="en-US" sz="1500" i="1" dirty="0"/>
              <a:t>N.</a:t>
            </a:r>
            <a:endParaRPr lang="en-US" altLang="en-US" sz="1500" dirty="0"/>
          </a:p>
          <a:p>
            <a:pPr lvl="1" eaLnBrk="1" hangingPunct="1">
              <a:lnSpc>
                <a:spcPct val="150000"/>
              </a:lnSpc>
              <a:spcBef>
                <a:spcPct val="0"/>
              </a:spcBef>
            </a:pPr>
            <a:r>
              <a:rPr lang="en-US" altLang="en-US" sz="1500" dirty="0"/>
              <a:t>The most straightforward, but outliers may dominate presentation</a:t>
            </a:r>
          </a:p>
          <a:p>
            <a:pPr lvl="1" eaLnBrk="1" hangingPunct="1">
              <a:lnSpc>
                <a:spcPct val="150000"/>
              </a:lnSpc>
              <a:spcBef>
                <a:spcPct val="0"/>
              </a:spcBef>
            </a:pPr>
            <a:r>
              <a:rPr lang="en-US" altLang="en-US" sz="1500" dirty="0"/>
              <a:t>Skewed data is not handled well</a:t>
            </a:r>
            <a:endParaRPr lang="en-US" altLang="en-US" sz="1500" i="1" dirty="0"/>
          </a:p>
          <a:p>
            <a:pPr eaLnBrk="1" hangingPunct="1">
              <a:lnSpc>
                <a:spcPct val="150000"/>
              </a:lnSpc>
            </a:pPr>
            <a:r>
              <a:rPr lang="en-US" altLang="en-US" sz="1500" dirty="0">
                <a:solidFill>
                  <a:schemeClr val="hlink"/>
                </a:solidFill>
              </a:rPr>
              <a:t>Equal-depth</a:t>
            </a:r>
            <a:r>
              <a:rPr lang="en-US" altLang="en-US" sz="1500" dirty="0"/>
              <a:t> (frequency) partitioning</a:t>
            </a:r>
          </a:p>
          <a:p>
            <a:pPr lvl="1" eaLnBrk="1" hangingPunct="1">
              <a:lnSpc>
                <a:spcPct val="150000"/>
              </a:lnSpc>
              <a:spcBef>
                <a:spcPct val="0"/>
              </a:spcBef>
            </a:pPr>
            <a:r>
              <a:rPr lang="en-US" altLang="en-US" sz="1500" dirty="0"/>
              <a:t>Divides the range into </a:t>
            </a:r>
            <a:r>
              <a:rPr lang="en-US" altLang="en-US" sz="1500" i="1" dirty="0"/>
              <a:t>N</a:t>
            </a:r>
            <a:r>
              <a:rPr lang="en-US" altLang="en-US" sz="1500" dirty="0"/>
              <a:t> intervals, each containing approximately same number of samples</a:t>
            </a:r>
          </a:p>
          <a:p>
            <a:pPr lvl="1" eaLnBrk="1" hangingPunct="1">
              <a:lnSpc>
                <a:spcPct val="150000"/>
              </a:lnSpc>
              <a:spcBef>
                <a:spcPct val="0"/>
              </a:spcBef>
            </a:pPr>
            <a:r>
              <a:rPr lang="en-US" altLang="en-US" sz="1500" dirty="0"/>
              <a:t>Good data scaling</a:t>
            </a:r>
          </a:p>
          <a:p>
            <a:pPr lvl="1" eaLnBrk="1" hangingPunct="1">
              <a:lnSpc>
                <a:spcPct val="150000"/>
              </a:lnSpc>
              <a:spcBef>
                <a:spcPct val="0"/>
              </a:spcBef>
            </a:pPr>
            <a:r>
              <a:rPr lang="en-US" altLang="en-US" sz="1500" dirty="0"/>
              <a:t>Managing categorical attributes can be tricky</a:t>
            </a:r>
          </a:p>
        </p:txBody>
      </p:sp>
      <p:sp>
        <p:nvSpPr>
          <p:cNvPr id="59394"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DD7E324F-85E2-4CF6-AE9C-E9B0819BA0E8}" type="slidenum">
              <a:rPr lang="en-US" altLang="en-US" sz="675"/>
              <a:pPr eaLnBrk="1" hangingPunct="1"/>
              <a:t>79</a:t>
            </a:fld>
            <a:endParaRPr lang="en-US" altLang="en-US" sz="675"/>
          </a:p>
        </p:txBody>
      </p:sp>
    </p:spTree>
    <p:extLst>
      <p:ext uri="{BB962C8B-B14F-4D97-AF65-F5344CB8AC3E}">
        <p14:creationId xmlns:p14="http://schemas.microsoft.com/office/powerpoint/2010/main" val="2205475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381000" y="690272"/>
            <a:ext cx="7886700" cy="360002"/>
          </a:xfrm>
        </p:spPr>
        <p:txBody>
          <a:bodyPr>
            <a:noAutofit/>
          </a:bodyPr>
          <a:lstStyle/>
          <a:p>
            <a:pPr eaLnBrk="1" hangingPunct="1"/>
            <a:r>
              <a:rPr lang="en-US" altLang="en-US" sz="3600" b="1" dirty="0"/>
              <a:t>How to Handle Noisy Data?</a:t>
            </a:r>
          </a:p>
        </p:txBody>
      </p:sp>
      <p:sp>
        <p:nvSpPr>
          <p:cNvPr id="15364" name="Rectangle 3"/>
          <p:cNvSpPr>
            <a:spLocks noGrp="1" noChangeArrowheads="1"/>
          </p:cNvSpPr>
          <p:nvPr>
            <p:ph idx="1"/>
          </p:nvPr>
        </p:nvSpPr>
        <p:spPr>
          <a:xfrm>
            <a:off x="152400" y="1371600"/>
            <a:ext cx="8839200" cy="5220025"/>
          </a:xfrm>
        </p:spPr>
        <p:txBody>
          <a:bodyPr>
            <a:noAutofit/>
          </a:bodyPr>
          <a:lstStyle/>
          <a:p>
            <a:pPr eaLnBrk="1" hangingPunct="1"/>
            <a:r>
              <a:rPr lang="en-US" altLang="en-US" sz="2400" dirty="0"/>
              <a:t>Binning (also used for discretization)</a:t>
            </a:r>
          </a:p>
          <a:p>
            <a:pPr lvl="1" eaLnBrk="1" hangingPunct="1"/>
            <a:r>
              <a:rPr lang="en-US" altLang="en-US" sz="2400" dirty="0"/>
              <a:t>first sort data and partition into (equal-frequency) bins</a:t>
            </a:r>
          </a:p>
          <a:p>
            <a:pPr lvl="1" eaLnBrk="1" hangingPunct="1"/>
            <a:r>
              <a:rPr lang="en-US" altLang="en-US" sz="2400" dirty="0"/>
              <a:t>then one can </a:t>
            </a:r>
            <a:r>
              <a:rPr lang="en-US" altLang="en-US" sz="2400" dirty="0">
                <a:solidFill>
                  <a:schemeClr val="hlink"/>
                </a:solidFill>
              </a:rPr>
              <a:t>smooth by bin means, smooth by bin median, smooth by bin boundaries</a:t>
            </a:r>
            <a:r>
              <a:rPr lang="en-US" altLang="en-US" sz="2400" dirty="0"/>
              <a:t>, etc.</a:t>
            </a:r>
          </a:p>
          <a:p>
            <a:pPr lvl="1"/>
            <a:r>
              <a:rPr lang="en-US" sz="2400" dirty="0"/>
              <a:t>Binning methods smooth a sorted data value by consulting its "neighborhood," that is, the values around it, i.e. they perform </a:t>
            </a:r>
            <a:r>
              <a:rPr lang="en-US" sz="2400" i="1" dirty="0"/>
              <a:t>local</a:t>
            </a:r>
            <a:r>
              <a:rPr lang="en-US" sz="2400" dirty="0"/>
              <a:t> smoothing.</a:t>
            </a:r>
            <a:endParaRPr lang="en-US" altLang="en-US" sz="2400" dirty="0"/>
          </a:p>
          <a:p>
            <a:r>
              <a:rPr lang="en-US" altLang="en-US" sz="2400" dirty="0"/>
              <a:t>Regression</a:t>
            </a:r>
          </a:p>
          <a:p>
            <a:pPr lvl="1" eaLnBrk="1" hangingPunct="1"/>
            <a:r>
              <a:rPr lang="en-US" altLang="en-US" sz="2400" dirty="0"/>
              <a:t>smooth by fitting the data into regression functions</a:t>
            </a:r>
          </a:p>
          <a:p>
            <a:r>
              <a:rPr lang="en-US" altLang="en-US" sz="2400" dirty="0"/>
              <a:t>Clustering</a:t>
            </a:r>
          </a:p>
          <a:p>
            <a:pPr lvl="1" eaLnBrk="1" hangingPunct="1"/>
            <a:r>
              <a:rPr lang="en-US" altLang="en-US" sz="2400" dirty="0"/>
              <a:t>detect and remove outliers</a:t>
            </a:r>
          </a:p>
          <a:p>
            <a:r>
              <a:rPr lang="en-US" altLang="en-US" sz="2400" dirty="0"/>
              <a:t>Combined computer and human inspection</a:t>
            </a:r>
          </a:p>
          <a:p>
            <a:pPr lvl="1" eaLnBrk="1" hangingPunct="1"/>
            <a:r>
              <a:rPr lang="en-US" altLang="en-US" sz="2400" dirty="0"/>
              <a:t>detect suspicious values and check by human (e.g., deal with possible outliers)</a:t>
            </a:r>
          </a:p>
        </p:txBody>
      </p:sp>
      <p:sp>
        <p:nvSpPr>
          <p:cNvPr id="15362"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defTabSz="685800" eaLnBrk="1" hangingPunct="1"/>
            <a:fld id="{2B7A330B-7607-45C3-BD8D-F4688CF3FA9F}" type="slidenum">
              <a:rPr lang="en-US" altLang="en-US" sz="900">
                <a:solidFill>
                  <a:prstClr val="black"/>
                </a:solidFill>
              </a:rPr>
              <a:pPr defTabSz="685800" eaLnBrk="1" hangingPunct="1"/>
              <a:t>8</a:t>
            </a:fld>
            <a:endParaRPr lang="en-US" altLang="en-US" sz="900">
              <a:solidFill>
                <a:prstClr val="black"/>
              </a:solidFill>
            </a:endParaRPr>
          </a:p>
        </p:txBody>
      </p:sp>
    </p:spTree>
    <p:extLst>
      <p:ext uri="{BB962C8B-B14F-4D97-AF65-F5344CB8AC3E}">
        <p14:creationId xmlns:p14="http://schemas.microsoft.com/office/powerpoint/2010/main" val="614537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1428750" y="1143000"/>
            <a:ext cx="5915025" cy="745629"/>
          </a:xfrm>
        </p:spPr>
        <p:txBody>
          <a:bodyPr>
            <a:normAutofit/>
          </a:bodyPr>
          <a:lstStyle/>
          <a:p>
            <a:pPr eaLnBrk="1" hangingPunct="1"/>
            <a:r>
              <a:rPr lang="en-US" altLang="en-US" sz="2700" b="1" dirty="0"/>
              <a:t>Binning Methods for Data Smoothing</a:t>
            </a:r>
          </a:p>
        </p:txBody>
      </p:sp>
      <p:sp>
        <p:nvSpPr>
          <p:cNvPr id="60418" name="Rectangle 2061"/>
          <p:cNvSpPr>
            <a:spLocks noGrp="1" noChangeArrowheads="1"/>
          </p:cNvSpPr>
          <p:nvPr>
            <p:ph type="sldNum" sz="quarter" idx="12"/>
          </p:nvPr>
        </p:nvSpPr>
        <p:spPr>
          <a:xfrm>
            <a:off x="6400800" y="5012153"/>
            <a:ext cx="1600200" cy="20538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8658346D-0A1F-4A24-B790-5CD68740C22C}" type="slidenum">
              <a:rPr lang="en-US" altLang="en-US" sz="675">
                <a:solidFill>
                  <a:schemeClr val="bg2">
                    <a:lumMod val="75000"/>
                  </a:schemeClr>
                </a:solidFill>
              </a:rPr>
              <a:pPr eaLnBrk="1" hangingPunct="1"/>
              <a:t>80</a:t>
            </a:fld>
            <a:endParaRPr lang="en-US" altLang="en-US" sz="675">
              <a:solidFill>
                <a:schemeClr val="bg2">
                  <a:lumMod val="7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1" y="2171700"/>
            <a:ext cx="4046869" cy="3301731"/>
          </a:xfrm>
          <a:prstGeom prst="rect">
            <a:avLst/>
          </a:prstGeom>
        </p:spPr>
      </p:pic>
    </p:spTree>
    <p:extLst>
      <p:ext uri="{BB962C8B-B14F-4D97-AF65-F5344CB8AC3E}">
        <p14:creationId xmlns:p14="http://schemas.microsoft.com/office/powerpoint/2010/main" val="23560994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061"/>
          <p:cNvSpPr txBox="1">
            <a:spLocks noGrp="1" noChangeArrowheads="1"/>
          </p:cNvSpPr>
          <p:nvPr/>
        </p:nvSpPr>
        <p:spPr bwMode="auto">
          <a:xfrm>
            <a:off x="6072187" y="5143500"/>
            <a:ext cx="10715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E917ACDC-C991-467B-B2B3-9027D46802EC}" type="slidenum">
              <a:rPr lang="en-US" altLang="en-US" sz="675"/>
              <a:pPr algn="r" eaLnBrk="1" hangingPunct="1"/>
              <a:t>81</a:t>
            </a:fld>
            <a:endParaRPr lang="en-US" altLang="en-US" sz="675"/>
          </a:p>
        </p:txBody>
      </p:sp>
      <p:sp>
        <p:nvSpPr>
          <p:cNvPr id="62467" name="Rectangle 2"/>
          <p:cNvSpPr>
            <a:spLocks noGrp="1" noChangeArrowheads="1"/>
          </p:cNvSpPr>
          <p:nvPr>
            <p:ph type="title"/>
          </p:nvPr>
        </p:nvSpPr>
        <p:spPr>
          <a:xfrm>
            <a:off x="1429400" y="1338231"/>
            <a:ext cx="6285201" cy="397696"/>
          </a:xfrm>
        </p:spPr>
        <p:txBody>
          <a:bodyPr>
            <a:noAutofit/>
          </a:bodyPr>
          <a:lstStyle/>
          <a:p>
            <a:pPr eaLnBrk="1" hangingPunct="1"/>
            <a:r>
              <a:rPr lang="en-US" altLang="en-US" sz="2700" b="1" dirty="0">
                <a:cs typeface="Times New Roman" panose="02020603050405020304" pitchFamily="18" charset="0"/>
              </a:rPr>
              <a:t>Discretization by </a:t>
            </a:r>
            <a:r>
              <a:rPr lang="en-US" altLang="en-US" sz="2700" b="1" dirty="0"/>
              <a:t>Classification &amp; Correlation Analysis</a:t>
            </a:r>
          </a:p>
        </p:txBody>
      </p:sp>
      <p:sp>
        <p:nvSpPr>
          <p:cNvPr id="62468" name="Rectangle 3"/>
          <p:cNvSpPr>
            <a:spLocks noGrp="1" noChangeArrowheads="1"/>
          </p:cNvSpPr>
          <p:nvPr>
            <p:ph idx="1"/>
          </p:nvPr>
        </p:nvSpPr>
        <p:spPr>
          <a:xfrm>
            <a:off x="1429400" y="2021055"/>
            <a:ext cx="6285201" cy="3751096"/>
          </a:xfrm>
          <a:noFill/>
        </p:spPr>
        <p:txBody>
          <a:bodyPr vert="horz" lIns="50900" tIns="25004" rIns="50900" bIns="25004" rtlCol="0">
            <a:noAutofit/>
          </a:bodyPr>
          <a:lstStyle/>
          <a:p>
            <a:pPr marL="160735" indent="-160735" algn="just">
              <a:lnSpc>
                <a:spcPct val="145000"/>
              </a:lnSpc>
              <a:tabLst>
                <a:tab pos="674192" algn="l"/>
              </a:tabLst>
            </a:pPr>
            <a:r>
              <a:rPr lang="en-US" altLang="en-US" sz="1350" dirty="0">
                <a:cs typeface="Times New Roman" panose="02020603050405020304" pitchFamily="18" charset="0"/>
              </a:rPr>
              <a:t>Classification (e.g., decision tree analysis)</a:t>
            </a:r>
          </a:p>
          <a:p>
            <a:pPr lvl="1" algn="just">
              <a:lnSpc>
                <a:spcPct val="145000"/>
              </a:lnSpc>
              <a:tabLst>
                <a:tab pos="674192" algn="l"/>
              </a:tabLst>
            </a:pPr>
            <a:r>
              <a:rPr lang="en-US" altLang="en-US" dirty="0"/>
              <a:t>Supervised: Given class labels, e.g., cancerous vs. benign</a:t>
            </a:r>
          </a:p>
          <a:p>
            <a:pPr lvl="1" algn="just">
              <a:lnSpc>
                <a:spcPct val="145000"/>
              </a:lnSpc>
              <a:tabLst>
                <a:tab pos="674192" algn="l"/>
              </a:tabLst>
            </a:pPr>
            <a:r>
              <a:rPr lang="en-US" altLang="en-US" dirty="0">
                <a:cs typeface="Times New Roman" panose="02020603050405020304" pitchFamily="18" charset="0"/>
              </a:rPr>
              <a:t>Using </a:t>
            </a:r>
            <a:r>
              <a:rPr lang="en-US" altLang="en-US" i="1" dirty="0">
                <a:cs typeface="Times New Roman" panose="02020603050405020304" pitchFamily="18" charset="0"/>
              </a:rPr>
              <a:t>entropy</a:t>
            </a:r>
            <a:r>
              <a:rPr lang="en-US" altLang="en-US" dirty="0">
                <a:cs typeface="Times New Roman" panose="02020603050405020304" pitchFamily="18" charset="0"/>
              </a:rPr>
              <a:t> to determine split point (discretization point)</a:t>
            </a:r>
            <a:endParaRPr lang="en-US" altLang="en-US" dirty="0"/>
          </a:p>
          <a:p>
            <a:pPr lvl="1" algn="just">
              <a:lnSpc>
                <a:spcPct val="145000"/>
              </a:lnSpc>
              <a:tabLst>
                <a:tab pos="674192" algn="l"/>
              </a:tabLst>
            </a:pPr>
            <a:r>
              <a:rPr lang="en-US" altLang="en-US" dirty="0"/>
              <a:t>Top-down, recursive split</a:t>
            </a:r>
          </a:p>
          <a:p>
            <a:pPr lvl="1" algn="just">
              <a:lnSpc>
                <a:spcPct val="145000"/>
              </a:lnSpc>
              <a:tabLst>
                <a:tab pos="674192" algn="l"/>
              </a:tabLst>
            </a:pPr>
            <a:r>
              <a:rPr lang="en-US" altLang="en-US" dirty="0"/>
              <a:t>Details to be covered in Chapter “Classification”</a:t>
            </a:r>
            <a:endParaRPr lang="en-US" altLang="en-US" dirty="0">
              <a:cs typeface="Times New Roman" panose="02020603050405020304" pitchFamily="18" charset="0"/>
            </a:endParaRPr>
          </a:p>
          <a:p>
            <a:pPr marL="160735" indent="-160735" algn="just">
              <a:lnSpc>
                <a:spcPct val="145000"/>
              </a:lnSpc>
              <a:tabLst>
                <a:tab pos="674192" algn="l"/>
              </a:tabLst>
            </a:pPr>
            <a:r>
              <a:rPr lang="en-US" altLang="en-US" sz="1350" dirty="0">
                <a:cs typeface="Times New Roman" panose="02020603050405020304" pitchFamily="18" charset="0"/>
              </a:rPr>
              <a:t>Correlation analysis (e.g., Chi-merge: </a:t>
            </a:r>
            <a:r>
              <a:rPr lang="el-GR" altLang="en-US" sz="1350" dirty="0">
                <a:cs typeface="Tahoma" panose="020B0604030504040204" pitchFamily="34" charset="0"/>
              </a:rPr>
              <a:t>χ</a:t>
            </a:r>
            <a:r>
              <a:rPr lang="en-US" altLang="en-US" sz="1350" baseline="30000" dirty="0">
                <a:cs typeface="Tahoma" panose="020B0604030504040204" pitchFamily="34" charset="0"/>
              </a:rPr>
              <a:t>2</a:t>
            </a:r>
            <a:r>
              <a:rPr lang="en-US" altLang="en-US" sz="1350" dirty="0">
                <a:cs typeface="Tahoma" panose="020B0604030504040204" pitchFamily="34" charset="0"/>
              </a:rPr>
              <a:t>-based discretization</a:t>
            </a:r>
            <a:r>
              <a:rPr lang="en-US" altLang="en-US" sz="1350" dirty="0">
                <a:cs typeface="Times New Roman" panose="02020603050405020304" pitchFamily="18" charset="0"/>
              </a:rPr>
              <a:t>)</a:t>
            </a:r>
            <a:endParaRPr lang="en-US" altLang="en-US" sz="1350" dirty="0">
              <a:cs typeface="Tahoma" panose="020B0604030504040204" pitchFamily="34" charset="0"/>
            </a:endParaRPr>
          </a:p>
          <a:p>
            <a:pPr lvl="1" algn="just">
              <a:lnSpc>
                <a:spcPct val="145000"/>
              </a:lnSpc>
              <a:tabLst>
                <a:tab pos="674192" algn="l"/>
              </a:tabLst>
            </a:pPr>
            <a:r>
              <a:rPr lang="en-US" altLang="en-US" dirty="0">
                <a:cs typeface="Tahoma" panose="020B0604030504040204" pitchFamily="34" charset="0"/>
              </a:rPr>
              <a:t>Supervised: use class information</a:t>
            </a:r>
          </a:p>
          <a:p>
            <a:pPr lvl="1" algn="just">
              <a:lnSpc>
                <a:spcPct val="145000"/>
              </a:lnSpc>
              <a:tabLst>
                <a:tab pos="674192" algn="l"/>
              </a:tabLst>
            </a:pPr>
            <a:r>
              <a:rPr lang="en-US" altLang="en-US" dirty="0">
                <a:cs typeface="Tahoma" panose="020B0604030504040204" pitchFamily="34" charset="0"/>
              </a:rPr>
              <a:t>Bottom-up merge: find the best neighboring intervals (those having similar distributions of classes, i.e., low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 values) to merge</a:t>
            </a:r>
          </a:p>
          <a:p>
            <a:pPr lvl="1" algn="just">
              <a:lnSpc>
                <a:spcPct val="145000"/>
              </a:lnSpc>
              <a:tabLst>
                <a:tab pos="674192" algn="l"/>
              </a:tabLst>
            </a:pPr>
            <a:r>
              <a:rPr lang="en-US" altLang="en-US" dirty="0">
                <a:cs typeface="Tahoma" panose="020B0604030504040204" pitchFamily="34" charset="0"/>
              </a:rPr>
              <a:t>Merge performed recursively, until a predefined stopping condition</a:t>
            </a:r>
          </a:p>
        </p:txBody>
      </p:sp>
      <p:sp>
        <p:nvSpPr>
          <p:cNvPr id="62469" name="Text Box 4"/>
          <p:cNvSpPr txBox="1">
            <a:spLocks noChangeArrowheads="1"/>
          </p:cNvSpPr>
          <p:nvPr/>
        </p:nvSpPr>
        <p:spPr bwMode="auto">
          <a:xfrm>
            <a:off x="2943225" y="3557588"/>
            <a:ext cx="900113"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788" b="1">
              <a:latin typeface="Arial" panose="020B0604020202020204" pitchFamily="34" charset="0"/>
            </a:endParaRPr>
          </a:p>
        </p:txBody>
      </p:sp>
      <p:sp>
        <p:nvSpPr>
          <p:cNvPr id="62470" name="Rectangle 7"/>
          <p:cNvSpPr>
            <a:spLocks noChangeArrowheads="1"/>
          </p:cNvSpPr>
          <p:nvPr/>
        </p:nvSpPr>
        <p:spPr bwMode="auto">
          <a:xfrm>
            <a:off x="2966444" y="4866680"/>
            <a:ext cx="18473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788" b="1">
              <a:latin typeface="Arial" panose="020B0604020202020204" pitchFamily="34" charset="0"/>
            </a:endParaRPr>
          </a:p>
        </p:txBody>
      </p:sp>
    </p:spTree>
    <p:extLst>
      <p:ext uri="{BB962C8B-B14F-4D97-AF65-F5344CB8AC3E}">
        <p14:creationId xmlns:p14="http://schemas.microsoft.com/office/powerpoint/2010/main" val="3988442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Discretization</a:t>
            </a:r>
          </a:p>
        </p:txBody>
      </p:sp>
      <p:sp>
        <p:nvSpPr>
          <p:cNvPr id="4" name="Text Placeholder 3"/>
          <p:cNvSpPr>
            <a:spLocks noGrp="1"/>
          </p:cNvSpPr>
          <p:nvPr>
            <p:ph type="body" sz="quarter" idx="14"/>
          </p:nvPr>
        </p:nvSpPr>
        <p:spPr/>
        <p:txBody>
          <a:bodyPr>
            <a:noAutofit/>
          </a:bodyPr>
          <a:lstStyle/>
          <a:p>
            <a:pPr marL="192881" indent="-192881">
              <a:buFont typeface="Wingdings" panose="05000000000000000000" pitchFamily="2" charset="2"/>
              <a:buChar char="Ø"/>
            </a:pPr>
            <a:r>
              <a:rPr lang="en-US" sz="1350" dirty="0">
                <a:solidFill>
                  <a:schemeClr val="tx1"/>
                </a:solidFill>
              </a:rPr>
              <a:t>Convert </a:t>
            </a:r>
            <a:r>
              <a:rPr lang="en-US" sz="1350" dirty="0">
                <a:solidFill>
                  <a:srgbClr val="FF0000"/>
                </a:solidFill>
              </a:rPr>
              <a:t>continuous attribute into a discrete one</a:t>
            </a:r>
          </a:p>
        </p:txBody>
      </p:sp>
      <p:graphicFrame>
        <p:nvGraphicFramePr>
          <p:cNvPr id="6" name="Table 5"/>
          <p:cNvGraphicFramePr>
            <a:graphicFrameLocks noGrp="1"/>
          </p:cNvGraphicFramePr>
          <p:nvPr/>
        </p:nvGraphicFramePr>
        <p:xfrm>
          <a:off x="1620611" y="2571750"/>
          <a:ext cx="1328737" cy="1588776"/>
        </p:xfrm>
        <a:graphic>
          <a:graphicData uri="http://schemas.openxmlformats.org/drawingml/2006/table">
            <a:tbl>
              <a:tblPr firstRow="1" bandRow="1">
                <a:tableStyleId>{5C22544A-7EE6-4342-B048-85BDC9FD1C3A}</a:tableStyleId>
              </a:tblPr>
              <a:tblGrid>
                <a:gridCol w="479822">
                  <a:extLst>
                    <a:ext uri="{9D8B030D-6E8A-4147-A177-3AD203B41FA5}">
                      <a16:colId xmlns:a16="http://schemas.microsoft.com/office/drawing/2014/main" val="1733981585"/>
                    </a:ext>
                  </a:extLst>
                </a:gridCol>
                <a:gridCol w="848915">
                  <a:extLst>
                    <a:ext uri="{9D8B030D-6E8A-4147-A177-3AD203B41FA5}">
                      <a16:colId xmlns:a16="http://schemas.microsoft.com/office/drawing/2014/main" val="1823295037"/>
                    </a:ext>
                  </a:extLst>
                </a:gridCol>
              </a:tblGrid>
              <a:tr h="257175">
                <a:tc>
                  <a:txBody>
                    <a:bodyPr/>
                    <a:lstStyle/>
                    <a:p>
                      <a:r>
                        <a:rPr lang="en-US" sz="1400" dirty="0">
                          <a:latin typeface="Helvetica" panose="020B0604020202020204" pitchFamily="34" charset="0"/>
                          <a:cs typeface="Helvetica" panose="020B0604020202020204" pitchFamily="34" charset="0"/>
                        </a:rPr>
                        <a:t>Age</a:t>
                      </a:r>
                    </a:p>
                  </a:txBody>
                  <a:tcPr marL="51435" marR="51435" marT="25718" marB="25718"/>
                </a:tc>
                <a:tc>
                  <a:txBody>
                    <a:bodyPr/>
                    <a:lstStyle/>
                    <a:p>
                      <a:r>
                        <a:rPr lang="en-US" sz="1400" dirty="0" err="1">
                          <a:latin typeface="Helvetica" panose="020B0604020202020204" pitchFamily="34" charset="0"/>
                          <a:cs typeface="Helvetica" panose="020B0604020202020204" pitchFamily="34" charset="0"/>
                        </a:rPr>
                        <a:t>Alzimer</a:t>
                      </a:r>
                      <a:endParaRPr lang="en-US" sz="1400" dirty="0">
                        <a:latin typeface="Helvetica" panose="020B0604020202020204" pitchFamily="34" charset="0"/>
                        <a:cs typeface="Helvetica" panose="020B0604020202020204" pitchFamily="34" charset="0"/>
                      </a:endParaRPr>
                    </a:p>
                  </a:txBody>
                  <a:tcPr marL="51435" marR="51435" marT="25718" marB="25718"/>
                </a:tc>
                <a:extLst>
                  <a:ext uri="{0D108BD9-81ED-4DB2-BD59-A6C34878D82A}">
                    <a16:rowId xmlns:a16="http://schemas.microsoft.com/office/drawing/2014/main" val="1910485816"/>
                  </a:ext>
                </a:extLst>
              </a:tr>
              <a:tr h="257175">
                <a:tc>
                  <a:txBody>
                    <a:bodyPr/>
                    <a:lstStyle/>
                    <a:p>
                      <a:r>
                        <a:rPr lang="en-US" sz="1400" dirty="0">
                          <a:latin typeface="Helvetica" panose="020B0604020202020204" pitchFamily="34" charset="0"/>
                          <a:cs typeface="Helvetica" panose="020B0604020202020204" pitchFamily="34" charset="0"/>
                        </a:rPr>
                        <a:t>60</a:t>
                      </a:r>
                    </a:p>
                  </a:txBody>
                  <a:tcPr marL="51435" marR="51435" marT="25718" marB="25718"/>
                </a:tc>
                <a:tc>
                  <a:txBody>
                    <a:bodyPr/>
                    <a:lstStyle/>
                    <a:p>
                      <a:r>
                        <a:rPr lang="en-US" sz="1400" dirty="0">
                          <a:latin typeface="Helvetica" panose="020B0604020202020204" pitchFamily="34" charset="0"/>
                          <a:cs typeface="Helvetica" panose="020B0604020202020204" pitchFamily="34" charset="0"/>
                        </a:rPr>
                        <a:t>Yes</a:t>
                      </a:r>
                    </a:p>
                  </a:txBody>
                  <a:tcPr marL="51435" marR="51435" marT="25718" marB="25718"/>
                </a:tc>
                <a:extLst>
                  <a:ext uri="{0D108BD9-81ED-4DB2-BD59-A6C34878D82A}">
                    <a16:rowId xmlns:a16="http://schemas.microsoft.com/office/drawing/2014/main" val="744438009"/>
                  </a:ext>
                </a:extLst>
              </a:tr>
              <a:tr h="257175">
                <a:tc>
                  <a:txBody>
                    <a:bodyPr/>
                    <a:lstStyle/>
                    <a:p>
                      <a:r>
                        <a:rPr lang="en-US" sz="1400" dirty="0">
                          <a:latin typeface="Helvetica" panose="020B0604020202020204" pitchFamily="34" charset="0"/>
                          <a:cs typeface="Helvetica" panose="020B0604020202020204" pitchFamily="34" charset="0"/>
                        </a:rPr>
                        <a:t>65</a:t>
                      </a:r>
                    </a:p>
                  </a:txBody>
                  <a:tcPr marL="51435" marR="51435" marT="25718" marB="25718"/>
                </a:tc>
                <a:tc>
                  <a:txBody>
                    <a:bodyPr/>
                    <a:lstStyle/>
                    <a:p>
                      <a:r>
                        <a:rPr lang="en-US" sz="1400" dirty="0">
                          <a:latin typeface="Helvetica" panose="020B0604020202020204" pitchFamily="34" charset="0"/>
                          <a:cs typeface="Helvetica" panose="020B0604020202020204" pitchFamily="34" charset="0"/>
                        </a:rPr>
                        <a:t>Yes</a:t>
                      </a:r>
                    </a:p>
                  </a:txBody>
                  <a:tcPr marL="51435" marR="51435" marT="25718" marB="25718"/>
                </a:tc>
                <a:extLst>
                  <a:ext uri="{0D108BD9-81ED-4DB2-BD59-A6C34878D82A}">
                    <a16:rowId xmlns:a16="http://schemas.microsoft.com/office/drawing/2014/main" val="1493830722"/>
                  </a:ext>
                </a:extLst>
              </a:tr>
              <a:tr h="257175">
                <a:tc>
                  <a:txBody>
                    <a:bodyPr/>
                    <a:lstStyle/>
                    <a:p>
                      <a:r>
                        <a:rPr lang="en-US" sz="1400" dirty="0">
                          <a:latin typeface="Helvetica" panose="020B0604020202020204" pitchFamily="34" charset="0"/>
                          <a:cs typeface="Helvetica" panose="020B0604020202020204" pitchFamily="34" charset="0"/>
                        </a:rPr>
                        <a:t>45</a:t>
                      </a:r>
                    </a:p>
                  </a:txBody>
                  <a:tcPr marL="51435" marR="51435" marT="25718" marB="25718"/>
                </a:tc>
                <a:tc>
                  <a:txBody>
                    <a:bodyPr/>
                    <a:lstStyle/>
                    <a:p>
                      <a:r>
                        <a:rPr lang="en-US" sz="1400" dirty="0">
                          <a:latin typeface="Helvetica" panose="020B0604020202020204" pitchFamily="34" charset="0"/>
                          <a:cs typeface="Helvetica" panose="020B0604020202020204" pitchFamily="34" charset="0"/>
                        </a:rPr>
                        <a:t>No</a:t>
                      </a:r>
                    </a:p>
                  </a:txBody>
                  <a:tcPr marL="51435" marR="51435" marT="25718" marB="25718"/>
                </a:tc>
                <a:extLst>
                  <a:ext uri="{0D108BD9-81ED-4DB2-BD59-A6C34878D82A}">
                    <a16:rowId xmlns:a16="http://schemas.microsoft.com/office/drawing/2014/main" val="61155732"/>
                  </a:ext>
                </a:extLst>
              </a:tr>
              <a:tr h="257175">
                <a:tc>
                  <a:txBody>
                    <a:bodyPr/>
                    <a:lstStyle/>
                    <a:p>
                      <a:r>
                        <a:rPr lang="en-US" sz="1400" dirty="0">
                          <a:latin typeface="Helvetica" panose="020B0604020202020204" pitchFamily="34" charset="0"/>
                          <a:cs typeface="Helvetica" panose="020B0604020202020204" pitchFamily="34" charset="0"/>
                        </a:rPr>
                        <a:t>55</a:t>
                      </a:r>
                    </a:p>
                  </a:txBody>
                  <a:tcPr marL="51435" marR="51435" marT="25718" marB="25718"/>
                </a:tc>
                <a:tc>
                  <a:txBody>
                    <a:bodyPr/>
                    <a:lstStyle/>
                    <a:p>
                      <a:r>
                        <a:rPr lang="en-US" sz="1400" dirty="0">
                          <a:latin typeface="Helvetica" panose="020B0604020202020204" pitchFamily="34" charset="0"/>
                          <a:cs typeface="Helvetica" panose="020B0604020202020204" pitchFamily="34" charset="0"/>
                        </a:rPr>
                        <a:t>Yes</a:t>
                      </a:r>
                    </a:p>
                  </a:txBody>
                  <a:tcPr marL="51435" marR="51435" marT="25718" marB="25718"/>
                </a:tc>
                <a:extLst>
                  <a:ext uri="{0D108BD9-81ED-4DB2-BD59-A6C34878D82A}">
                    <a16:rowId xmlns:a16="http://schemas.microsoft.com/office/drawing/2014/main" val="884772652"/>
                  </a:ext>
                </a:extLst>
              </a:tr>
              <a:tr h="257175">
                <a:tc>
                  <a:txBody>
                    <a:bodyPr/>
                    <a:lstStyle/>
                    <a:p>
                      <a:r>
                        <a:rPr lang="en-US" sz="1400" dirty="0">
                          <a:latin typeface="Helvetica" panose="020B0604020202020204" pitchFamily="34" charset="0"/>
                          <a:cs typeface="Helvetica" panose="020B0604020202020204" pitchFamily="34" charset="0"/>
                        </a:rPr>
                        <a:t>50</a:t>
                      </a:r>
                    </a:p>
                  </a:txBody>
                  <a:tcPr marL="51435" marR="51435" marT="25718" marB="25718"/>
                </a:tc>
                <a:tc>
                  <a:txBody>
                    <a:bodyPr/>
                    <a:lstStyle/>
                    <a:p>
                      <a:r>
                        <a:rPr lang="en-US" sz="1400" dirty="0">
                          <a:latin typeface="Helvetica" panose="020B0604020202020204" pitchFamily="34" charset="0"/>
                          <a:cs typeface="Helvetica" panose="020B0604020202020204" pitchFamily="34" charset="0"/>
                        </a:rPr>
                        <a:t>No</a:t>
                      </a:r>
                    </a:p>
                  </a:txBody>
                  <a:tcPr marL="51435" marR="51435" marT="25718" marB="25718"/>
                </a:tc>
                <a:extLst>
                  <a:ext uri="{0D108BD9-81ED-4DB2-BD59-A6C34878D82A}">
                    <a16:rowId xmlns:a16="http://schemas.microsoft.com/office/drawing/2014/main" val="200532320"/>
                  </a:ext>
                </a:extLst>
              </a:tr>
            </a:tbl>
          </a:graphicData>
        </a:graphic>
      </p:graphicFrame>
      <p:grpSp>
        <p:nvGrpSpPr>
          <p:cNvPr id="48" name="Group 47"/>
          <p:cNvGrpSpPr/>
          <p:nvPr/>
        </p:nvGrpSpPr>
        <p:grpSpPr>
          <a:xfrm>
            <a:off x="5257801" y="2571750"/>
            <a:ext cx="2825863" cy="903833"/>
            <a:chOff x="6518776" y="3276600"/>
            <a:chExt cx="5023756" cy="1606813"/>
          </a:xfrm>
        </p:grpSpPr>
        <p:grpSp>
          <p:nvGrpSpPr>
            <p:cNvPr id="45" name="Group 44"/>
            <p:cNvGrpSpPr/>
            <p:nvPr/>
          </p:nvGrpSpPr>
          <p:grpSpPr>
            <a:xfrm>
              <a:off x="6518776" y="3287486"/>
              <a:ext cx="5023756" cy="1595927"/>
              <a:chOff x="5720444" y="3429000"/>
              <a:chExt cx="5023756" cy="1595927"/>
            </a:xfrm>
          </p:grpSpPr>
          <p:cxnSp>
            <p:nvCxnSpPr>
              <p:cNvPr id="8" name="Straight Connector 7"/>
              <p:cNvCxnSpPr/>
              <p:nvPr/>
            </p:nvCxnSpPr>
            <p:spPr>
              <a:xfrm flipV="1">
                <a:off x="5949044" y="4370614"/>
                <a:ext cx="44196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949044" y="440871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949044" y="4408714"/>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711044" y="4408714"/>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396844" y="4408714"/>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158844" y="4408714"/>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20844" y="4408714"/>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06644" y="4381500"/>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368644" y="4386943"/>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20444" y="4572782"/>
                <a:ext cx="561977" cy="441260"/>
              </a:xfrm>
              <a:prstGeom prst="rect">
                <a:avLst/>
              </a:prstGeom>
              <a:noFill/>
            </p:spPr>
            <p:txBody>
              <a:bodyPr wrap="none" rtlCol="0">
                <a:spAutoFit/>
              </a:bodyPr>
              <a:lstStyle/>
              <a:p>
                <a:r>
                  <a:rPr lang="en-US" sz="1013" b="1" dirty="0">
                    <a:solidFill>
                      <a:schemeClr val="accent5">
                        <a:lumMod val="60000"/>
                        <a:lumOff val="40000"/>
                      </a:schemeClr>
                    </a:solidFill>
                  </a:rPr>
                  <a:t>30</a:t>
                </a:r>
              </a:p>
            </p:txBody>
          </p:sp>
          <p:sp>
            <p:nvSpPr>
              <p:cNvPr id="25" name="TextBox 24"/>
              <p:cNvSpPr txBox="1"/>
              <p:nvPr/>
            </p:nvSpPr>
            <p:spPr>
              <a:xfrm>
                <a:off x="6501692" y="4561114"/>
                <a:ext cx="561977" cy="441260"/>
              </a:xfrm>
              <a:prstGeom prst="rect">
                <a:avLst/>
              </a:prstGeom>
              <a:noFill/>
            </p:spPr>
            <p:txBody>
              <a:bodyPr wrap="none" rtlCol="0">
                <a:spAutoFit/>
              </a:bodyPr>
              <a:lstStyle/>
              <a:p>
                <a:r>
                  <a:rPr lang="en-US" sz="1013" b="1" dirty="0">
                    <a:solidFill>
                      <a:schemeClr val="accent5">
                        <a:lumMod val="60000"/>
                        <a:lumOff val="40000"/>
                      </a:schemeClr>
                    </a:solidFill>
                  </a:rPr>
                  <a:t>40</a:t>
                </a:r>
              </a:p>
            </p:txBody>
          </p:sp>
          <p:sp>
            <p:nvSpPr>
              <p:cNvPr id="26" name="TextBox 25"/>
              <p:cNvSpPr txBox="1"/>
              <p:nvPr/>
            </p:nvSpPr>
            <p:spPr>
              <a:xfrm flipH="1">
                <a:off x="7182049" y="4583667"/>
                <a:ext cx="666553" cy="441260"/>
              </a:xfrm>
              <a:prstGeom prst="rect">
                <a:avLst/>
              </a:prstGeom>
              <a:noFill/>
            </p:spPr>
            <p:txBody>
              <a:bodyPr wrap="square" rtlCol="0">
                <a:spAutoFit/>
              </a:bodyPr>
              <a:lstStyle/>
              <a:p>
                <a:r>
                  <a:rPr lang="en-US" sz="1013" b="1" dirty="0">
                    <a:solidFill>
                      <a:schemeClr val="accent5">
                        <a:lumMod val="60000"/>
                        <a:lumOff val="40000"/>
                      </a:schemeClr>
                    </a:solidFill>
                  </a:rPr>
                  <a:t>50</a:t>
                </a:r>
              </a:p>
            </p:txBody>
          </p:sp>
          <p:sp>
            <p:nvSpPr>
              <p:cNvPr id="27" name="TextBox 26"/>
              <p:cNvSpPr txBox="1"/>
              <p:nvPr/>
            </p:nvSpPr>
            <p:spPr>
              <a:xfrm flipH="1">
                <a:off x="7963297" y="4561114"/>
                <a:ext cx="666553" cy="441260"/>
              </a:xfrm>
              <a:prstGeom prst="rect">
                <a:avLst/>
              </a:prstGeom>
              <a:noFill/>
            </p:spPr>
            <p:txBody>
              <a:bodyPr wrap="square" rtlCol="0">
                <a:spAutoFit/>
              </a:bodyPr>
              <a:lstStyle/>
              <a:p>
                <a:r>
                  <a:rPr lang="en-US" sz="1013" b="1" dirty="0">
                    <a:solidFill>
                      <a:schemeClr val="accent5">
                        <a:lumMod val="60000"/>
                        <a:lumOff val="40000"/>
                      </a:schemeClr>
                    </a:solidFill>
                  </a:rPr>
                  <a:t>60</a:t>
                </a:r>
              </a:p>
            </p:txBody>
          </p:sp>
          <p:sp>
            <p:nvSpPr>
              <p:cNvPr id="28" name="TextBox 27"/>
              <p:cNvSpPr txBox="1"/>
              <p:nvPr/>
            </p:nvSpPr>
            <p:spPr>
              <a:xfrm flipH="1">
                <a:off x="8703526" y="4550227"/>
                <a:ext cx="666553" cy="441260"/>
              </a:xfrm>
              <a:prstGeom prst="rect">
                <a:avLst/>
              </a:prstGeom>
              <a:noFill/>
            </p:spPr>
            <p:txBody>
              <a:bodyPr wrap="square" rtlCol="0">
                <a:spAutoFit/>
              </a:bodyPr>
              <a:lstStyle/>
              <a:p>
                <a:r>
                  <a:rPr lang="en-US" sz="1013" b="1" dirty="0">
                    <a:solidFill>
                      <a:schemeClr val="accent5">
                        <a:lumMod val="60000"/>
                        <a:lumOff val="40000"/>
                      </a:schemeClr>
                    </a:solidFill>
                  </a:rPr>
                  <a:t>70</a:t>
                </a:r>
              </a:p>
            </p:txBody>
          </p:sp>
          <p:sp>
            <p:nvSpPr>
              <p:cNvPr id="29" name="TextBox 28"/>
              <p:cNvSpPr txBox="1"/>
              <p:nvPr/>
            </p:nvSpPr>
            <p:spPr>
              <a:xfrm flipH="1">
                <a:off x="9413619" y="4544785"/>
                <a:ext cx="571104" cy="441260"/>
              </a:xfrm>
              <a:prstGeom prst="rect">
                <a:avLst/>
              </a:prstGeom>
              <a:noFill/>
            </p:spPr>
            <p:txBody>
              <a:bodyPr wrap="square" rtlCol="0">
                <a:spAutoFit/>
              </a:bodyPr>
              <a:lstStyle/>
              <a:p>
                <a:r>
                  <a:rPr lang="en-US" sz="1013" b="1" dirty="0">
                    <a:solidFill>
                      <a:schemeClr val="accent5">
                        <a:lumMod val="60000"/>
                        <a:lumOff val="40000"/>
                      </a:schemeClr>
                    </a:solidFill>
                  </a:rPr>
                  <a:t>80</a:t>
                </a:r>
              </a:p>
            </p:txBody>
          </p:sp>
          <p:sp>
            <p:nvSpPr>
              <p:cNvPr id="31" name="TextBox 30"/>
              <p:cNvSpPr txBox="1"/>
              <p:nvPr/>
            </p:nvSpPr>
            <p:spPr>
              <a:xfrm flipH="1">
                <a:off x="10173096" y="4528458"/>
                <a:ext cx="571104" cy="441260"/>
              </a:xfrm>
              <a:prstGeom prst="rect">
                <a:avLst/>
              </a:prstGeom>
              <a:noFill/>
            </p:spPr>
            <p:txBody>
              <a:bodyPr wrap="square" rtlCol="0">
                <a:spAutoFit/>
              </a:bodyPr>
              <a:lstStyle/>
              <a:p>
                <a:r>
                  <a:rPr lang="en-US" sz="1013" b="1" dirty="0">
                    <a:solidFill>
                      <a:schemeClr val="accent5">
                        <a:lumMod val="60000"/>
                        <a:lumOff val="40000"/>
                      </a:schemeClr>
                    </a:solidFill>
                  </a:rPr>
                  <a:t>90</a:t>
                </a:r>
              </a:p>
            </p:txBody>
          </p:sp>
          <p:cxnSp>
            <p:nvCxnSpPr>
              <p:cNvPr id="35" name="Straight Arrow Connector 34"/>
              <p:cNvCxnSpPr/>
              <p:nvPr/>
            </p:nvCxnSpPr>
            <p:spPr>
              <a:xfrm>
                <a:off x="7391400" y="3429000"/>
                <a:ext cx="0" cy="979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6920396" y="3918857"/>
                <a:ext cx="90004"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Oval 37"/>
              <p:cNvSpPr/>
              <p:nvPr/>
            </p:nvSpPr>
            <p:spPr>
              <a:xfrm>
                <a:off x="7320644" y="3918857"/>
                <a:ext cx="90004"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2" name="Oval 41"/>
              <p:cNvSpPr/>
              <p:nvPr/>
            </p:nvSpPr>
            <p:spPr>
              <a:xfrm>
                <a:off x="7696200" y="3918857"/>
                <a:ext cx="90004"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3" name="Oval 42"/>
              <p:cNvSpPr/>
              <p:nvPr/>
            </p:nvSpPr>
            <p:spPr>
              <a:xfrm>
                <a:off x="8139596" y="3918857"/>
                <a:ext cx="90004"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4" name="Oval 43"/>
              <p:cNvSpPr/>
              <p:nvPr/>
            </p:nvSpPr>
            <p:spPr>
              <a:xfrm>
                <a:off x="8520596" y="3918857"/>
                <a:ext cx="90004"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46" name="TextBox 45"/>
            <p:cNvSpPr txBox="1"/>
            <p:nvPr/>
          </p:nvSpPr>
          <p:spPr>
            <a:xfrm>
              <a:off x="7509377" y="3276600"/>
              <a:ext cx="567676" cy="441260"/>
            </a:xfrm>
            <a:prstGeom prst="rect">
              <a:avLst/>
            </a:prstGeom>
            <a:noFill/>
          </p:spPr>
          <p:txBody>
            <a:bodyPr wrap="none" rtlCol="0">
              <a:spAutoFit/>
            </a:bodyPr>
            <a:lstStyle/>
            <a:p>
              <a:r>
                <a:rPr lang="en-US" sz="1013" b="1" dirty="0">
                  <a:solidFill>
                    <a:srgbClr val="92D050"/>
                  </a:solidFill>
                </a:rPr>
                <a:t>C1</a:t>
              </a:r>
            </a:p>
          </p:txBody>
        </p:sp>
        <p:sp>
          <p:nvSpPr>
            <p:cNvPr id="47" name="TextBox 46"/>
            <p:cNvSpPr txBox="1"/>
            <p:nvPr/>
          </p:nvSpPr>
          <p:spPr>
            <a:xfrm>
              <a:off x="8686801" y="3276600"/>
              <a:ext cx="567676" cy="441260"/>
            </a:xfrm>
            <a:prstGeom prst="rect">
              <a:avLst/>
            </a:prstGeom>
            <a:noFill/>
          </p:spPr>
          <p:txBody>
            <a:bodyPr wrap="none" rtlCol="0">
              <a:spAutoFit/>
            </a:bodyPr>
            <a:lstStyle/>
            <a:p>
              <a:r>
                <a:rPr lang="en-US" sz="1013" b="1" dirty="0">
                  <a:solidFill>
                    <a:srgbClr val="FF0000"/>
                  </a:solidFill>
                </a:rPr>
                <a:t>C2</a:t>
              </a:r>
            </a:p>
          </p:txBody>
        </p:sp>
      </p:grpSp>
      <p:sp>
        <p:nvSpPr>
          <p:cNvPr id="50" name="Left Brace 49"/>
          <p:cNvSpPr/>
          <p:nvPr/>
        </p:nvSpPr>
        <p:spPr>
          <a:xfrm>
            <a:off x="2648885" y="4269029"/>
            <a:ext cx="321246" cy="9429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51" name="Rectangle 50"/>
          <p:cNvSpPr/>
          <p:nvPr/>
        </p:nvSpPr>
        <p:spPr>
          <a:xfrm>
            <a:off x="1629796" y="4592547"/>
            <a:ext cx="1098378" cy="300082"/>
          </a:xfrm>
          <a:prstGeom prst="rect">
            <a:avLst/>
          </a:prstGeom>
        </p:spPr>
        <p:txBody>
          <a:bodyPr wrap="none">
            <a:spAutoFit/>
          </a:bodyPr>
          <a:lstStyle/>
          <a:p>
            <a:r>
              <a:rPr lang="en-US" sz="1350" dirty="0">
                <a:solidFill>
                  <a:srgbClr val="FF0000"/>
                </a:solidFill>
                <a:latin typeface="Helvetica" panose="020B0604020202020204" pitchFamily="34" charset="0"/>
                <a:cs typeface="Helvetica" panose="020B0604020202020204" pitchFamily="34" charset="0"/>
              </a:rPr>
              <a:t>Main issues</a:t>
            </a:r>
          </a:p>
        </p:txBody>
      </p:sp>
      <p:sp>
        <p:nvSpPr>
          <p:cNvPr id="52" name="TextBox 51"/>
          <p:cNvSpPr txBox="1"/>
          <p:nvPr/>
        </p:nvSpPr>
        <p:spPr>
          <a:xfrm>
            <a:off x="2970133" y="4397616"/>
            <a:ext cx="4784643" cy="715581"/>
          </a:xfrm>
          <a:prstGeom prst="rect">
            <a:avLst/>
          </a:prstGeom>
          <a:noFill/>
        </p:spPr>
        <p:txBody>
          <a:bodyPr wrap="none" rtlCol="0">
            <a:spAutoFit/>
          </a:bodyPr>
          <a:lstStyle/>
          <a:p>
            <a:pPr marL="192881" indent="-192881">
              <a:buFont typeface="Wingdings" panose="05000000000000000000" pitchFamily="2" charset="2"/>
              <a:buChar char="ü"/>
            </a:pPr>
            <a:r>
              <a:rPr lang="en-US" sz="1350" dirty="0">
                <a:latin typeface="Helvetica" panose="020B0604020202020204" pitchFamily="34" charset="0"/>
                <a:cs typeface="Helvetica" panose="020B0604020202020204" pitchFamily="34" charset="0"/>
              </a:rPr>
              <a:t>How to choose the number of intervals K ?</a:t>
            </a:r>
          </a:p>
          <a:p>
            <a:pPr marL="192881" indent="-192881">
              <a:buFont typeface="Wingdings" panose="05000000000000000000" pitchFamily="2" charset="2"/>
              <a:buChar char="ü"/>
            </a:pPr>
            <a:r>
              <a:rPr lang="en-US" sz="1350" dirty="0">
                <a:latin typeface="Helvetica" panose="020B0604020202020204" pitchFamily="34" charset="0"/>
                <a:cs typeface="Helvetica" panose="020B0604020202020204" pitchFamily="34" charset="0"/>
              </a:rPr>
              <a:t>How to define the cut points ?</a:t>
            </a:r>
          </a:p>
          <a:p>
            <a:pPr marL="192881" indent="-192881">
              <a:buFont typeface="Wingdings" panose="05000000000000000000" pitchFamily="2" charset="2"/>
              <a:buChar char="ü"/>
            </a:pPr>
            <a:r>
              <a:rPr lang="en-US" sz="1350" dirty="0">
                <a:solidFill>
                  <a:srgbClr val="FF0000"/>
                </a:solidFill>
                <a:latin typeface="Helvetica" panose="020B0604020202020204" pitchFamily="34" charset="0"/>
                <a:cs typeface="Helvetica" panose="020B0604020202020204" pitchFamily="34" charset="0"/>
              </a:rPr>
              <a:t>… which are relevant according to the studied problem….</a:t>
            </a:r>
          </a:p>
        </p:txBody>
      </p:sp>
    </p:spTree>
    <p:extLst>
      <p:ext uri="{BB962C8B-B14F-4D97-AF65-F5344CB8AC3E}">
        <p14:creationId xmlns:p14="http://schemas.microsoft.com/office/powerpoint/2010/main" val="39493988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Discretization</a:t>
            </a:r>
          </a:p>
        </p:txBody>
      </p:sp>
      <p:sp>
        <p:nvSpPr>
          <p:cNvPr id="3" name="Text Placeholder 2"/>
          <p:cNvSpPr>
            <a:spLocks noGrp="1"/>
          </p:cNvSpPr>
          <p:nvPr>
            <p:ph type="body" sz="quarter" idx="13"/>
          </p:nvPr>
        </p:nvSpPr>
        <p:spPr>
          <a:xfrm>
            <a:off x="1485900" y="2124372"/>
            <a:ext cx="6129338" cy="3104853"/>
          </a:xfrm>
        </p:spPr>
        <p:txBody>
          <a:bodyPr>
            <a:noAutofit/>
          </a:bodyPr>
          <a:lstStyle/>
          <a:p>
            <a:pPr algn="just" fontAlgn="base">
              <a:lnSpc>
                <a:spcPct val="150000"/>
              </a:lnSpc>
              <a:spcAft>
                <a:spcPct val="0"/>
              </a:spcAft>
              <a:buFont typeface="Wingdings" panose="05000000000000000000" pitchFamily="2" charset="2"/>
              <a:buChar char="Ø"/>
            </a:pPr>
            <a:r>
              <a:rPr lang="en-US" altLang="en-US" b="1" dirty="0"/>
              <a:t>Unsupervised discretization</a:t>
            </a:r>
          </a:p>
          <a:p>
            <a:pPr marL="417910" lvl="2" indent="-192881" algn="just">
              <a:lnSpc>
                <a:spcPct val="150000"/>
              </a:lnSpc>
              <a:buClr>
                <a:srgbClr val="101141"/>
              </a:buClr>
              <a:buFont typeface="Wingdings" panose="05000000000000000000" pitchFamily="2" charset="2"/>
              <a:buChar char="ü"/>
            </a:pPr>
            <a:r>
              <a:rPr lang="en-US" altLang="en-US" sz="1350" dirty="0"/>
              <a:t>Equal-interval binning</a:t>
            </a:r>
          </a:p>
          <a:p>
            <a:pPr marL="417910" lvl="2" indent="-192881" algn="just">
              <a:lnSpc>
                <a:spcPct val="150000"/>
              </a:lnSpc>
              <a:buClr>
                <a:srgbClr val="101141"/>
              </a:buClr>
              <a:buFont typeface="Wingdings" panose="05000000000000000000" pitchFamily="2" charset="2"/>
              <a:buChar char="ü"/>
            </a:pPr>
            <a:r>
              <a:rPr lang="en-US" altLang="en-US" sz="1350" dirty="0"/>
              <a:t>Equal-frequency binning</a:t>
            </a:r>
          </a:p>
          <a:p>
            <a:pPr algn="just" fontAlgn="base">
              <a:lnSpc>
                <a:spcPct val="150000"/>
              </a:lnSpc>
              <a:spcAft>
                <a:spcPct val="0"/>
              </a:spcAft>
              <a:buFont typeface="Wingdings" panose="05000000000000000000" pitchFamily="2" charset="2"/>
              <a:buChar char="Ø"/>
            </a:pPr>
            <a:r>
              <a:rPr lang="en-US" altLang="en-US" b="1" dirty="0"/>
              <a:t>Supervised discretization</a:t>
            </a:r>
          </a:p>
          <a:p>
            <a:pPr lvl="1" algn="just" fontAlgn="base">
              <a:lnSpc>
                <a:spcPct val="150000"/>
              </a:lnSpc>
              <a:spcAft>
                <a:spcPct val="0"/>
              </a:spcAft>
              <a:buFont typeface="Wingdings" panose="05000000000000000000" pitchFamily="2" charset="2"/>
              <a:buChar char="ü"/>
            </a:pPr>
            <a:r>
              <a:rPr lang="en-US" altLang="en-US" sz="1350" dirty="0"/>
              <a:t>Entropy-based discretization</a:t>
            </a:r>
          </a:p>
          <a:p>
            <a:pPr lvl="1" algn="just" fontAlgn="base">
              <a:lnSpc>
                <a:spcPct val="150000"/>
              </a:lnSpc>
              <a:spcAft>
                <a:spcPct val="0"/>
              </a:spcAft>
              <a:buFont typeface="Wingdings" panose="05000000000000000000" pitchFamily="2" charset="2"/>
              <a:buChar char="ü"/>
            </a:pPr>
            <a:r>
              <a:rPr lang="en-US" altLang="en-US" sz="1350" dirty="0"/>
              <a:t>It tries to maximize the “purity” of the intervals (i.e. to contain as less as possible mixture of class labels)</a:t>
            </a:r>
          </a:p>
          <a:p>
            <a:endParaRPr lang="en-US" dirty="0"/>
          </a:p>
        </p:txBody>
      </p:sp>
      <p:sp>
        <p:nvSpPr>
          <p:cNvPr id="8" name="Right Brace 7"/>
          <p:cNvSpPr/>
          <p:nvPr/>
        </p:nvSpPr>
        <p:spPr>
          <a:xfrm>
            <a:off x="3777238" y="2327501"/>
            <a:ext cx="300038" cy="6858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013"/>
          </a:p>
        </p:txBody>
      </p:sp>
      <p:sp>
        <p:nvSpPr>
          <p:cNvPr id="9" name="Rectangle 5"/>
          <p:cNvSpPr>
            <a:spLocks noChangeArrowheads="1"/>
          </p:cNvSpPr>
          <p:nvPr/>
        </p:nvSpPr>
        <p:spPr bwMode="auto">
          <a:xfrm>
            <a:off x="4139528" y="2327503"/>
            <a:ext cx="347571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0" dirty="0">
                <a:solidFill>
                  <a:srgbClr val="FF0000"/>
                </a:solidFill>
                <a:latin typeface="Helvetica" panose="020B0604020202020204" pitchFamily="34" charset="0"/>
                <a:cs typeface="Helvetica" panose="020B0604020202020204" pitchFamily="34" charset="0"/>
              </a:rPr>
              <a:t>• Class labels are ignored </a:t>
            </a:r>
          </a:p>
          <a:p>
            <a:pPr>
              <a:spcBef>
                <a:spcPct val="0"/>
              </a:spcBef>
              <a:buFontTx/>
              <a:buNone/>
            </a:pPr>
            <a:r>
              <a:rPr lang="en-US" altLang="en-US" sz="1350" dirty="0">
                <a:latin typeface="Helvetica" panose="020B0604020202020204" pitchFamily="34" charset="0"/>
                <a:cs typeface="Helvetica" panose="020B0604020202020204" pitchFamily="34" charset="0"/>
              </a:rPr>
              <a:t>• The best number of bins </a:t>
            </a:r>
            <a:r>
              <a:rPr lang="en-US" altLang="en-US" sz="1350" dirty="0">
                <a:solidFill>
                  <a:srgbClr val="FF0000"/>
                </a:solidFill>
                <a:latin typeface="Helvetica" panose="020B0604020202020204" pitchFamily="34" charset="0"/>
                <a:cs typeface="Helvetica" panose="020B0604020202020204" pitchFamily="34" charset="0"/>
              </a:rPr>
              <a:t>k</a:t>
            </a:r>
            <a:r>
              <a:rPr lang="en-US" altLang="en-US" sz="1350" dirty="0">
                <a:latin typeface="Helvetica" panose="020B0604020202020204" pitchFamily="34" charset="0"/>
                <a:cs typeface="Helvetica" panose="020B0604020202020204" pitchFamily="34" charset="0"/>
              </a:rPr>
              <a:t> is determined experimentally</a:t>
            </a:r>
          </a:p>
        </p:txBody>
      </p:sp>
    </p:spTree>
    <p:extLst>
      <p:ext uri="{BB962C8B-B14F-4D97-AF65-F5344CB8AC3E}">
        <p14:creationId xmlns:p14="http://schemas.microsoft.com/office/powerpoint/2010/main" val="1366956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Unsupervised Discretization</a:t>
            </a:r>
          </a:p>
        </p:txBody>
      </p:sp>
      <p:sp>
        <p:nvSpPr>
          <p:cNvPr id="3" name="Text Placeholder 2"/>
          <p:cNvSpPr>
            <a:spLocks noGrp="1"/>
          </p:cNvSpPr>
          <p:nvPr>
            <p:ph type="body" sz="quarter" idx="13"/>
          </p:nvPr>
        </p:nvSpPr>
        <p:spPr>
          <a:xfrm>
            <a:off x="1271587" y="2100263"/>
            <a:ext cx="6643688" cy="3000375"/>
          </a:xfrm>
        </p:spPr>
        <p:txBody>
          <a:bodyPr>
            <a:normAutofit fontScale="77500" lnSpcReduction="20000"/>
          </a:bodyPr>
          <a:lstStyle/>
          <a:p>
            <a:pPr algn="just" fontAlgn="base">
              <a:lnSpc>
                <a:spcPct val="170000"/>
              </a:lnSpc>
              <a:spcAft>
                <a:spcPct val="0"/>
              </a:spcAft>
              <a:buFont typeface="Wingdings" panose="05000000000000000000" pitchFamily="2" charset="2"/>
              <a:buChar char="Ø"/>
            </a:pPr>
            <a:r>
              <a:rPr lang="en-US" altLang="en-US" sz="1575" dirty="0"/>
              <a:t>User specifies the </a:t>
            </a:r>
            <a:r>
              <a:rPr lang="en-US" altLang="en-US" sz="1575" dirty="0">
                <a:solidFill>
                  <a:srgbClr val="FF0000"/>
                </a:solidFill>
              </a:rPr>
              <a:t>number of intervals </a:t>
            </a:r>
            <a:r>
              <a:rPr lang="en-US" altLang="en-US" sz="1575" dirty="0"/>
              <a:t>and/or </a:t>
            </a:r>
            <a:r>
              <a:rPr lang="en-US" altLang="en-US" sz="1575" dirty="0">
                <a:solidFill>
                  <a:srgbClr val="FF0000"/>
                </a:solidFill>
              </a:rPr>
              <a:t>how many data points </a:t>
            </a:r>
            <a:r>
              <a:rPr lang="en-US" altLang="en-US" sz="1575" dirty="0"/>
              <a:t>should be included in any given interval.</a:t>
            </a:r>
          </a:p>
          <a:p>
            <a:pPr algn="just" fontAlgn="base">
              <a:lnSpc>
                <a:spcPct val="170000"/>
              </a:lnSpc>
              <a:spcAft>
                <a:spcPct val="0"/>
              </a:spcAft>
              <a:buFont typeface="Wingdings" panose="05000000000000000000" pitchFamily="2" charset="2"/>
              <a:buChar char="Ø"/>
            </a:pPr>
            <a:r>
              <a:rPr lang="en-US" altLang="en-US" sz="1575" dirty="0"/>
              <a:t>The following heuristic is often used to choose intervals:</a:t>
            </a:r>
          </a:p>
          <a:p>
            <a:pPr lvl="1" algn="just" fontAlgn="base">
              <a:lnSpc>
                <a:spcPct val="170000"/>
              </a:lnSpc>
              <a:spcAft>
                <a:spcPct val="0"/>
              </a:spcAft>
              <a:buFont typeface="Wingdings" panose="05000000000000000000" pitchFamily="2" charset="2"/>
              <a:buChar char="ü"/>
            </a:pPr>
            <a:r>
              <a:rPr lang="en-US" altLang="en-US" sz="1575" dirty="0"/>
              <a:t>The </a:t>
            </a:r>
            <a:r>
              <a:rPr lang="en-US" altLang="en-US" sz="1575" dirty="0">
                <a:solidFill>
                  <a:srgbClr val="FF0000"/>
                </a:solidFill>
              </a:rPr>
              <a:t>number of intervals </a:t>
            </a:r>
            <a:r>
              <a:rPr lang="en-US" altLang="en-US" sz="1575" dirty="0"/>
              <a:t>for each attribute </a:t>
            </a:r>
            <a:r>
              <a:rPr lang="en-US" altLang="en-US" sz="1575" dirty="0">
                <a:solidFill>
                  <a:srgbClr val="FF0000"/>
                </a:solidFill>
              </a:rPr>
              <a:t>should not be smaller than the number of classes</a:t>
            </a:r>
            <a:r>
              <a:rPr lang="en-US" altLang="en-US" sz="1575" dirty="0"/>
              <a:t> (if known). </a:t>
            </a:r>
          </a:p>
          <a:p>
            <a:pPr lvl="1" algn="just" fontAlgn="base">
              <a:lnSpc>
                <a:spcPct val="170000"/>
              </a:lnSpc>
              <a:spcAft>
                <a:spcPct val="0"/>
              </a:spcAft>
              <a:buFont typeface="Wingdings" panose="05000000000000000000" pitchFamily="2" charset="2"/>
              <a:buChar char="ü"/>
            </a:pPr>
            <a:r>
              <a:rPr lang="en-US" altLang="en-US" sz="1575" dirty="0"/>
              <a:t>The other popular heuristic is to choose the number of intervals, </a:t>
            </a:r>
            <a:r>
              <a:rPr lang="en-US" altLang="en-US" sz="1575" dirty="0" err="1"/>
              <a:t>n</a:t>
            </a:r>
            <a:r>
              <a:rPr lang="en-US" altLang="en-US" sz="1575" baseline="-25000" dirty="0" err="1"/>
              <a:t>Fi</a:t>
            </a:r>
            <a:r>
              <a:rPr lang="en-US" altLang="en-US" sz="1575" dirty="0"/>
              <a:t>, for each attribute, F</a:t>
            </a:r>
            <a:r>
              <a:rPr lang="en-US" altLang="en-US" sz="1575" baseline="-25000" dirty="0"/>
              <a:t>i </a:t>
            </a:r>
            <a:r>
              <a:rPr lang="en-US" altLang="en-US" sz="1575" dirty="0"/>
              <a:t>(</a:t>
            </a:r>
            <a:r>
              <a:rPr lang="en-US" altLang="en-US" sz="1575" dirty="0" err="1"/>
              <a:t>i</a:t>
            </a:r>
            <a:r>
              <a:rPr lang="en-US" altLang="en-US" sz="1575" dirty="0"/>
              <a:t>=1,…,n,) where n is the number of attributes), as follows: </a:t>
            </a:r>
          </a:p>
          <a:p>
            <a:pPr marL="383977" lvl="1" indent="-126802" algn="just" fontAlgn="base">
              <a:lnSpc>
                <a:spcPct val="170000"/>
              </a:lnSpc>
              <a:spcAft>
                <a:spcPct val="0"/>
              </a:spcAft>
              <a:buNone/>
            </a:pPr>
            <a:r>
              <a:rPr lang="en-US" altLang="en-US" sz="1575" dirty="0">
                <a:solidFill>
                  <a:srgbClr val="FF0000"/>
                </a:solidFill>
              </a:rPr>
              <a:t>   </a:t>
            </a:r>
            <a:r>
              <a:rPr lang="en-US" altLang="en-US" sz="1575" dirty="0" err="1">
                <a:solidFill>
                  <a:srgbClr val="FF0000"/>
                </a:solidFill>
              </a:rPr>
              <a:t>n</a:t>
            </a:r>
            <a:r>
              <a:rPr lang="en-US" altLang="en-US" sz="1575" baseline="-25000" dirty="0" err="1">
                <a:solidFill>
                  <a:srgbClr val="FF0000"/>
                </a:solidFill>
              </a:rPr>
              <a:t>Fi</a:t>
            </a:r>
            <a:r>
              <a:rPr lang="en-US" altLang="en-US" sz="1575" dirty="0">
                <a:solidFill>
                  <a:srgbClr val="FF0000"/>
                </a:solidFill>
              </a:rPr>
              <a:t> = M/3∗ C </a:t>
            </a:r>
            <a:r>
              <a:rPr lang="en-US" altLang="en-US" sz="1575" dirty="0"/>
              <a:t>where </a:t>
            </a:r>
            <a:r>
              <a:rPr lang="en-US" altLang="en-US" sz="1575" dirty="0">
                <a:solidFill>
                  <a:srgbClr val="FF0000"/>
                </a:solidFill>
              </a:rPr>
              <a:t>M is the number of training examples and C is the number of known    classes.</a:t>
            </a:r>
          </a:p>
          <a:p>
            <a:endParaRPr lang="en-US" dirty="0"/>
          </a:p>
        </p:txBody>
      </p:sp>
    </p:spTree>
    <p:extLst>
      <p:ext uri="{BB962C8B-B14F-4D97-AF65-F5344CB8AC3E}">
        <p14:creationId xmlns:p14="http://schemas.microsoft.com/office/powerpoint/2010/main" val="34493383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Methods for Binning Numeric Predictor Variables</a:t>
            </a:r>
          </a:p>
        </p:txBody>
      </p:sp>
      <p:sp>
        <p:nvSpPr>
          <p:cNvPr id="3" name="Text Placeholder 2"/>
          <p:cNvSpPr>
            <a:spLocks noGrp="1"/>
          </p:cNvSpPr>
          <p:nvPr>
            <p:ph type="body" sz="quarter" idx="13"/>
          </p:nvPr>
        </p:nvSpPr>
        <p:spPr>
          <a:xfrm>
            <a:off x="1571625" y="2228852"/>
            <a:ext cx="5715000" cy="942974"/>
          </a:xfrm>
        </p:spPr>
        <p:txBody>
          <a:bodyPr>
            <a:noAutofit/>
          </a:bodyPr>
          <a:lstStyle/>
          <a:p>
            <a:pPr>
              <a:buFont typeface="Wingdings" panose="05000000000000000000" pitchFamily="2" charset="2"/>
              <a:buChar char="Ø"/>
            </a:pPr>
            <a:r>
              <a:rPr lang="en-US" dirty="0"/>
              <a:t>Equal width binning </a:t>
            </a:r>
          </a:p>
          <a:p>
            <a:pPr>
              <a:buFont typeface="Wingdings" panose="05000000000000000000" pitchFamily="2" charset="2"/>
              <a:buChar char="Ø"/>
            </a:pPr>
            <a:r>
              <a:rPr lang="en-US" dirty="0"/>
              <a:t>Equal frequency binning </a:t>
            </a:r>
          </a:p>
          <a:p>
            <a:pPr>
              <a:buFont typeface="Wingdings" panose="05000000000000000000" pitchFamily="2" charset="2"/>
              <a:buChar char="Ø"/>
            </a:pPr>
            <a:r>
              <a:rPr lang="en-US" dirty="0"/>
              <a:t>Binning by clustering </a:t>
            </a:r>
          </a:p>
        </p:txBody>
      </p:sp>
      <p:graphicFrame>
        <p:nvGraphicFramePr>
          <p:cNvPr id="5" name="Table 4"/>
          <p:cNvGraphicFramePr>
            <a:graphicFrameLocks noGrp="1"/>
          </p:cNvGraphicFramePr>
          <p:nvPr/>
        </p:nvGraphicFramePr>
        <p:xfrm>
          <a:off x="1614488" y="3171825"/>
          <a:ext cx="6115050" cy="1721409"/>
        </p:xfrm>
        <a:graphic>
          <a:graphicData uri="http://schemas.openxmlformats.org/drawingml/2006/table">
            <a:tbl>
              <a:tblPr firstRow="1" bandRow="1">
                <a:tableStyleId>{5C22544A-7EE6-4342-B048-85BDC9FD1C3A}</a:tableStyleId>
              </a:tblPr>
              <a:tblGrid>
                <a:gridCol w="1223010">
                  <a:extLst>
                    <a:ext uri="{9D8B030D-6E8A-4147-A177-3AD203B41FA5}">
                      <a16:colId xmlns:a16="http://schemas.microsoft.com/office/drawing/2014/main" val="1071717920"/>
                    </a:ext>
                  </a:extLst>
                </a:gridCol>
                <a:gridCol w="783980">
                  <a:extLst>
                    <a:ext uri="{9D8B030D-6E8A-4147-A177-3AD203B41FA5}">
                      <a16:colId xmlns:a16="http://schemas.microsoft.com/office/drawing/2014/main" val="1025045969"/>
                    </a:ext>
                  </a:extLst>
                </a:gridCol>
                <a:gridCol w="1236273">
                  <a:extLst>
                    <a:ext uri="{9D8B030D-6E8A-4147-A177-3AD203B41FA5}">
                      <a16:colId xmlns:a16="http://schemas.microsoft.com/office/drawing/2014/main" val="3067517506"/>
                    </a:ext>
                  </a:extLst>
                </a:gridCol>
                <a:gridCol w="1295250">
                  <a:extLst>
                    <a:ext uri="{9D8B030D-6E8A-4147-A177-3AD203B41FA5}">
                      <a16:colId xmlns:a16="http://schemas.microsoft.com/office/drawing/2014/main" val="3373295656"/>
                    </a:ext>
                  </a:extLst>
                </a:gridCol>
                <a:gridCol w="1576537">
                  <a:extLst>
                    <a:ext uri="{9D8B030D-6E8A-4147-A177-3AD203B41FA5}">
                      <a16:colId xmlns:a16="http://schemas.microsoft.com/office/drawing/2014/main" val="3641577206"/>
                    </a:ext>
                  </a:extLst>
                </a:gridCol>
              </a:tblGrid>
              <a:tr h="211455">
                <a:tc>
                  <a:txBody>
                    <a:bodyPr/>
                    <a:lstStyle/>
                    <a:p>
                      <a:r>
                        <a:rPr lang="en-US" sz="1100" b="1">
                          <a:latin typeface="Helvetica" panose="020B0604020202020204" pitchFamily="34" charset="0"/>
                          <a:cs typeface="Helvetica" panose="020B0604020202020204" pitchFamily="34" charset="0"/>
                        </a:rPr>
                        <a:t>Original data:</a:t>
                      </a:r>
                    </a:p>
                  </a:txBody>
                  <a:tcPr marL="51435" marR="51435" marT="25718" marB="25718" anchor="ctr"/>
                </a:tc>
                <a:tc gridSpan="4">
                  <a:txBody>
                    <a:bodyPr/>
                    <a:lstStyle/>
                    <a:p>
                      <a:pPr algn="ctr"/>
                      <a:r>
                        <a:rPr lang="en-US" sz="1100" b="1" dirty="0">
                          <a:latin typeface="Helvetica" panose="020B0604020202020204" pitchFamily="34" charset="0"/>
                          <a:cs typeface="Helvetica" panose="020B0604020202020204" pitchFamily="34" charset="0"/>
                        </a:rPr>
                        <a:t>53 56 57 63 66 67 67 67 68 69 70 70 70 70 72 73</a:t>
                      </a:r>
                      <a:r>
                        <a:rPr lang="en-US" sz="1100" b="1" baseline="0" dirty="0">
                          <a:latin typeface="Helvetica" panose="020B0604020202020204" pitchFamily="34" charset="0"/>
                          <a:cs typeface="Helvetica" panose="020B0604020202020204" pitchFamily="34" charset="0"/>
                        </a:rPr>
                        <a:t> 75 75 76 76 78 79 80 81</a:t>
                      </a:r>
                      <a:endParaRPr lang="en-US" sz="1100" dirty="0">
                        <a:latin typeface="Helvetica" panose="020B0604020202020204" pitchFamily="34" charset="0"/>
                        <a:cs typeface="Helvetica" panose="020B0604020202020204" pitchFamily="34" charset="0"/>
                      </a:endParaRPr>
                    </a:p>
                  </a:txBody>
                  <a:tcPr marL="51435" marR="51435" marT="25718" marB="25718"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57362470"/>
                  </a:ext>
                </a:extLst>
              </a:tr>
              <a:tr h="235509">
                <a:tc>
                  <a:txBody>
                    <a:bodyPr/>
                    <a:lstStyle/>
                    <a:p>
                      <a:r>
                        <a:rPr lang="en-US" sz="1100" b="1" dirty="0">
                          <a:latin typeface="Helvetica" panose="020B0604020202020204" pitchFamily="34" charset="0"/>
                          <a:cs typeface="Helvetica" panose="020B0604020202020204" pitchFamily="34" charset="0"/>
                        </a:rPr>
                        <a:t>Method</a:t>
                      </a:r>
                    </a:p>
                  </a:txBody>
                  <a:tcPr marL="51435" marR="51435" marT="25718" marB="25718"/>
                </a:tc>
                <a:tc>
                  <a:txBody>
                    <a:bodyPr/>
                    <a:lstStyle/>
                    <a:p>
                      <a:endParaRPr lang="en-US" sz="1100" b="1" dirty="0">
                        <a:latin typeface="Helvetica" panose="020B0604020202020204" pitchFamily="34" charset="0"/>
                        <a:cs typeface="Helvetica" panose="020B0604020202020204" pitchFamily="34" charset="0"/>
                      </a:endParaRPr>
                    </a:p>
                  </a:txBody>
                  <a:tcPr marL="51435" marR="51435" marT="25718" marB="25718"/>
                </a:tc>
                <a:tc>
                  <a:txBody>
                    <a:bodyPr/>
                    <a:lstStyle/>
                    <a:p>
                      <a:r>
                        <a:rPr lang="en-US" sz="1100" b="1" dirty="0">
                          <a:latin typeface="Helvetica" panose="020B0604020202020204" pitchFamily="34" charset="0"/>
                          <a:cs typeface="Helvetica" panose="020B0604020202020204" pitchFamily="34" charset="0"/>
                        </a:rPr>
                        <a:t>Bin1</a:t>
                      </a:r>
                    </a:p>
                  </a:txBody>
                  <a:tcPr marL="51435" marR="51435" marT="25718" marB="25718"/>
                </a:tc>
                <a:tc>
                  <a:txBody>
                    <a:bodyPr/>
                    <a:lstStyle/>
                    <a:p>
                      <a:r>
                        <a:rPr lang="en-US" sz="1100" b="1" dirty="0">
                          <a:latin typeface="Helvetica" panose="020B0604020202020204" pitchFamily="34" charset="0"/>
                          <a:cs typeface="Helvetica" panose="020B0604020202020204" pitchFamily="34" charset="0"/>
                        </a:rPr>
                        <a:t>Bin2 </a:t>
                      </a:r>
                    </a:p>
                  </a:txBody>
                  <a:tcPr marL="51435" marR="51435" marT="25718" marB="25718"/>
                </a:tc>
                <a:tc>
                  <a:txBody>
                    <a:bodyPr/>
                    <a:lstStyle/>
                    <a:p>
                      <a:r>
                        <a:rPr lang="en-US" sz="1100" b="1" dirty="0">
                          <a:latin typeface="Helvetica" panose="020B0604020202020204" pitchFamily="34" charset="0"/>
                          <a:cs typeface="Helvetica" panose="020B0604020202020204" pitchFamily="34" charset="0"/>
                        </a:rPr>
                        <a:t>Bin3</a:t>
                      </a:r>
                    </a:p>
                  </a:txBody>
                  <a:tcPr marL="51435" marR="51435" marT="25718" marB="25718"/>
                </a:tc>
                <a:extLst>
                  <a:ext uri="{0D108BD9-81ED-4DB2-BD59-A6C34878D82A}">
                    <a16:rowId xmlns:a16="http://schemas.microsoft.com/office/drawing/2014/main" val="2132762461"/>
                  </a:ext>
                </a:extLst>
              </a:tr>
              <a:tr h="531495">
                <a:tc>
                  <a:txBody>
                    <a:bodyPr/>
                    <a:lstStyle/>
                    <a:p>
                      <a:r>
                        <a:rPr lang="en-US" sz="1100" b="1" dirty="0" err="1">
                          <a:latin typeface="Helvetica" panose="020B0604020202020204" pitchFamily="34" charset="0"/>
                          <a:cs typeface="Helvetica" panose="020B0604020202020204" pitchFamily="34" charset="0"/>
                        </a:rPr>
                        <a:t>Equi</a:t>
                      </a:r>
                      <a:r>
                        <a:rPr lang="en-US" sz="1100" b="1" baseline="0" dirty="0">
                          <a:latin typeface="Helvetica" panose="020B0604020202020204" pitchFamily="34" charset="0"/>
                          <a:cs typeface="Helvetica" panose="020B0604020202020204" pitchFamily="34" charset="0"/>
                        </a:rPr>
                        <a:t> Width</a:t>
                      </a:r>
                      <a:endParaRPr lang="en-US" sz="1100" b="1" dirty="0">
                        <a:latin typeface="Helvetica" panose="020B0604020202020204" pitchFamily="34" charset="0"/>
                        <a:cs typeface="Helvetica" panose="020B0604020202020204" pitchFamily="34" charset="0"/>
                      </a:endParaRPr>
                    </a:p>
                  </a:txBody>
                  <a:tcPr marL="51435" marR="51435" marT="25718" marB="25718"/>
                </a:tc>
                <a:tc>
                  <a:txBody>
                    <a:bodyPr/>
                    <a:lstStyle/>
                    <a:p>
                      <a:r>
                        <a:rPr lang="en-US" sz="1100" dirty="0">
                          <a:latin typeface="Helvetica" panose="020B0604020202020204" pitchFamily="34" charset="0"/>
                          <a:cs typeface="Helvetica" panose="020B0604020202020204" pitchFamily="34" charset="0"/>
                        </a:rPr>
                        <a:t>81-53=28</a:t>
                      </a:r>
                      <a:br>
                        <a:rPr lang="en-US" sz="1100" dirty="0">
                          <a:latin typeface="Helvetica" panose="020B0604020202020204" pitchFamily="34" charset="0"/>
                          <a:cs typeface="Helvetica" panose="020B0604020202020204" pitchFamily="34" charset="0"/>
                        </a:rPr>
                      </a:br>
                      <a:r>
                        <a:rPr lang="en-US" sz="1100" dirty="0">
                          <a:latin typeface="Helvetica" panose="020B0604020202020204" pitchFamily="34" charset="0"/>
                          <a:cs typeface="Helvetica" panose="020B0604020202020204" pitchFamily="34" charset="0"/>
                        </a:rPr>
                        <a:t>28/3=9.33</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[53,62)=</a:t>
                      </a:r>
                    </a:p>
                    <a:p>
                      <a:r>
                        <a:rPr lang="en-US" sz="1100" b="1" kern="1200" dirty="0">
                          <a:solidFill>
                            <a:schemeClr val="dk1"/>
                          </a:solidFill>
                          <a:latin typeface="Helvetica" panose="020B0604020202020204" pitchFamily="34" charset="0"/>
                          <a:ea typeface="+mn-ea"/>
                          <a:cs typeface="Helvetica" panose="020B0604020202020204" pitchFamily="34" charset="0"/>
                        </a:rPr>
                        <a:t>{53,56,57}</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[62,72)=</a:t>
                      </a:r>
                    </a:p>
                    <a:p>
                      <a:r>
                        <a:rPr lang="en-US" sz="1100" b="1" kern="1200" dirty="0">
                          <a:solidFill>
                            <a:schemeClr val="dk1"/>
                          </a:solidFill>
                          <a:latin typeface="Helvetica" panose="020B0604020202020204" pitchFamily="34" charset="0"/>
                          <a:ea typeface="+mn-ea"/>
                          <a:cs typeface="Helvetica" panose="020B0604020202020204" pitchFamily="34" charset="0"/>
                        </a:rPr>
                        <a:t>{63,66,67,67,67,68,69,70,70,70}</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[72,81]={72,73,75,75,76,76,78,79,80,81}</a:t>
                      </a:r>
                    </a:p>
                  </a:txBody>
                  <a:tcPr marL="51435" marR="51435" marT="25718" marB="25718" anchor="ctr"/>
                </a:tc>
                <a:extLst>
                  <a:ext uri="{0D108BD9-81ED-4DB2-BD59-A6C34878D82A}">
                    <a16:rowId xmlns:a16="http://schemas.microsoft.com/office/drawing/2014/main" val="36582556"/>
                  </a:ext>
                </a:extLst>
              </a:tr>
              <a:tr h="3714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err="1">
                          <a:latin typeface="Helvetica" panose="020B0604020202020204" pitchFamily="34" charset="0"/>
                          <a:cs typeface="Helvetica" panose="020B0604020202020204" pitchFamily="34" charset="0"/>
                        </a:rPr>
                        <a:t>Equi</a:t>
                      </a:r>
                      <a:r>
                        <a:rPr lang="en-US" sz="1100" b="1" baseline="0" dirty="0">
                          <a:latin typeface="Helvetica" panose="020B0604020202020204" pitchFamily="34" charset="0"/>
                          <a:cs typeface="Helvetica" panose="020B0604020202020204" pitchFamily="34" charset="0"/>
                        </a:rPr>
                        <a:t> Frequency</a:t>
                      </a:r>
                      <a:endParaRPr lang="en-US" sz="1100" b="1" dirty="0">
                        <a:latin typeface="Helvetica" panose="020B0604020202020204" pitchFamily="34" charset="0"/>
                        <a:cs typeface="Helvetica" panose="020B0604020202020204" pitchFamily="34" charset="0"/>
                      </a:endParaRPr>
                    </a:p>
                  </a:txBody>
                  <a:tcPr marL="51435" marR="51435" marT="25718" marB="25718"/>
                </a:tc>
                <a:tc>
                  <a:txBody>
                    <a:bodyPr/>
                    <a:lstStyle/>
                    <a:p>
                      <a:r>
                        <a:rPr lang="en-US" sz="1100" dirty="0">
                          <a:latin typeface="Helvetica" panose="020B0604020202020204" pitchFamily="34" charset="0"/>
                          <a:cs typeface="Helvetica" panose="020B0604020202020204" pitchFamily="34" charset="0"/>
                        </a:rPr>
                        <a:t>24/3=8</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{53,56,57,63,66,67, 67,67}</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{68,69,70,70,70,</a:t>
                      </a:r>
                    </a:p>
                    <a:p>
                      <a:r>
                        <a:rPr lang="en-US" sz="1100" b="1" kern="1200" dirty="0">
                          <a:solidFill>
                            <a:schemeClr val="dk1"/>
                          </a:solidFill>
                          <a:latin typeface="Helvetica" panose="020B0604020202020204" pitchFamily="34" charset="0"/>
                          <a:ea typeface="+mn-ea"/>
                          <a:cs typeface="Helvetica" panose="020B0604020202020204" pitchFamily="34" charset="0"/>
                        </a:rPr>
                        <a:t>72,73,75}</a:t>
                      </a:r>
                    </a:p>
                  </a:txBody>
                  <a:tcPr marL="51435" marR="51435" marT="25718" marB="2571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latin typeface="Helvetica" panose="020B0604020202020204" pitchFamily="34" charset="0"/>
                          <a:ea typeface="+mn-ea"/>
                          <a:cs typeface="Helvetica" panose="020B0604020202020204" pitchFamily="34" charset="0"/>
                        </a:rPr>
                        <a:t>{75,76,76,78,79,80,81}</a:t>
                      </a:r>
                    </a:p>
                  </a:txBody>
                  <a:tcPr marL="51435" marR="51435" marT="25718" marB="25718" anchor="ctr"/>
                </a:tc>
                <a:extLst>
                  <a:ext uri="{0D108BD9-81ED-4DB2-BD59-A6C34878D82A}">
                    <a16:rowId xmlns:a16="http://schemas.microsoft.com/office/drawing/2014/main" val="1072085739"/>
                  </a:ext>
                </a:extLst>
              </a:tr>
              <a:tr h="371475">
                <a:tc>
                  <a:txBody>
                    <a:bodyPr/>
                    <a:lstStyle/>
                    <a:p>
                      <a:r>
                        <a:rPr lang="en-US" sz="1100" b="1" dirty="0">
                          <a:latin typeface="Helvetica" panose="020B0604020202020204" pitchFamily="34" charset="0"/>
                          <a:cs typeface="Helvetica" panose="020B0604020202020204" pitchFamily="34" charset="0"/>
                        </a:rPr>
                        <a:t>Find natural gaps in the data</a:t>
                      </a:r>
                    </a:p>
                  </a:txBody>
                  <a:tcPr marL="51435" marR="51435" marT="25718" marB="25718" anchor="ctr"/>
                </a:tc>
                <a:tc>
                  <a:txBody>
                    <a:bodyPr/>
                    <a:lstStyle/>
                    <a:p>
                      <a:r>
                        <a:rPr lang="en-US" sz="1100" dirty="0">
                          <a:latin typeface="Helvetica" panose="020B0604020202020204" pitchFamily="34" charset="0"/>
                          <a:cs typeface="Helvetica" panose="020B0604020202020204" pitchFamily="34" charset="0"/>
                        </a:rPr>
                        <a:t>some variation</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{53,56,57,63,66,67, 67,67,68,69}</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{70,70,70,</a:t>
                      </a:r>
                    </a:p>
                    <a:p>
                      <a:r>
                        <a:rPr lang="en-US" sz="1100" b="1" kern="1200" dirty="0">
                          <a:solidFill>
                            <a:schemeClr val="dk1"/>
                          </a:solidFill>
                          <a:latin typeface="Helvetica" panose="020B0604020202020204" pitchFamily="34" charset="0"/>
                          <a:ea typeface="+mn-ea"/>
                          <a:cs typeface="Helvetica" panose="020B0604020202020204" pitchFamily="34" charset="0"/>
                        </a:rPr>
                        <a:t>72,73,75,75}</a:t>
                      </a:r>
                    </a:p>
                  </a:txBody>
                  <a:tcPr marL="51435" marR="51435" marT="25718" marB="25718" anchor="ctr"/>
                </a:tc>
                <a:tc>
                  <a:txBody>
                    <a:bodyPr/>
                    <a:lstStyle/>
                    <a:p>
                      <a:r>
                        <a:rPr lang="en-US" sz="1100" b="1" kern="1200">
                          <a:solidFill>
                            <a:schemeClr val="dk1"/>
                          </a:solidFill>
                          <a:latin typeface="Helvetica" panose="020B0604020202020204" pitchFamily="34" charset="0"/>
                          <a:ea typeface="+mn-ea"/>
                          <a:cs typeface="Helvetica" panose="020B0604020202020204" pitchFamily="34" charset="0"/>
                        </a:rPr>
                        <a:t>{76,76,78,79,80,81}</a:t>
                      </a:r>
                      <a:endParaRPr lang="en-US" sz="1100" b="1" kern="1200" dirty="0">
                        <a:solidFill>
                          <a:schemeClr val="dk1"/>
                        </a:solidFill>
                        <a:latin typeface="Helvetica" panose="020B0604020202020204" pitchFamily="34" charset="0"/>
                        <a:ea typeface="+mn-ea"/>
                        <a:cs typeface="Helvetica" panose="020B0604020202020204" pitchFamily="34" charset="0"/>
                      </a:endParaRPr>
                    </a:p>
                  </a:txBody>
                  <a:tcPr marL="51435" marR="51435" marT="25718" marB="25718" anchor="ctr"/>
                </a:tc>
                <a:extLst>
                  <a:ext uri="{0D108BD9-81ED-4DB2-BD59-A6C34878D82A}">
                    <a16:rowId xmlns:a16="http://schemas.microsoft.com/office/drawing/2014/main" val="3824931069"/>
                  </a:ext>
                </a:extLst>
              </a:tr>
            </a:tbl>
          </a:graphicData>
        </a:graphic>
      </p:graphicFrame>
    </p:spTree>
    <p:extLst>
      <p:ext uri="{BB962C8B-B14F-4D97-AF65-F5344CB8AC3E}">
        <p14:creationId xmlns:p14="http://schemas.microsoft.com/office/powerpoint/2010/main" val="3097999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Binning</a:t>
            </a:r>
          </a:p>
        </p:txBody>
      </p:sp>
      <p:pic>
        <p:nvPicPr>
          <p:cNvPr id="1026" name="Picture 2" descr="https://miro.medium.com/max/981/0*XWta_U67Nv9udf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5900" y="1933323"/>
            <a:ext cx="6172200" cy="17679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565910" y="3522298"/>
            <a:ext cx="6092190" cy="221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74929" rIns="0" bIns="0" numCol="1" anchor="ctr" anchorCtr="0" compatLnSpc="1">
            <a:prstTxWarp prst="textNoShape">
              <a:avLst/>
            </a:prstTxWarp>
            <a:spAutoFit/>
          </a:bodyPr>
          <a:lstStyle/>
          <a:p>
            <a:pPr eaLnBrk="0" fontAlgn="base" hangingPunct="0">
              <a:spcBef>
                <a:spcPct val="0"/>
              </a:spcBef>
              <a:spcAft>
                <a:spcPct val="0"/>
              </a:spcAft>
            </a:pPr>
            <a:r>
              <a:rPr lang="en-US" altLang="en-US" sz="1125" dirty="0">
                <a:latin typeface="medium-content-serif-font"/>
              </a:rPr>
              <a:t>Binning can be applied on both categorical and numerical data:</a:t>
            </a:r>
            <a:endParaRPr lang="en-US" altLang="en-US" sz="900" b="1" dirty="0">
              <a:latin typeface="Menlo"/>
            </a:endParaRPr>
          </a:p>
          <a:p>
            <a:pPr eaLnBrk="0" fontAlgn="base" hangingPunct="0">
              <a:spcBef>
                <a:spcPct val="0"/>
              </a:spcBef>
              <a:spcAft>
                <a:spcPct val="0"/>
              </a:spcAft>
            </a:pPr>
            <a:r>
              <a:rPr lang="en-US" altLang="en-US" sz="900" b="1" dirty="0">
                <a:latin typeface="Menlo"/>
              </a:rPr>
              <a:t>#Numerical Binning Example</a:t>
            </a:r>
          </a:p>
          <a:p>
            <a:pPr eaLnBrk="0" fontAlgn="base" hangingPunct="0">
              <a:spcBef>
                <a:spcPct val="0"/>
              </a:spcBef>
              <a:spcAft>
                <a:spcPct val="0"/>
              </a:spcAft>
            </a:pPr>
            <a:r>
              <a:rPr lang="en-US" altLang="en-US" sz="900" b="1" dirty="0">
                <a:latin typeface="Menlo"/>
              </a:rPr>
              <a:t>Value Bin</a:t>
            </a:r>
            <a:r>
              <a:rPr lang="en-US" altLang="en-US" sz="900" dirty="0">
                <a:latin typeface="Menlo"/>
              </a:rPr>
              <a:t> </a:t>
            </a:r>
            <a:br>
              <a:rPr lang="en-US" altLang="en-US" sz="900" dirty="0">
                <a:latin typeface="Menlo"/>
              </a:rPr>
            </a:br>
            <a:r>
              <a:rPr lang="en-US" altLang="en-US" sz="900" dirty="0">
                <a:latin typeface="Menlo"/>
              </a:rPr>
              <a:t>0-30 -&gt; Low </a:t>
            </a:r>
            <a:br>
              <a:rPr lang="en-US" altLang="en-US" sz="900" dirty="0">
                <a:latin typeface="Menlo"/>
              </a:rPr>
            </a:br>
            <a:r>
              <a:rPr lang="en-US" altLang="en-US" sz="900" dirty="0">
                <a:latin typeface="Menlo"/>
              </a:rPr>
              <a:t>31-70 -&gt; Mid </a:t>
            </a:r>
            <a:br>
              <a:rPr lang="en-US" altLang="en-US" sz="900" dirty="0">
                <a:latin typeface="Menlo"/>
              </a:rPr>
            </a:br>
            <a:r>
              <a:rPr lang="en-US" altLang="en-US" sz="900" dirty="0">
                <a:latin typeface="Menlo"/>
              </a:rPr>
              <a:t>71-100 -&gt; High</a:t>
            </a:r>
          </a:p>
          <a:p>
            <a:pPr eaLnBrk="0" fontAlgn="base" hangingPunct="0">
              <a:spcBef>
                <a:spcPct val="0"/>
              </a:spcBef>
              <a:spcAft>
                <a:spcPct val="0"/>
              </a:spcAft>
            </a:pPr>
            <a:endParaRPr lang="en-US" altLang="en-US" sz="900" dirty="0">
              <a:latin typeface="Menlo"/>
            </a:endParaRPr>
          </a:p>
          <a:p>
            <a:pPr eaLnBrk="0" fontAlgn="base" hangingPunct="0">
              <a:spcBef>
                <a:spcPct val="0"/>
              </a:spcBef>
              <a:spcAft>
                <a:spcPct val="0"/>
              </a:spcAft>
            </a:pPr>
            <a:r>
              <a:rPr lang="en-US" altLang="en-US" sz="900" b="1" dirty="0">
                <a:latin typeface="Menlo"/>
              </a:rPr>
              <a:t>#Categorical Binning Example</a:t>
            </a:r>
          </a:p>
          <a:p>
            <a:pPr eaLnBrk="0" fontAlgn="base" hangingPunct="0">
              <a:spcBef>
                <a:spcPct val="0"/>
              </a:spcBef>
              <a:spcAft>
                <a:spcPct val="0"/>
              </a:spcAft>
            </a:pPr>
            <a:r>
              <a:rPr lang="en-US" altLang="en-US" sz="900" b="1" dirty="0">
                <a:latin typeface="Menlo"/>
              </a:rPr>
              <a:t>Value Bin</a:t>
            </a:r>
            <a:r>
              <a:rPr lang="en-US" altLang="en-US" sz="900" dirty="0">
                <a:latin typeface="Menlo"/>
              </a:rPr>
              <a:t> </a:t>
            </a:r>
            <a:br>
              <a:rPr lang="en-US" altLang="en-US" sz="900" dirty="0">
                <a:latin typeface="Menlo"/>
              </a:rPr>
            </a:br>
            <a:r>
              <a:rPr lang="en-US" altLang="en-US" sz="900" dirty="0">
                <a:latin typeface="Menlo"/>
              </a:rPr>
              <a:t>Spain -&gt; Europe </a:t>
            </a:r>
            <a:br>
              <a:rPr lang="en-US" altLang="en-US" sz="900" dirty="0">
                <a:latin typeface="Menlo"/>
              </a:rPr>
            </a:br>
            <a:r>
              <a:rPr lang="en-US" altLang="en-US" sz="900" dirty="0">
                <a:latin typeface="Menlo"/>
              </a:rPr>
              <a:t>Italy -&gt; Europe </a:t>
            </a:r>
            <a:br>
              <a:rPr lang="en-US" altLang="en-US" sz="900" dirty="0">
                <a:latin typeface="Menlo"/>
              </a:rPr>
            </a:br>
            <a:r>
              <a:rPr lang="en-US" altLang="en-US" sz="900" dirty="0">
                <a:latin typeface="Menlo"/>
              </a:rPr>
              <a:t>Chile -&gt; South America</a:t>
            </a:r>
            <a:br>
              <a:rPr lang="en-US" altLang="en-US" sz="900" dirty="0">
                <a:latin typeface="Menlo"/>
              </a:rPr>
            </a:br>
            <a:r>
              <a:rPr lang="en-US" altLang="en-US" sz="900" dirty="0">
                <a:latin typeface="Menlo"/>
              </a:rPr>
              <a:t>Brazil -&gt; South America</a:t>
            </a:r>
            <a:r>
              <a:rPr lang="en-US" altLang="en-US" sz="600" dirty="0"/>
              <a:t> </a:t>
            </a:r>
            <a:endParaRPr lang="en-US" altLang="en-US" sz="1350" dirty="0">
              <a:latin typeface="Arial" panose="020B0604020202020204" pitchFamily="34" charset="0"/>
            </a:endParaRPr>
          </a:p>
        </p:txBody>
      </p:sp>
      <p:sp>
        <p:nvSpPr>
          <p:cNvPr id="5" name="Rectangle 4"/>
          <p:cNvSpPr/>
          <p:nvPr/>
        </p:nvSpPr>
        <p:spPr>
          <a:xfrm>
            <a:off x="4457700" y="4229100"/>
            <a:ext cx="3280410" cy="1338828"/>
          </a:xfrm>
          <a:prstGeom prst="rect">
            <a:avLst/>
          </a:prstGeom>
        </p:spPr>
        <p:txBody>
          <a:bodyPr wrap="square">
            <a:spAutoFit/>
          </a:bodyPr>
          <a:lstStyle/>
          <a:p>
            <a:r>
              <a:rPr lang="en-US" sz="1350" dirty="0"/>
              <a:t>The main motivation of binning is to make the model more </a:t>
            </a:r>
            <a:r>
              <a:rPr lang="en-US" sz="1350" b="1" dirty="0"/>
              <a:t>robust</a:t>
            </a:r>
            <a:r>
              <a:rPr lang="en-US" sz="1350" dirty="0"/>
              <a:t> and </a:t>
            </a:r>
            <a:r>
              <a:rPr lang="en-US" sz="1350" b="1" dirty="0"/>
              <a:t>prevent</a:t>
            </a:r>
            <a:r>
              <a:rPr lang="en-US" sz="1350" dirty="0"/>
              <a:t> </a:t>
            </a:r>
            <a:r>
              <a:rPr lang="en-US" sz="1350" b="1" dirty="0"/>
              <a:t>overfitting</a:t>
            </a:r>
            <a:r>
              <a:rPr lang="en-US" sz="1350" dirty="0"/>
              <a:t>, however, it has a cost to the performance. Every time you bin something, you sacrifice information and make your data more regularized. </a:t>
            </a:r>
          </a:p>
        </p:txBody>
      </p:sp>
    </p:spTree>
    <p:extLst>
      <p:ext uri="{BB962C8B-B14F-4D97-AF65-F5344CB8AC3E}">
        <p14:creationId xmlns:p14="http://schemas.microsoft.com/office/powerpoint/2010/main" val="1927063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Discretization - Entropy</a:t>
            </a:r>
          </a:p>
        </p:txBody>
      </p:sp>
      <p:sp>
        <p:nvSpPr>
          <p:cNvPr id="3" name="Text Placeholder 2"/>
          <p:cNvSpPr>
            <a:spLocks noGrp="1"/>
          </p:cNvSpPr>
          <p:nvPr>
            <p:ph type="body" sz="quarter" idx="13"/>
          </p:nvPr>
        </p:nvSpPr>
        <p:spPr>
          <a:xfrm>
            <a:off x="1637348" y="2477413"/>
            <a:ext cx="5715000" cy="1234977"/>
          </a:xfrm>
        </p:spPr>
        <p:txBody>
          <a:bodyPr>
            <a:normAutofit/>
          </a:bodyPr>
          <a:lstStyle/>
          <a:p>
            <a:pPr>
              <a:buFont typeface="Wingdings" panose="05000000000000000000" pitchFamily="2" charset="2"/>
              <a:buChar char="ü"/>
            </a:pPr>
            <a:r>
              <a:rPr lang="en-US" dirty="0"/>
              <a:t>S - training set with C</a:t>
            </a:r>
            <a:r>
              <a:rPr lang="en-US" baseline="-25000" dirty="0"/>
              <a:t>1</a:t>
            </a:r>
            <a:r>
              <a:rPr lang="en-US" dirty="0"/>
              <a:t>,...,C</a:t>
            </a:r>
            <a:r>
              <a:rPr lang="en-US" baseline="-25000" dirty="0"/>
              <a:t>C</a:t>
            </a:r>
            <a:r>
              <a:rPr lang="en-US" dirty="0"/>
              <a:t> classes</a:t>
            </a:r>
          </a:p>
          <a:p>
            <a:pPr>
              <a:buFont typeface="Wingdings" panose="05000000000000000000" pitchFamily="2" charset="2"/>
              <a:buChar char="ü"/>
            </a:pPr>
            <a:r>
              <a:rPr lang="en-US" dirty="0"/>
              <a:t>p</a:t>
            </a:r>
            <a:r>
              <a:rPr lang="en-US" baseline="-25000" dirty="0"/>
              <a:t>i</a:t>
            </a:r>
            <a:r>
              <a:rPr lang="en-US" dirty="0"/>
              <a:t> - proportion of C</a:t>
            </a:r>
            <a:r>
              <a:rPr lang="en-US" baseline="-25000" dirty="0"/>
              <a:t>c</a:t>
            </a:r>
            <a:r>
              <a:rPr lang="en-US" dirty="0"/>
              <a:t> in S</a:t>
            </a:r>
          </a:p>
        </p:txBody>
      </p:sp>
      <mc:AlternateContent xmlns:mc="http://schemas.openxmlformats.org/markup-compatibility/2006">
        <mc:Choice xmlns:a14="http://schemas.microsoft.com/office/drawing/2010/main" Requires="a14">
          <p:sp>
            <p:nvSpPr>
              <p:cNvPr id="5" name="TextBox 4"/>
              <p:cNvSpPr txBox="1"/>
              <p:nvPr/>
            </p:nvSpPr>
            <p:spPr>
              <a:xfrm>
                <a:off x="2055971" y="3155590"/>
                <a:ext cx="1714500" cy="472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sz="1125" i="1">
                              <a:latin typeface="Cambria Math" panose="02040503050406030204" pitchFamily="18" charset="0"/>
                            </a:rPr>
                          </m:ctrlPr>
                        </m:sSupPr>
                        <m:e>
                          <m:r>
                            <a:rPr lang="en-US" sz="1125" i="1">
                              <a:latin typeface="Cambria Math" panose="02040503050406030204" pitchFamily="18" charset="0"/>
                            </a:rPr>
                            <m:t>𝐸</m:t>
                          </m:r>
                          <m:d>
                            <m:dPr>
                              <m:ctrlPr>
                                <a:rPr lang="pt-BR" sz="1125" i="1">
                                  <a:latin typeface="Cambria Math" panose="02040503050406030204" pitchFamily="18" charset="0"/>
                                </a:rPr>
                              </m:ctrlPr>
                            </m:dPr>
                            <m:e>
                              <m:r>
                                <a:rPr lang="en-US" sz="1125" i="1">
                                  <a:latin typeface="Cambria Math" panose="02040503050406030204" pitchFamily="18" charset="0"/>
                                </a:rPr>
                                <m:t>𝑆</m:t>
                              </m:r>
                            </m:e>
                          </m:d>
                        </m:e>
                        <m:sup/>
                      </m:sSup>
                      <m:r>
                        <a:rPr lang="pt-BR" sz="1125" i="1">
                          <a:latin typeface="Cambria Math" panose="02040503050406030204" pitchFamily="18" charset="0"/>
                        </a:rPr>
                        <m:t>=</m:t>
                      </m:r>
                      <m:nary>
                        <m:naryPr>
                          <m:chr m:val="∑"/>
                          <m:ctrlPr>
                            <a:rPr lang="pt-BR" sz="1125" i="1">
                              <a:latin typeface="Cambria Math" panose="02040503050406030204" pitchFamily="18" charset="0"/>
                            </a:rPr>
                          </m:ctrlPr>
                        </m:naryPr>
                        <m:sub>
                          <m:r>
                            <m:rPr>
                              <m:brk m:alnAt="23"/>
                            </m:rPr>
                            <a:rPr lang="en-US" sz="1125" i="1">
                              <a:latin typeface="Cambria Math" panose="02040503050406030204" pitchFamily="18" charset="0"/>
                            </a:rPr>
                            <m:t>𝑖</m:t>
                          </m:r>
                          <m:r>
                            <a:rPr lang="pt-BR" sz="1125" i="1">
                              <a:latin typeface="Cambria Math" panose="02040503050406030204" pitchFamily="18" charset="0"/>
                            </a:rPr>
                            <m:t>=</m:t>
                          </m:r>
                          <m:r>
                            <a:rPr lang="en-US" sz="1125" i="1">
                              <a:latin typeface="Cambria Math" panose="02040503050406030204" pitchFamily="18" charset="0"/>
                            </a:rPr>
                            <m:t>1</m:t>
                          </m:r>
                        </m:sub>
                        <m:sup>
                          <m:r>
                            <a:rPr lang="en-US" sz="1125" i="1">
                              <a:latin typeface="Cambria Math" panose="02040503050406030204" pitchFamily="18" charset="0"/>
                            </a:rPr>
                            <m:t>𝑐</m:t>
                          </m:r>
                        </m:sup>
                        <m:e>
                          <m:r>
                            <a:rPr lang="en-US" sz="1125" i="1">
                              <a:latin typeface="Cambria Math" panose="02040503050406030204" pitchFamily="18" charset="0"/>
                            </a:rPr>
                            <m:t>−</m:t>
                          </m:r>
                          <m:r>
                            <a:rPr lang="en-US" sz="1125" i="1">
                              <a:latin typeface="Cambria Math" panose="02040503050406030204" pitchFamily="18" charset="0"/>
                            </a:rPr>
                            <m:t>𝑝𝑖𝑙𝑜𝑔</m:t>
                          </m:r>
                          <m:r>
                            <a:rPr lang="en-US" sz="1125" i="1" baseline="-25000">
                              <a:latin typeface="Cambria Math" panose="02040503050406030204" pitchFamily="18" charset="0"/>
                            </a:rPr>
                            <m:t>2</m:t>
                          </m:r>
                          <m:r>
                            <a:rPr lang="en-US" sz="1125" i="1">
                              <a:latin typeface="Cambria Math" panose="02040503050406030204" pitchFamily="18" charset="0"/>
                            </a:rPr>
                            <m:t>𝑝</m:t>
                          </m:r>
                          <m:r>
                            <a:rPr lang="en-US" sz="1125" i="1" baseline="-25000">
                              <a:latin typeface="Cambria Math" panose="02040503050406030204" pitchFamily="18" charset="0"/>
                            </a:rPr>
                            <m:t>𝑖</m:t>
                          </m:r>
                        </m:e>
                      </m:nary>
                    </m:oMath>
                  </m:oMathPara>
                </a14:m>
                <a:endParaRPr lang="en-US" sz="1125" dirty="0">
                  <a:latin typeface="Helvetica" panose="020B0604020202020204" pitchFamily="34" charset="0"/>
                  <a:cs typeface="Helvetica" panose="020B0604020202020204" pitchFamily="34"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2055971" y="3155590"/>
                <a:ext cx="1714500" cy="472694"/>
              </a:xfrm>
              <a:prstGeom prst="rect">
                <a:avLst/>
              </a:prstGeom>
              <a:blipFill>
                <a:blip r:embed="rId2"/>
                <a:stretch>
                  <a:fillRect t="-115789" b="-173684"/>
                </a:stretch>
              </a:blipFill>
            </p:spPr>
            <p:txBody>
              <a:bodyPr/>
              <a:lstStyle/>
              <a:p>
                <a:r>
                  <a:rPr lang="en-US">
                    <a:noFill/>
                  </a:rPr>
                  <a:t> </a:t>
                </a:r>
              </a:p>
            </p:txBody>
          </p:sp>
        </mc:Fallback>
      </mc:AlternateContent>
      <p:sp>
        <p:nvSpPr>
          <p:cNvPr id="7" name="Text Placeholder 3"/>
          <p:cNvSpPr>
            <a:spLocks noGrp="1"/>
          </p:cNvSpPr>
          <p:nvPr>
            <p:ph type="body" sz="quarter" idx="14"/>
          </p:nvPr>
        </p:nvSpPr>
        <p:spPr>
          <a:xfrm>
            <a:off x="1494473" y="2147884"/>
            <a:ext cx="6429375" cy="406016"/>
          </a:xfrm>
        </p:spPr>
        <p:txBody>
          <a:bodyPr>
            <a:normAutofit fontScale="92500"/>
          </a:bodyPr>
          <a:lstStyle/>
          <a:p>
            <a:pPr marL="192881" indent="-192881">
              <a:buFont typeface="Wingdings" panose="05000000000000000000" pitchFamily="2" charset="2"/>
              <a:buChar char="Ø"/>
            </a:pPr>
            <a:r>
              <a:rPr lang="en-US" sz="1350" dirty="0">
                <a:solidFill>
                  <a:schemeClr val="tx1"/>
                </a:solidFill>
              </a:rPr>
              <a:t>Entropy E(S) - measure of the impurity/un-</a:t>
            </a:r>
            <a:r>
              <a:rPr lang="en-US" sz="1350" dirty="0" err="1">
                <a:solidFill>
                  <a:schemeClr val="tx1"/>
                </a:solidFill>
              </a:rPr>
              <a:t>certanity</a:t>
            </a:r>
            <a:r>
              <a:rPr lang="en-US" sz="1350" dirty="0">
                <a:solidFill>
                  <a:schemeClr val="tx1"/>
                </a:solidFill>
              </a:rPr>
              <a:t> in a group of examples</a:t>
            </a:r>
          </a:p>
          <a:p>
            <a:endParaRPr lang="en-US" dirty="0"/>
          </a:p>
        </p:txBody>
      </p:sp>
      <p:grpSp>
        <p:nvGrpSpPr>
          <p:cNvPr id="50" name="Group 49"/>
          <p:cNvGrpSpPr/>
          <p:nvPr/>
        </p:nvGrpSpPr>
        <p:grpSpPr>
          <a:xfrm>
            <a:off x="1820573" y="3892434"/>
            <a:ext cx="1598643" cy="1302502"/>
            <a:chOff x="990600" y="4237641"/>
            <a:chExt cx="2842032" cy="2315559"/>
          </a:xfrm>
        </p:grpSpPr>
        <p:sp>
          <p:nvSpPr>
            <p:cNvPr id="9" name="Oval 8"/>
            <p:cNvSpPr/>
            <p:nvPr/>
          </p:nvSpPr>
          <p:spPr>
            <a:xfrm>
              <a:off x="1447800" y="4724400"/>
              <a:ext cx="1981200" cy="1828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Oval 9"/>
            <p:cNvSpPr/>
            <p:nvPr/>
          </p:nvSpPr>
          <p:spPr>
            <a:xfrm>
              <a:off x="1752600" y="5181599"/>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Oval 10"/>
            <p:cNvSpPr/>
            <p:nvPr/>
          </p:nvSpPr>
          <p:spPr>
            <a:xfrm>
              <a:off x="2377440" y="5554119"/>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Oval 11"/>
            <p:cNvSpPr/>
            <p:nvPr/>
          </p:nvSpPr>
          <p:spPr>
            <a:xfrm>
              <a:off x="1965960" y="5820963"/>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Oval 12"/>
            <p:cNvSpPr/>
            <p:nvPr/>
          </p:nvSpPr>
          <p:spPr>
            <a:xfrm>
              <a:off x="2659380" y="6066234"/>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Oval 13"/>
            <p:cNvSpPr/>
            <p:nvPr/>
          </p:nvSpPr>
          <p:spPr>
            <a:xfrm>
              <a:off x="2316480" y="5045580"/>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Oval 14"/>
            <p:cNvSpPr/>
            <p:nvPr/>
          </p:nvSpPr>
          <p:spPr>
            <a:xfrm>
              <a:off x="2758440" y="5135877"/>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Oval 15"/>
            <p:cNvSpPr/>
            <p:nvPr/>
          </p:nvSpPr>
          <p:spPr>
            <a:xfrm>
              <a:off x="2895600" y="5607601"/>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Isosceles Triangle 16"/>
            <p:cNvSpPr/>
            <p:nvPr/>
          </p:nvSpPr>
          <p:spPr>
            <a:xfrm>
              <a:off x="1615440" y="5554118"/>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Isosceles Triangle 17"/>
            <p:cNvSpPr/>
            <p:nvPr/>
          </p:nvSpPr>
          <p:spPr>
            <a:xfrm>
              <a:off x="2042160" y="5329520"/>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Isosceles Triangle 18"/>
            <p:cNvSpPr/>
            <p:nvPr/>
          </p:nvSpPr>
          <p:spPr>
            <a:xfrm>
              <a:off x="2087880" y="4912964"/>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Isosceles Triangle 19"/>
            <p:cNvSpPr/>
            <p:nvPr/>
          </p:nvSpPr>
          <p:spPr>
            <a:xfrm>
              <a:off x="2590800" y="5745956"/>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Isosceles Triangle 20"/>
            <p:cNvSpPr/>
            <p:nvPr/>
          </p:nvSpPr>
          <p:spPr>
            <a:xfrm>
              <a:off x="2331720" y="6053659"/>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Isosceles Triangle 21"/>
            <p:cNvSpPr/>
            <p:nvPr/>
          </p:nvSpPr>
          <p:spPr>
            <a:xfrm>
              <a:off x="2971800" y="5939926"/>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Isosceles Triangle 22"/>
            <p:cNvSpPr/>
            <p:nvPr/>
          </p:nvSpPr>
          <p:spPr>
            <a:xfrm>
              <a:off x="2545080" y="5381625"/>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990600" y="4237641"/>
              <a:ext cx="2842032" cy="533479"/>
            </a:xfrm>
            <a:prstGeom prst="rect">
              <a:avLst/>
            </a:prstGeom>
          </p:spPr>
          <p:txBody>
            <a:bodyPr wrap="none">
              <a:spAutoFit/>
            </a:bodyPr>
            <a:lstStyle/>
            <a:p>
              <a:r>
                <a:rPr lang="en-US" sz="1350" dirty="0">
                  <a:latin typeface="Helvetica" panose="020B0604020202030204" pitchFamily="34" charset="0"/>
                </a:rPr>
                <a:t>Very impure group</a:t>
              </a:r>
            </a:p>
          </p:txBody>
        </p:sp>
      </p:grpSp>
      <p:grpSp>
        <p:nvGrpSpPr>
          <p:cNvPr id="51" name="Group 50"/>
          <p:cNvGrpSpPr/>
          <p:nvPr/>
        </p:nvGrpSpPr>
        <p:grpSpPr>
          <a:xfrm>
            <a:off x="3930798" y="3883861"/>
            <a:ext cx="1617751" cy="1331417"/>
            <a:chOff x="4072356" y="4237641"/>
            <a:chExt cx="2876001" cy="2366963"/>
          </a:xfrm>
        </p:grpSpPr>
        <p:sp>
          <p:nvSpPr>
            <p:cNvPr id="25" name="Oval 24"/>
            <p:cNvSpPr/>
            <p:nvPr/>
          </p:nvSpPr>
          <p:spPr>
            <a:xfrm>
              <a:off x="4358640" y="4775804"/>
              <a:ext cx="1981200" cy="1828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Oval 25"/>
            <p:cNvSpPr/>
            <p:nvPr/>
          </p:nvSpPr>
          <p:spPr>
            <a:xfrm>
              <a:off x="4663440" y="5233003"/>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Oval 26"/>
            <p:cNvSpPr/>
            <p:nvPr/>
          </p:nvSpPr>
          <p:spPr>
            <a:xfrm>
              <a:off x="5288280" y="5605523"/>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Oval 27"/>
            <p:cNvSpPr/>
            <p:nvPr/>
          </p:nvSpPr>
          <p:spPr>
            <a:xfrm>
              <a:off x="4876800" y="5872367"/>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Oval 28"/>
            <p:cNvSpPr/>
            <p:nvPr/>
          </p:nvSpPr>
          <p:spPr>
            <a:xfrm>
              <a:off x="5570220" y="6117638"/>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Oval 29"/>
            <p:cNvSpPr/>
            <p:nvPr/>
          </p:nvSpPr>
          <p:spPr>
            <a:xfrm>
              <a:off x="5227320" y="5096984"/>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 name="Oval 30"/>
            <p:cNvSpPr/>
            <p:nvPr/>
          </p:nvSpPr>
          <p:spPr>
            <a:xfrm>
              <a:off x="5669280" y="5187281"/>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Oval 31"/>
            <p:cNvSpPr/>
            <p:nvPr/>
          </p:nvSpPr>
          <p:spPr>
            <a:xfrm>
              <a:off x="5806440" y="5659005"/>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Isosceles Triangle 32"/>
            <p:cNvSpPr/>
            <p:nvPr/>
          </p:nvSpPr>
          <p:spPr>
            <a:xfrm>
              <a:off x="4526280" y="5605522"/>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5" name="Isosceles Triangle 34"/>
            <p:cNvSpPr/>
            <p:nvPr/>
          </p:nvSpPr>
          <p:spPr>
            <a:xfrm>
              <a:off x="4998720" y="4964368"/>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Rectangle 39"/>
            <p:cNvSpPr/>
            <p:nvPr/>
          </p:nvSpPr>
          <p:spPr>
            <a:xfrm>
              <a:off x="4072356" y="4237641"/>
              <a:ext cx="2876001" cy="533479"/>
            </a:xfrm>
            <a:prstGeom prst="rect">
              <a:avLst/>
            </a:prstGeom>
          </p:spPr>
          <p:txBody>
            <a:bodyPr wrap="none">
              <a:spAutoFit/>
            </a:bodyPr>
            <a:lstStyle/>
            <a:p>
              <a:r>
                <a:rPr lang="en-US" sz="1350" dirty="0">
                  <a:latin typeface="Helvetica" panose="020B0604020202030204" pitchFamily="34" charset="0"/>
                </a:rPr>
                <a:t>Less impure group</a:t>
              </a:r>
            </a:p>
          </p:txBody>
        </p:sp>
      </p:grpSp>
      <p:grpSp>
        <p:nvGrpSpPr>
          <p:cNvPr id="53" name="Group 52"/>
          <p:cNvGrpSpPr/>
          <p:nvPr/>
        </p:nvGrpSpPr>
        <p:grpSpPr>
          <a:xfrm>
            <a:off x="6115051" y="3875288"/>
            <a:ext cx="1134474" cy="1361106"/>
            <a:chOff x="7299717" y="4237641"/>
            <a:chExt cx="2016842" cy="2419744"/>
          </a:xfrm>
        </p:grpSpPr>
        <p:sp>
          <p:nvSpPr>
            <p:cNvPr id="41" name="Oval 40"/>
            <p:cNvSpPr/>
            <p:nvPr/>
          </p:nvSpPr>
          <p:spPr>
            <a:xfrm>
              <a:off x="7299717" y="4828585"/>
              <a:ext cx="1981200" cy="1828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52" name="Group 51"/>
            <p:cNvGrpSpPr/>
            <p:nvPr/>
          </p:nvGrpSpPr>
          <p:grpSpPr>
            <a:xfrm>
              <a:off x="7466479" y="4237641"/>
              <a:ext cx="1850080" cy="2209884"/>
              <a:chOff x="7466479" y="4237641"/>
              <a:chExt cx="1850080" cy="2209884"/>
            </a:xfrm>
          </p:grpSpPr>
          <p:sp>
            <p:nvSpPr>
              <p:cNvPr id="42" name="Rectangle 41"/>
              <p:cNvSpPr/>
              <p:nvPr/>
            </p:nvSpPr>
            <p:spPr>
              <a:xfrm>
                <a:off x="7466479" y="4237641"/>
                <a:ext cx="1850080" cy="533479"/>
              </a:xfrm>
              <a:prstGeom prst="rect">
                <a:avLst/>
              </a:prstGeom>
            </p:spPr>
            <p:txBody>
              <a:bodyPr wrap="none">
                <a:spAutoFit/>
              </a:bodyPr>
              <a:lstStyle/>
              <a:p>
                <a:r>
                  <a:rPr lang="en-US" sz="1350" dirty="0">
                    <a:latin typeface="Helvetica" panose="020B0604020202030204" pitchFamily="34" charset="0"/>
                  </a:rPr>
                  <a:t>Pure group</a:t>
                </a:r>
              </a:p>
            </p:txBody>
          </p:sp>
          <p:sp>
            <p:nvSpPr>
              <p:cNvPr id="43" name="Oval 42"/>
              <p:cNvSpPr/>
              <p:nvPr/>
            </p:nvSpPr>
            <p:spPr>
              <a:xfrm>
                <a:off x="7620000" y="5317619"/>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4" name="Oval 43"/>
              <p:cNvSpPr/>
              <p:nvPr/>
            </p:nvSpPr>
            <p:spPr>
              <a:xfrm>
                <a:off x="8244840" y="5690139"/>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5" name="Oval 44"/>
              <p:cNvSpPr/>
              <p:nvPr/>
            </p:nvSpPr>
            <p:spPr>
              <a:xfrm>
                <a:off x="7833360" y="5956983"/>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6" name="Oval 45"/>
              <p:cNvSpPr/>
              <p:nvPr/>
            </p:nvSpPr>
            <p:spPr>
              <a:xfrm>
                <a:off x="8526780" y="6202254"/>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7" name="Oval 46"/>
              <p:cNvSpPr/>
              <p:nvPr/>
            </p:nvSpPr>
            <p:spPr>
              <a:xfrm>
                <a:off x="8183880" y="5181600"/>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8" name="Oval 47"/>
              <p:cNvSpPr/>
              <p:nvPr/>
            </p:nvSpPr>
            <p:spPr>
              <a:xfrm>
                <a:off x="8625840" y="5271897"/>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Oval 48"/>
              <p:cNvSpPr/>
              <p:nvPr/>
            </p:nvSpPr>
            <p:spPr>
              <a:xfrm>
                <a:off x="8763000" y="5743621"/>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25957435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Discretization - Information Gain</a:t>
            </a:r>
          </a:p>
        </p:txBody>
      </p:sp>
      <p:sp>
        <p:nvSpPr>
          <p:cNvPr id="3" name="Text Placeholder 2"/>
          <p:cNvSpPr>
            <a:spLocks noGrp="1"/>
          </p:cNvSpPr>
          <p:nvPr>
            <p:ph type="body" sz="quarter" idx="13"/>
          </p:nvPr>
        </p:nvSpPr>
        <p:spPr>
          <a:xfrm>
            <a:off x="1625478" y="2271715"/>
            <a:ext cx="6001011" cy="2400299"/>
          </a:xfrm>
        </p:spPr>
        <p:txBody>
          <a:bodyPr>
            <a:normAutofit/>
          </a:bodyPr>
          <a:lstStyle/>
          <a:p>
            <a:pPr>
              <a:lnSpc>
                <a:spcPct val="150000"/>
              </a:lnSpc>
              <a:buFont typeface="Wingdings" panose="05000000000000000000" pitchFamily="2" charset="2"/>
              <a:buChar char="Ø"/>
            </a:pPr>
            <a:r>
              <a:rPr lang="en-US" dirty="0"/>
              <a:t>Information gain (IG) </a:t>
            </a:r>
            <a:r>
              <a:rPr lang="en-US" dirty="0">
                <a:solidFill>
                  <a:srgbClr val="FF0000"/>
                </a:solidFill>
              </a:rPr>
              <a:t>measures how much “information” a feature gives us about the class.</a:t>
            </a:r>
          </a:p>
          <a:p>
            <a:pPr marL="385763" indent="-188417">
              <a:lnSpc>
                <a:spcPct val="150000"/>
              </a:lnSpc>
              <a:buFont typeface="Wingdings" panose="05000000000000000000" pitchFamily="2" charset="2"/>
              <a:buChar char="ü"/>
            </a:pPr>
            <a:r>
              <a:rPr lang="en-US" dirty="0"/>
              <a:t>Features that perfectly partition should give maximal information.</a:t>
            </a:r>
          </a:p>
          <a:p>
            <a:pPr marL="385763" indent="-188417">
              <a:lnSpc>
                <a:spcPct val="150000"/>
              </a:lnSpc>
              <a:buFont typeface="Wingdings" panose="05000000000000000000" pitchFamily="2" charset="2"/>
              <a:buChar char="ü"/>
            </a:pPr>
            <a:r>
              <a:rPr lang="en-US" dirty="0"/>
              <a:t>Unrelated features should give no information.</a:t>
            </a:r>
          </a:p>
          <a:p>
            <a:pPr>
              <a:lnSpc>
                <a:spcPct val="150000"/>
              </a:lnSpc>
              <a:buFont typeface="Wingdings" panose="05000000000000000000" pitchFamily="2" charset="2"/>
              <a:buChar char="Ø"/>
            </a:pPr>
            <a:r>
              <a:rPr lang="en-US" dirty="0">
                <a:solidFill>
                  <a:srgbClr val="FF0000"/>
                </a:solidFill>
              </a:rPr>
              <a:t>It measures the reduction in entropy.</a:t>
            </a:r>
          </a:p>
        </p:txBody>
      </p:sp>
      <p:pic>
        <p:nvPicPr>
          <p:cNvPr id="5" name="Picture 4" descr="https://www.saedsayad.com/images/Entropy_biv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4200527"/>
            <a:ext cx="1800225" cy="6614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05916" y="4837580"/>
            <a:ext cx="6615914" cy="248209"/>
          </a:xfrm>
          <a:prstGeom prst="rect">
            <a:avLst/>
          </a:prstGeom>
          <a:noFill/>
        </p:spPr>
        <p:txBody>
          <a:bodyPr wrap="none" rtlCol="0">
            <a:spAutoFit/>
          </a:bodyPr>
          <a:lstStyle/>
          <a:p>
            <a:r>
              <a:rPr lang="en-US" sz="1013" dirty="0">
                <a:latin typeface="Helvetica" panose="020B0604020202020204" pitchFamily="34" charset="0"/>
                <a:cs typeface="Helvetica" panose="020B0604020202020204" pitchFamily="34" charset="0"/>
              </a:rPr>
              <a:t>Where S is the number of samples in the training set, with </a:t>
            </a:r>
            <a:r>
              <a:rPr lang="en-US" sz="1013" dirty="0" err="1">
                <a:latin typeface="Helvetica" panose="020B0604020202020204" pitchFamily="34" charset="0"/>
                <a:cs typeface="Helvetica" panose="020B0604020202020204" pitchFamily="34" charset="0"/>
              </a:rPr>
              <a:t>S</a:t>
            </a:r>
            <a:r>
              <a:rPr lang="en-US" sz="1013" baseline="-25000" dirty="0" err="1">
                <a:latin typeface="Helvetica" panose="020B0604020202020204" pitchFamily="34" charset="0"/>
                <a:cs typeface="Helvetica" panose="020B0604020202020204" pitchFamily="34" charset="0"/>
              </a:rPr>
              <a:t>v</a:t>
            </a:r>
            <a:r>
              <a:rPr lang="en-US" sz="1013" baseline="-25000" dirty="0">
                <a:latin typeface="Helvetica" panose="020B0604020202020204" pitchFamily="34" charset="0"/>
                <a:cs typeface="Helvetica" panose="020B0604020202020204" pitchFamily="34" charset="0"/>
              </a:rPr>
              <a:t> </a:t>
            </a:r>
            <a:r>
              <a:rPr lang="en-US" sz="1013" dirty="0">
                <a:latin typeface="Helvetica" panose="020B0604020202020204" pitchFamily="34" charset="0"/>
                <a:cs typeface="Helvetica" panose="020B0604020202020204" pitchFamily="34" charset="0"/>
              </a:rPr>
              <a:t>instances belonging to class </a:t>
            </a:r>
            <a:r>
              <a:rPr lang="en-US" sz="1013" dirty="0" err="1">
                <a:latin typeface="Helvetica" panose="020B0604020202020204" pitchFamily="34" charset="0"/>
                <a:cs typeface="Helvetica" panose="020B0604020202020204" pitchFamily="34" charset="0"/>
              </a:rPr>
              <a:t>i</a:t>
            </a:r>
            <a:r>
              <a:rPr lang="en-US" sz="1013" dirty="0">
                <a:latin typeface="Helvetica" panose="020B0604020202020204" pitchFamily="34" charset="0"/>
                <a:cs typeface="Helvetica" panose="020B0604020202020204" pitchFamily="34" charset="0"/>
              </a:rPr>
              <a:t>, where </a:t>
            </a:r>
            <a:r>
              <a:rPr lang="en-US" sz="1013" dirty="0" err="1">
                <a:latin typeface="Helvetica" panose="020B0604020202020204" pitchFamily="34" charset="0"/>
                <a:cs typeface="Helvetica" panose="020B0604020202020204" pitchFamily="34" charset="0"/>
              </a:rPr>
              <a:t>i</a:t>
            </a:r>
            <a:r>
              <a:rPr lang="en-US" sz="1013" dirty="0">
                <a:latin typeface="Helvetica" panose="020B0604020202020204" pitchFamily="34" charset="0"/>
                <a:cs typeface="Helvetica" panose="020B0604020202020204" pitchFamily="34" charset="0"/>
              </a:rPr>
              <a:t> = 1, … , c.  </a:t>
            </a:r>
          </a:p>
        </p:txBody>
      </p:sp>
    </p:spTree>
    <p:extLst>
      <p:ext uri="{BB962C8B-B14F-4D97-AF65-F5344CB8AC3E}">
        <p14:creationId xmlns:p14="http://schemas.microsoft.com/office/powerpoint/2010/main" val="2899644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Discretization - Entropy Based </a:t>
            </a:r>
          </a:p>
        </p:txBody>
      </p:sp>
      <p:sp>
        <p:nvSpPr>
          <p:cNvPr id="3" name="Text Placeholder 2"/>
          <p:cNvSpPr>
            <a:spLocks noGrp="1"/>
          </p:cNvSpPr>
          <p:nvPr>
            <p:ph type="body" sz="quarter" idx="13"/>
          </p:nvPr>
        </p:nvSpPr>
        <p:spPr>
          <a:xfrm>
            <a:off x="1485902" y="2302149"/>
            <a:ext cx="6374011" cy="3121638"/>
          </a:xfrm>
        </p:spPr>
        <p:txBody>
          <a:bodyPr>
            <a:noAutofit/>
          </a:bodyPr>
          <a:lstStyle/>
          <a:p>
            <a:pPr>
              <a:lnSpc>
                <a:spcPct val="150000"/>
              </a:lnSpc>
              <a:buFont typeface="+mj-lt"/>
              <a:buAutoNum type="arabicPeriod"/>
            </a:pPr>
            <a:r>
              <a:rPr lang="en-US" dirty="0"/>
              <a:t>Sort examples in increasing order</a:t>
            </a:r>
          </a:p>
          <a:p>
            <a:pPr>
              <a:lnSpc>
                <a:spcPct val="150000"/>
              </a:lnSpc>
              <a:buFont typeface="+mj-lt"/>
              <a:buAutoNum type="arabicPeriod"/>
            </a:pPr>
            <a:r>
              <a:rPr lang="en-US" dirty="0"/>
              <a:t>Each value forms an interval (m intervals)</a:t>
            </a:r>
          </a:p>
          <a:p>
            <a:pPr>
              <a:lnSpc>
                <a:spcPct val="150000"/>
              </a:lnSpc>
              <a:buFont typeface="+mj-lt"/>
              <a:buAutoNum type="arabicPeriod"/>
            </a:pPr>
            <a:r>
              <a:rPr lang="en-US" dirty="0"/>
              <a:t>Calculate the entropy measure of this discretization</a:t>
            </a:r>
          </a:p>
          <a:p>
            <a:pPr>
              <a:lnSpc>
                <a:spcPct val="150000"/>
              </a:lnSpc>
              <a:buFont typeface="+mj-lt"/>
              <a:buAutoNum type="arabicPeriod"/>
            </a:pPr>
            <a:r>
              <a:rPr lang="en-US" dirty="0"/>
              <a:t>Calculate "Entropy" for the target given a bin.</a:t>
            </a:r>
          </a:p>
          <a:p>
            <a:pPr>
              <a:lnSpc>
                <a:spcPct val="150000"/>
              </a:lnSpc>
              <a:buFont typeface="+mj-lt"/>
              <a:buAutoNum type="arabicPeriod"/>
            </a:pPr>
            <a:r>
              <a:rPr lang="en-US" dirty="0"/>
              <a:t>Calculate "Information Gain" given a bin. E(S) - E(S,A)</a:t>
            </a:r>
          </a:p>
          <a:p>
            <a:pPr>
              <a:lnSpc>
                <a:spcPct val="150000"/>
              </a:lnSpc>
              <a:buFont typeface="+mj-lt"/>
              <a:buAutoNum type="arabicPeriod"/>
            </a:pPr>
            <a:r>
              <a:rPr lang="en-US" dirty="0"/>
              <a:t>Apply the process recursively until some stopping criterion is met.</a:t>
            </a:r>
          </a:p>
          <a:p>
            <a:pPr marL="0" indent="0">
              <a:lnSpc>
                <a:spcPct val="150000"/>
              </a:lnSpc>
              <a:buNone/>
            </a:pPr>
            <a:r>
              <a:rPr lang="en-US" dirty="0"/>
              <a:t>                   E(S) - E(S,A) &gt; </a:t>
            </a:r>
            <a:r>
              <a:rPr lang="el-GR" dirty="0"/>
              <a:t>δ</a:t>
            </a:r>
            <a:endParaRPr lang="en-US" dirty="0"/>
          </a:p>
          <a:p>
            <a:pPr marL="0" indent="0">
              <a:lnSpc>
                <a:spcPct val="150000"/>
              </a:lnSpc>
              <a:buNone/>
            </a:pP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6000750" y="3007723"/>
                <a:ext cx="1714500" cy="472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sz="1125" i="1">
                              <a:latin typeface="Cambria Math" panose="02040503050406030204" pitchFamily="18" charset="0"/>
                            </a:rPr>
                          </m:ctrlPr>
                        </m:sSupPr>
                        <m:e>
                          <m:r>
                            <a:rPr lang="en-US" sz="1125" i="1">
                              <a:latin typeface="Cambria Math" panose="02040503050406030204" pitchFamily="18" charset="0"/>
                            </a:rPr>
                            <m:t>𝐸</m:t>
                          </m:r>
                          <m:d>
                            <m:dPr>
                              <m:ctrlPr>
                                <a:rPr lang="pt-BR" sz="1125" i="1">
                                  <a:latin typeface="Cambria Math" panose="02040503050406030204" pitchFamily="18" charset="0"/>
                                </a:rPr>
                              </m:ctrlPr>
                            </m:dPr>
                            <m:e>
                              <m:r>
                                <a:rPr lang="en-US" sz="1125" i="1">
                                  <a:latin typeface="Cambria Math" panose="02040503050406030204" pitchFamily="18" charset="0"/>
                                </a:rPr>
                                <m:t>𝑆</m:t>
                              </m:r>
                            </m:e>
                          </m:d>
                        </m:e>
                        <m:sup/>
                      </m:sSup>
                      <m:r>
                        <a:rPr lang="pt-BR" sz="1125" i="1">
                          <a:latin typeface="Cambria Math" panose="02040503050406030204" pitchFamily="18" charset="0"/>
                        </a:rPr>
                        <m:t>=</m:t>
                      </m:r>
                      <m:nary>
                        <m:naryPr>
                          <m:chr m:val="∑"/>
                          <m:ctrlPr>
                            <a:rPr lang="pt-BR" sz="1125" i="1">
                              <a:latin typeface="Cambria Math" panose="02040503050406030204" pitchFamily="18" charset="0"/>
                            </a:rPr>
                          </m:ctrlPr>
                        </m:naryPr>
                        <m:sub>
                          <m:r>
                            <m:rPr>
                              <m:brk m:alnAt="23"/>
                            </m:rPr>
                            <a:rPr lang="en-US" sz="1125" i="1">
                              <a:latin typeface="Cambria Math" panose="02040503050406030204" pitchFamily="18" charset="0"/>
                            </a:rPr>
                            <m:t>𝑖</m:t>
                          </m:r>
                          <m:r>
                            <a:rPr lang="pt-BR" sz="1125" i="1">
                              <a:latin typeface="Cambria Math" panose="02040503050406030204" pitchFamily="18" charset="0"/>
                            </a:rPr>
                            <m:t>=</m:t>
                          </m:r>
                          <m:r>
                            <a:rPr lang="en-US" sz="1125" i="1">
                              <a:latin typeface="Cambria Math" panose="02040503050406030204" pitchFamily="18" charset="0"/>
                            </a:rPr>
                            <m:t>1</m:t>
                          </m:r>
                        </m:sub>
                        <m:sup>
                          <m:r>
                            <a:rPr lang="en-US" sz="1125" i="1">
                              <a:latin typeface="Cambria Math" panose="02040503050406030204" pitchFamily="18" charset="0"/>
                            </a:rPr>
                            <m:t>𝑐</m:t>
                          </m:r>
                        </m:sup>
                        <m:e>
                          <m:r>
                            <a:rPr lang="en-US" sz="1125" i="1">
                              <a:latin typeface="Cambria Math" panose="02040503050406030204" pitchFamily="18" charset="0"/>
                            </a:rPr>
                            <m:t>−</m:t>
                          </m:r>
                          <m:r>
                            <a:rPr lang="en-US" sz="1125" i="1">
                              <a:latin typeface="Cambria Math" panose="02040503050406030204" pitchFamily="18" charset="0"/>
                            </a:rPr>
                            <m:t>𝑝𝑖𝑙𝑜𝑔</m:t>
                          </m:r>
                          <m:r>
                            <a:rPr lang="en-US" sz="1125" i="1" baseline="-25000">
                              <a:latin typeface="Cambria Math" panose="02040503050406030204" pitchFamily="18" charset="0"/>
                            </a:rPr>
                            <m:t>2</m:t>
                          </m:r>
                          <m:r>
                            <a:rPr lang="en-US" sz="1125" i="1">
                              <a:latin typeface="Cambria Math" panose="02040503050406030204" pitchFamily="18" charset="0"/>
                            </a:rPr>
                            <m:t>𝑝</m:t>
                          </m:r>
                          <m:r>
                            <a:rPr lang="en-US" sz="1125" i="1" baseline="-25000">
                              <a:latin typeface="Cambria Math" panose="02040503050406030204" pitchFamily="18" charset="0"/>
                            </a:rPr>
                            <m:t>𝑖</m:t>
                          </m:r>
                        </m:e>
                      </m:nary>
                    </m:oMath>
                  </m:oMathPara>
                </a14:m>
                <a:endParaRPr lang="en-US" sz="1125" dirty="0">
                  <a:latin typeface="Helvetica" panose="020B0604020202020204" pitchFamily="34" charset="0"/>
                  <a:cs typeface="Helvetica" panose="020B0604020202020204"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6000750" y="3007723"/>
                <a:ext cx="1714500" cy="472694"/>
              </a:xfrm>
              <a:prstGeom prst="rect">
                <a:avLst/>
              </a:prstGeom>
              <a:blipFill>
                <a:blip r:embed="rId2"/>
                <a:stretch>
                  <a:fillRect t="-112821" b="-166667"/>
                </a:stretch>
              </a:blipFill>
            </p:spPr>
            <p:txBody>
              <a:bodyPr/>
              <a:lstStyle/>
              <a:p>
                <a:r>
                  <a:rPr lang="en-US">
                    <a:noFill/>
                  </a:rPr>
                  <a:t> </a:t>
                </a:r>
              </a:p>
            </p:txBody>
          </p:sp>
        </mc:Fallback>
      </mc:AlternateContent>
      <p:pic>
        <p:nvPicPr>
          <p:cNvPr id="8" name="Picture 7" descr="https://www.saedsayad.com/images/Entropy_biv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610" y="3480304"/>
            <a:ext cx="1414463" cy="519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a:spLocks noGrp="1"/>
          </p:cNvSpPr>
          <p:nvPr>
            <p:ph type="body" sz="quarter" idx="14"/>
          </p:nvPr>
        </p:nvSpPr>
        <p:spPr>
          <a:xfrm>
            <a:off x="1328202" y="2078529"/>
            <a:ext cx="6298288" cy="222349"/>
          </a:xfrm>
        </p:spPr>
        <p:txBody>
          <a:bodyPr>
            <a:noAutofit/>
          </a:bodyPr>
          <a:lstStyle/>
          <a:p>
            <a:pPr marL="192881" indent="-192881">
              <a:buFont typeface="Wingdings" panose="05000000000000000000" pitchFamily="2" charset="2"/>
              <a:buChar char="Ø"/>
            </a:pPr>
            <a:r>
              <a:rPr lang="en-US" sz="1350" dirty="0">
                <a:solidFill>
                  <a:schemeClr val="tx1"/>
                </a:solidFill>
              </a:rPr>
              <a:t>Entropy Based Discretization</a:t>
            </a:r>
          </a:p>
        </p:txBody>
      </p:sp>
    </p:spTree>
    <p:extLst>
      <p:ext uri="{BB962C8B-B14F-4D97-AF65-F5344CB8AC3E}">
        <p14:creationId xmlns:p14="http://schemas.microsoft.com/office/powerpoint/2010/main" val="1812976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72" name="Rectangle 8"/>
          <p:cNvSpPr>
            <a:spLocks noGrp="1" noChangeArrowheads="1"/>
          </p:cNvSpPr>
          <p:nvPr>
            <p:ph type="title"/>
          </p:nvPr>
        </p:nvSpPr>
        <p:spPr>
          <a:xfrm>
            <a:off x="325972" y="533400"/>
            <a:ext cx="7886700" cy="536646"/>
          </a:xfrm>
        </p:spPr>
        <p:txBody>
          <a:bodyPr>
            <a:normAutofit/>
          </a:bodyPr>
          <a:lstStyle/>
          <a:p>
            <a:r>
              <a:rPr lang="en-US" altLang="en-US" sz="3200" b="1" dirty="0"/>
              <a:t>Noise</a:t>
            </a:r>
          </a:p>
        </p:txBody>
      </p:sp>
      <p:sp>
        <p:nvSpPr>
          <p:cNvPr id="830473" name="Rectangle 9"/>
          <p:cNvSpPr>
            <a:spLocks noGrp="1" noChangeArrowheads="1"/>
          </p:cNvSpPr>
          <p:nvPr>
            <p:ph idx="1"/>
          </p:nvPr>
        </p:nvSpPr>
        <p:spPr>
          <a:xfrm>
            <a:off x="362843" y="1676400"/>
            <a:ext cx="7886700" cy="3263504"/>
          </a:xfrm>
        </p:spPr>
        <p:txBody>
          <a:bodyPr>
            <a:normAutofit/>
          </a:bodyPr>
          <a:lstStyle/>
          <a:p>
            <a:r>
              <a:rPr lang="en-US" altLang="en-US" sz="2800" dirty="0"/>
              <a:t>Noise refers to modification of original values</a:t>
            </a:r>
          </a:p>
          <a:p>
            <a:pPr lvl="1"/>
            <a:r>
              <a:rPr lang="en-US" altLang="en-US" sz="2400" dirty="0"/>
              <a:t>Examples: distortion of a person’s voice when talking on a poor phone and “snow” on television screen</a:t>
            </a:r>
          </a:p>
          <a:p>
            <a:pPr lvl="1"/>
            <a:endParaRPr lang="en-US" altLang="en-US" sz="2400" dirty="0"/>
          </a:p>
          <a:p>
            <a:pPr lvl="1"/>
            <a:endParaRPr lang="en-US" altLang="en-US" sz="2400" dirty="0"/>
          </a:p>
        </p:txBody>
      </p:sp>
      <p:pic>
        <p:nvPicPr>
          <p:cNvPr id="830468" name="Picture 4"/>
          <p:cNvPicPr>
            <a:picLocks noChangeAspect="1" noChangeArrowheads="1"/>
          </p:cNvPicPr>
          <p:nvPr/>
        </p:nvPicPr>
        <p:blipFill>
          <a:blip r:embed="rId2">
            <a:extLst>
              <a:ext uri="{28A0092B-C50C-407E-A947-70E740481C1C}">
                <a14:useLocalDpi xmlns:a14="http://schemas.microsoft.com/office/drawing/2010/main" val="0"/>
              </a:ext>
            </a:extLst>
          </a:blip>
          <a:srcRect l="6250"/>
          <a:stretch>
            <a:fillRect/>
          </a:stretch>
        </p:blipFill>
        <p:spPr bwMode="auto">
          <a:xfrm>
            <a:off x="1600200" y="2971800"/>
            <a:ext cx="3077766"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0469" name="Picture 5"/>
          <p:cNvPicPr>
            <a:picLocks noChangeAspect="1" noChangeArrowheads="1"/>
          </p:cNvPicPr>
          <p:nvPr/>
        </p:nvPicPr>
        <p:blipFill>
          <a:blip r:embed="rId3">
            <a:extLst>
              <a:ext uri="{28A0092B-C50C-407E-A947-70E740481C1C}">
                <a14:useLocalDpi xmlns:a14="http://schemas.microsoft.com/office/drawing/2010/main" val="0"/>
              </a:ext>
            </a:extLst>
          </a:blip>
          <a:srcRect l="8392" r="6250"/>
          <a:stretch>
            <a:fillRect/>
          </a:stretch>
        </p:blipFill>
        <p:spPr bwMode="auto">
          <a:xfrm>
            <a:off x="4682728" y="2976563"/>
            <a:ext cx="2803922" cy="2463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0470" name="Text Box 6"/>
          <p:cNvSpPr txBox="1">
            <a:spLocks noChangeArrowheads="1"/>
          </p:cNvSpPr>
          <p:nvPr/>
        </p:nvSpPr>
        <p:spPr bwMode="auto">
          <a:xfrm>
            <a:off x="2400300" y="5548313"/>
            <a:ext cx="14287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a:spcBef>
                <a:spcPct val="50000"/>
              </a:spcBef>
            </a:pPr>
            <a:r>
              <a:rPr lang="en-US" altLang="en-US" sz="1350">
                <a:solidFill>
                  <a:prstClr val="black"/>
                </a:solidFill>
                <a:latin typeface="Calibri" panose="020F0502020204030204"/>
              </a:rPr>
              <a:t>Two Sine Waves</a:t>
            </a:r>
          </a:p>
        </p:txBody>
      </p:sp>
      <p:sp>
        <p:nvSpPr>
          <p:cNvPr id="830471" name="Text Box 7"/>
          <p:cNvSpPr txBox="1">
            <a:spLocks noChangeArrowheads="1"/>
          </p:cNvSpPr>
          <p:nvPr/>
        </p:nvSpPr>
        <p:spPr bwMode="auto">
          <a:xfrm>
            <a:off x="5029200" y="5548313"/>
            <a:ext cx="18859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a:spcBef>
                <a:spcPct val="50000"/>
              </a:spcBef>
            </a:pPr>
            <a:r>
              <a:rPr lang="en-US" altLang="en-US" sz="1350">
                <a:solidFill>
                  <a:prstClr val="black"/>
                </a:solidFill>
                <a:latin typeface="Calibri" panose="020F0502020204030204"/>
              </a:rPr>
              <a:t>Two Sine Waves + Noise</a:t>
            </a:r>
          </a:p>
        </p:txBody>
      </p:sp>
    </p:spTree>
    <p:extLst>
      <p:ext uri="{BB962C8B-B14F-4D97-AF65-F5344CB8AC3E}">
        <p14:creationId xmlns:p14="http://schemas.microsoft.com/office/powerpoint/2010/main" val="38806726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Discretization Example</a:t>
            </a:r>
          </a:p>
        </p:txBody>
      </p:sp>
      <p:graphicFrame>
        <p:nvGraphicFramePr>
          <p:cNvPr id="5" name="Table 4"/>
          <p:cNvGraphicFramePr>
            <a:graphicFrameLocks noGrp="1"/>
          </p:cNvGraphicFramePr>
          <p:nvPr/>
        </p:nvGraphicFramePr>
        <p:xfrm>
          <a:off x="1185861" y="2143125"/>
          <a:ext cx="6772278" cy="788670"/>
        </p:xfrm>
        <a:graphic>
          <a:graphicData uri="http://schemas.openxmlformats.org/drawingml/2006/table">
            <a:tbl>
              <a:tblPr firstRow="1" bandRow="1">
                <a:tableStyleId>{5C22544A-7EE6-4342-B048-85BDC9FD1C3A}</a:tableStyleId>
              </a:tblPr>
              <a:tblGrid>
                <a:gridCol w="507921">
                  <a:extLst>
                    <a:ext uri="{9D8B030D-6E8A-4147-A177-3AD203B41FA5}">
                      <a16:colId xmlns:a16="http://schemas.microsoft.com/office/drawing/2014/main" val="98757139"/>
                    </a:ext>
                  </a:extLst>
                </a:gridCol>
                <a:gridCol w="253961">
                  <a:extLst>
                    <a:ext uri="{9D8B030D-6E8A-4147-A177-3AD203B41FA5}">
                      <a16:colId xmlns:a16="http://schemas.microsoft.com/office/drawing/2014/main" val="3942310055"/>
                    </a:ext>
                  </a:extLst>
                </a:gridCol>
                <a:gridCol w="253961">
                  <a:extLst>
                    <a:ext uri="{9D8B030D-6E8A-4147-A177-3AD203B41FA5}">
                      <a16:colId xmlns:a16="http://schemas.microsoft.com/office/drawing/2014/main" val="2355736191"/>
                    </a:ext>
                  </a:extLst>
                </a:gridCol>
                <a:gridCol w="253961">
                  <a:extLst>
                    <a:ext uri="{9D8B030D-6E8A-4147-A177-3AD203B41FA5}">
                      <a16:colId xmlns:a16="http://schemas.microsoft.com/office/drawing/2014/main" val="1436671936"/>
                    </a:ext>
                  </a:extLst>
                </a:gridCol>
                <a:gridCol w="230388">
                  <a:extLst>
                    <a:ext uri="{9D8B030D-6E8A-4147-A177-3AD203B41FA5}">
                      <a16:colId xmlns:a16="http://schemas.microsoft.com/office/drawing/2014/main" val="907592676"/>
                    </a:ext>
                  </a:extLst>
                </a:gridCol>
                <a:gridCol w="257175">
                  <a:extLst>
                    <a:ext uri="{9D8B030D-6E8A-4147-A177-3AD203B41FA5}">
                      <a16:colId xmlns:a16="http://schemas.microsoft.com/office/drawing/2014/main" val="1995818721"/>
                    </a:ext>
                  </a:extLst>
                </a:gridCol>
                <a:gridCol w="257175">
                  <a:extLst>
                    <a:ext uri="{9D8B030D-6E8A-4147-A177-3AD203B41FA5}">
                      <a16:colId xmlns:a16="http://schemas.microsoft.com/office/drawing/2014/main" val="2705299096"/>
                    </a:ext>
                  </a:extLst>
                </a:gridCol>
                <a:gridCol w="257175">
                  <a:extLst>
                    <a:ext uri="{9D8B030D-6E8A-4147-A177-3AD203B41FA5}">
                      <a16:colId xmlns:a16="http://schemas.microsoft.com/office/drawing/2014/main" val="4086155967"/>
                    </a:ext>
                  </a:extLst>
                </a:gridCol>
                <a:gridCol w="257175">
                  <a:extLst>
                    <a:ext uri="{9D8B030D-6E8A-4147-A177-3AD203B41FA5}">
                      <a16:colId xmlns:a16="http://schemas.microsoft.com/office/drawing/2014/main" val="3999814886"/>
                    </a:ext>
                  </a:extLst>
                </a:gridCol>
                <a:gridCol w="257175">
                  <a:extLst>
                    <a:ext uri="{9D8B030D-6E8A-4147-A177-3AD203B41FA5}">
                      <a16:colId xmlns:a16="http://schemas.microsoft.com/office/drawing/2014/main" val="145327584"/>
                    </a:ext>
                  </a:extLst>
                </a:gridCol>
                <a:gridCol w="257175">
                  <a:extLst>
                    <a:ext uri="{9D8B030D-6E8A-4147-A177-3AD203B41FA5}">
                      <a16:colId xmlns:a16="http://schemas.microsoft.com/office/drawing/2014/main" val="3902701078"/>
                    </a:ext>
                  </a:extLst>
                </a:gridCol>
                <a:gridCol w="257175">
                  <a:extLst>
                    <a:ext uri="{9D8B030D-6E8A-4147-A177-3AD203B41FA5}">
                      <a16:colId xmlns:a16="http://schemas.microsoft.com/office/drawing/2014/main" val="4152781101"/>
                    </a:ext>
                  </a:extLst>
                </a:gridCol>
                <a:gridCol w="257175">
                  <a:extLst>
                    <a:ext uri="{9D8B030D-6E8A-4147-A177-3AD203B41FA5}">
                      <a16:colId xmlns:a16="http://schemas.microsoft.com/office/drawing/2014/main" val="2490129556"/>
                    </a:ext>
                  </a:extLst>
                </a:gridCol>
                <a:gridCol w="234886">
                  <a:extLst>
                    <a:ext uri="{9D8B030D-6E8A-4147-A177-3AD203B41FA5}">
                      <a16:colId xmlns:a16="http://schemas.microsoft.com/office/drawing/2014/main" val="128682810"/>
                    </a:ext>
                  </a:extLst>
                </a:gridCol>
                <a:gridCol w="270891">
                  <a:extLst>
                    <a:ext uri="{9D8B030D-6E8A-4147-A177-3AD203B41FA5}">
                      <a16:colId xmlns:a16="http://schemas.microsoft.com/office/drawing/2014/main" val="3023247085"/>
                    </a:ext>
                  </a:extLst>
                </a:gridCol>
                <a:gridCol w="270891">
                  <a:extLst>
                    <a:ext uri="{9D8B030D-6E8A-4147-A177-3AD203B41FA5}">
                      <a16:colId xmlns:a16="http://schemas.microsoft.com/office/drawing/2014/main" val="2959013004"/>
                    </a:ext>
                  </a:extLst>
                </a:gridCol>
                <a:gridCol w="270891">
                  <a:extLst>
                    <a:ext uri="{9D8B030D-6E8A-4147-A177-3AD203B41FA5}">
                      <a16:colId xmlns:a16="http://schemas.microsoft.com/office/drawing/2014/main" val="122532587"/>
                    </a:ext>
                  </a:extLst>
                </a:gridCol>
                <a:gridCol w="270891">
                  <a:extLst>
                    <a:ext uri="{9D8B030D-6E8A-4147-A177-3AD203B41FA5}">
                      <a16:colId xmlns:a16="http://schemas.microsoft.com/office/drawing/2014/main" val="3214350852"/>
                    </a:ext>
                  </a:extLst>
                </a:gridCol>
                <a:gridCol w="270891">
                  <a:extLst>
                    <a:ext uri="{9D8B030D-6E8A-4147-A177-3AD203B41FA5}">
                      <a16:colId xmlns:a16="http://schemas.microsoft.com/office/drawing/2014/main" val="2438283838"/>
                    </a:ext>
                  </a:extLst>
                </a:gridCol>
                <a:gridCol w="270891">
                  <a:extLst>
                    <a:ext uri="{9D8B030D-6E8A-4147-A177-3AD203B41FA5}">
                      <a16:colId xmlns:a16="http://schemas.microsoft.com/office/drawing/2014/main" val="622904737"/>
                    </a:ext>
                  </a:extLst>
                </a:gridCol>
                <a:gridCol w="270891">
                  <a:extLst>
                    <a:ext uri="{9D8B030D-6E8A-4147-A177-3AD203B41FA5}">
                      <a16:colId xmlns:a16="http://schemas.microsoft.com/office/drawing/2014/main" val="3666702902"/>
                    </a:ext>
                  </a:extLst>
                </a:gridCol>
                <a:gridCol w="270891">
                  <a:extLst>
                    <a:ext uri="{9D8B030D-6E8A-4147-A177-3AD203B41FA5}">
                      <a16:colId xmlns:a16="http://schemas.microsoft.com/office/drawing/2014/main" val="1384529754"/>
                    </a:ext>
                  </a:extLst>
                </a:gridCol>
                <a:gridCol w="270891">
                  <a:extLst>
                    <a:ext uri="{9D8B030D-6E8A-4147-A177-3AD203B41FA5}">
                      <a16:colId xmlns:a16="http://schemas.microsoft.com/office/drawing/2014/main" val="2847749462"/>
                    </a:ext>
                  </a:extLst>
                </a:gridCol>
                <a:gridCol w="245495">
                  <a:extLst>
                    <a:ext uri="{9D8B030D-6E8A-4147-A177-3AD203B41FA5}">
                      <a16:colId xmlns:a16="http://schemas.microsoft.com/office/drawing/2014/main" val="604180498"/>
                    </a:ext>
                  </a:extLst>
                </a:gridCol>
                <a:gridCol w="296288">
                  <a:extLst>
                    <a:ext uri="{9D8B030D-6E8A-4147-A177-3AD203B41FA5}">
                      <a16:colId xmlns:a16="http://schemas.microsoft.com/office/drawing/2014/main" val="3308853544"/>
                    </a:ext>
                  </a:extLst>
                </a:gridCol>
              </a:tblGrid>
              <a:tr h="3257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Runs</a:t>
                      </a:r>
                    </a:p>
                    <a:p>
                      <a:endParaRPr lang="en-US" sz="900" dirty="0"/>
                    </a:p>
                  </a:txBody>
                  <a:tcPr marL="51435" marR="51435" marT="25718" marB="25718"/>
                </a:tc>
                <a:tc>
                  <a:txBody>
                    <a:bodyPr/>
                    <a:lstStyle/>
                    <a:p>
                      <a:r>
                        <a:rPr lang="en-US" sz="900" dirty="0"/>
                        <a:t>53</a:t>
                      </a:r>
                    </a:p>
                  </a:txBody>
                  <a:tcPr marL="51435" marR="51435" marT="25718" marB="25718"/>
                </a:tc>
                <a:tc>
                  <a:txBody>
                    <a:bodyPr/>
                    <a:lstStyle/>
                    <a:p>
                      <a:r>
                        <a:rPr lang="en-US" sz="900" dirty="0"/>
                        <a:t>56</a:t>
                      </a:r>
                    </a:p>
                  </a:txBody>
                  <a:tcPr marL="51435" marR="51435" marT="25718" marB="25718"/>
                </a:tc>
                <a:tc>
                  <a:txBody>
                    <a:bodyPr/>
                    <a:lstStyle/>
                    <a:p>
                      <a:r>
                        <a:rPr lang="en-US" sz="900" dirty="0"/>
                        <a:t>57</a:t>
                      </a:r>
                    </a:p>
                  </a:txBody>
                  <a:tcPr marL="51435" marR="51435" marT="25718" marB="25718"/>
                </a:tc>
                <a:tc>
                  <a:txBody>
                    <a:bodyPr/>
                    <a:lstStyle/>
                    <a:p>
                      <a:r>
                        <a:rPr lang="en-US" sz="900" dirty="0"/>
                        <a:t>63</a:t>
                      </a:r>
                    </a:p>
                  </a:txBody>
                  <a:tcPr marL="51435" marR="51435" marT="25718" marB="25718"/>
                </a:tc>
                <a:tc>
                  <a:txBody>
                    <a:bodyPr/>
                    <a:lstStyle/>
                    <a:p>
                      <a:r>
                        <a:rPr lang="en-US" sz="900" dirty="0"/>
                        <a:t>66</a:t>
                      </a:r>
                    </a:p>
                  </a:txBody>
                  <a:tcPr marL="51435" marR="51435" marT="25718" marB="25718"/>
                </a:tc>
                <a:tc>
                  <a:txBody>
                    <a:bodyPr/>
                    <a:lstStyle/>
                    <a:p>
                      <a:r>
                        <a:rPr lang="en-US" sz="900" dirty="0"/>
                        <a:t>67</a:t>
                      </a:r>
                    </a:p>
                  </a:txBody>
                  <a:tcPr marL="51435" marR="51435" marT="25718" marB="25718"/>
                </a:tc>
                <a:tc>
                  <a:txBody>
                    <a:bodyPr/>
                    <a:lstStyle/>
                    <a:p>
                      <a:r>
                        <a:rPr lang="en-US" sz="900" dirty="0"/>
                        <a:t>67</a:t>
                      </a:r>
                    </a:p>
                  </a:txBody>
                  <a:tcPr marL="51435" marR="51435" marT="25718" marB="25718"/>
                </a:tc>
                <a:tc>
                  <a:txBody>
                    <a:bodyPr/>
                    <a:lstStyle/>
                    <a:p>
                      <a:r>
                        <a:rPr lang="en-US" sz="900" dirty="0"/>
                        <a:t>67</a:t>
                      </a:r>
                    </a:p>
                  </a:txBody>
                  <a:tcPr marL="51435" marR="51435" marT="25718" marB="25718"/>
                </a:tc>
                <a:tc>
                  <a:txBody>
                    <a:bodyPr/>
                    <a:lstStyle/>
                    <a:p>
                      <a:r>
                        <a:rPr lang="en-US" sz="900" dirty="0"/>
                        <a:t>68</a:t>
                      </a:r>
                    </a:p>
                  </a:txBody>
                  <a:tcPr marL="51435" marR="51435" marT="25718" marB="25718"/>
                </a:tc>
                <a:tc>
                  <a:txBody>
                    <a:bodyPr/>
                    <a:lstStyle/>
                    <a:p>
                      <a:r>
                        <a:rPr lang="en-US" sz="900" dirty="0"/>
                        <a:t>69</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72</a:t>
                      </a:r>
                    </a:p>
                  </a:txBody>
                  <a:tcPr marL="51435" marR="51435" marT="25718" marB="25718"/>
                </a:tc>
                <a:tc>
                  <a:txBody>
                    <a:bodyPr/>
                    <a:lstStyle/>
                    <a:p>
                      <a:r>
                        <a:rPr lang="en-US" sz="900" dirty="0"/>
                        <a:t>73</a:t>
                      </a:r>
                    </a:p>
                  </a:txBody>
                  <a:tcPr marL="51435" marR="51435" marT="25718" marB="25718"/>
                </a:tc>
                <a:tc>
                  <a:txBody>
                    <a:bodyPr/>
                    <a:lstStyle/>
                    <a:p>
                      <a:r>
                        <a:rPr lang="en-US" sz="900" dirty="0"/>
                        <a:t>75</a:t>
                      </a:r>
                    </a:p>
                  </a:txBody>
                  <a:tcPr marL="51435" marR="51435" marT="25718" marB="25718"/>
                </a:tc>
                <a:tc>
                  <a:txBody>
                    <a:bodyPr/>
                    <a:lstStyle/>
                    <a:p>
                      <a:r>
                        <a:rPr lang="en-US" sz="900" dirty="0"/>
                        <a:t>75</a:t>
                      </a:r>
                    </a:p>
                  </a:txBody>
                  <a:tcPr marL="51435" marR="51435" marT="25718" marB="25718"/>
                </a:tc>
                <a:tc>
                  <a:txBody>
                    <a:bodyPr/>
                    <a:lstStyle/>
                    <a:p>
                      <a:r>
                        <a:rPr lang="en-US" sz="900" dirty="0"/>
                        <a:t>76</a:t>
                      </a:r>
                    </a:p>
                  </a:txBody>
                  <a:tcPr marL="51435" marR="51435" marT="25718" marB="25718"/>
                </a:tc>
                <a:tc>
                  <a:txBody>
                    <a:bodyPr/>
                    <a:lstStyle/>
                    <a:p>
                      <a:r>
                        <a:rPr lang="en-US" sz="900" dirty="0"/>
                        <a:t>76</a:t>
                      </a:r>
                    </a:p>
                  </a:txBody>
                  <a:tcPr marL="51435" marR="51435" marT="25718" marB="25718"/>
                </a:tc>
                <a:tc>
                  <a:txBody>
                    <a:bodyPr/>
                    <a:lstStyle/>
                    <a:p>
                      <a:r>
                        <a:rPr lang="en-US" sz="900" dirty="0"/>
                        <a:t>78</a:t>
                      </a:r>
                    </a:p>
                  </a:txBody>
                  <a:tcPr marL="51435" marR="51435" marT="25718" marB="25718"/>
                </a:tc>
                <a:tc>
                  <a:txBody>
                    <a:bodyPr/>
                    <a:lstStyle/>
                    <a:p>
                      <a:r>
                        <a:rPr lang="en-US" sz="900" dirty="0"/>
                        <a:t>79</a:t>
                      </a:r>
                    </a:p>
                  </a:txBody>
                  <a:tcPr marL="51435" marR="51435" marT="25718" marB="25718"/>
                </a:tc>
                <a:tc>
                  <a:txBody>
                    <a:bodyPr/>
                    <a:lstStyle/>
                    <a:p>
                      <a:r>
                        <a:rPr lang="en-US" sz="900" dirty="0"/>
                        <a:t>80</a:t>
                      </a:r>
                    </a:p>
                  </a:txBody>
                  <a:tcPr marL="51435" marR="51435" marT="25718" marB="25718"/>
                </a:tc>
                <a:tc>
                  <a:txBody>
                    <a:bodyPr/>
                    <a:lstStyle/>
                    <a:p>
                      <a:r>
                        <a:rPr lang="en-US" sz="900" dirty="0"/>
                        <a:t>81</a:t>
                      </a:r>
                    </a:p>
                  </a:txBody>
                  <a:tcPr marL="51435" marR="51435" marT="25718" marB="25718"/>
                </a:tc>
                <a:extLst>
                  <a:ext uri="{0D108BD9-81ED-4DB2-BD59-A6C34878D82A}">
                    <a16:rowId xmlns:a16="http://schemas.microsoft.com/office/drawing/2014/main" val="4293175972"/>
                  </a:ext>
                </a:extLst>
              </a:tr>
              <a:tr h="4629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Matches Won</a:t>
                      </a:r>
                    </a:p>
                    <a:p>
                      <a:endParaRPr lang="en-US" sz="900" dirty="0"/>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extLst>
                  <a:ext uri="{0D108BD9-81ED-4DB2-BD59-A6C34878D82A}">
                    <a16:rowId xmlns:a16="http://schemas.microsoft.com/office/drawing/2014/main" val="3005414480"/>
                  </a:ext>
                </a:extLst>
              </a:tr>
            </a:tbl>
          </a:graphicData>
        </a:graphic>
      </p:graphicFrame>
      <p:sp>
        <p:nvSpPr>
          <p:cNvPr id="17" name="Rectangle 16"/>
          <p:cNvSpPr/>
          <p:nvPr/>
        </p:nvSpPr>
        <p:spPr>
          <a:xfrm>
            <a:off x="1357312" y="2950584"/>
            <a:ext cx="5700713" cy="248209"/>
          </a:xfrm>
          <a:prstGeom prst="rect">
            <a:avLst/>
          </a:prstGeom>
        </p:spPr>
        <p:txBody>
          <a:bodyPr wrap="square">
            <a:spAutoFit/>
          </a:bodyPr>
          <a:lstStyle/>
          <a:p>
            <a:r>
              <a:rPr lang="en-US" sz="1013" dirty="0">
                <a:solidFill>
                  <a:srgbClr val="000000"/>
                </a:solidFill>
                <a:latin typeface="Helvetica" panose="020B0604020202020204" pitchFamily="34" charset="0"/>
                <a:cs typeface="Helvetica" panose="020B0604020202020204" pitchFamily="34" charset="0"/>
              </a:rPr>
              <a:t>In this example we are discretizing the feature Runs using 2 bins &lt;=60 and &gt;60.</a:t>
            </a:r>
            <a:endParaRPr lang="en-US" sz="1013" dirty="0">
              <a:latin typeface="Helvetica" panose="020B0604020202020204" pitchFamily="34" charset="0"/>
              <a:cs typeface="Helvetica" panose="020B0604020202020204" pitchFamily="34" charset="0"/>
            </a:endParaRPr>
          </a:p>
        </p:txBody>
      </p:sp>
      <p:sp>
        <p:nvSpPr>
          <p:cNvPr id="18" name="Rectangle 17"/>
          <p:cNvSpPr/>
          <p:nvPr/>
        </p:nvSpPr>
        <p:spPr>
          <a:xfrm>
            <a:off x="1459591" y="3238680"/>
            <a:ext cx="2571538"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Step 3: Calculate "Entropy" for the target.</a:t>
            </a:r>
          </a:p>
        </p:txBody>
      </p:sp>
      <p:graphicFrame>
        <p:nvGraphicFramePr>
          <p:cNvPr id="19" name="Table 18"/>
          <p:cNvGraphicFramePr>
            <a:graphicFrameLocks noGrp="1"/>
          </p:cNvGraphicFramePr>
          <p:nvPr/>
        </p:nvGraphicFramePr>
        <p:xfrm>
          <a:off x="1552367" y="3460008"/>
          <a:ext cx="1124472" cy="571506"/>
        </p:xfrm>
        <a:graphic>
          <a:graphicData uri="http://schemas.openxmlformats.org/drawingml/2006/table">
            <a:tbl>
              <a:tblPr firstRow="1" bandRow="1">
                <a:tableStyleId>{5C22544A-7EE6-4342-B048-85BDC9FD1C3A}</a:tableStyleId>
              </a:tblPr>
              <a:tblGrid>
                <a:gridCol w="562236">
                  <a:extLst>
                    <a:ext uri="{9D8B030D-6E8A-4147-A177-3AD203B41FA5}">
                      <a16:colId xmlns:a16="http://schemas.microsoft.com/office/drawing/2014/main" val="2327195761"/>
                    </a:ext>
                  </a:extLst>
                </a:gridCol>
                <a:gridCol w="562236">
                  <a:extLst>
                    <a:ext uri="{9D8B030D-6E8A-4147-A177-3AD203B41FA5}">
                      <a16:colId xmlns:a16="http://schemas.microsoft.com/office/drawing/2014/main" val="75860773"/>
                    </a:ext>
                  </a:extLst>
                </a:gridCol>
              </a:tblGrid>
              <a:tr h="211455">
                <a:tc gridSpan="2">
                  <a:txBody>
                    <a:bodyPr/>
                    <a:lstStyle/>
                    <a:p>
                      <a:pPr algn="ctr"/>
                      <a:r>
                        <a:rPr lang="en-US" sz="1100" b="0" i="0" kern="1200" dirty="0">
                          <a:solidFill>
                            <a:schemeClr val="lt1"/>
                          </a:solidFill>
                          <a:effectLst/>
                          <a:latin typeface="+mn-lt"/>
                          <a:ea typeface="+mn-ea"/>
                          <a:cs typeface="+mn-cs"/>
                        </a:rPr>
                        <a:t>Runs</a:t>
                      </a:r>
                      <a:endParaRPr lang="en-US" sz="1100" dirty="0"/>
                    </a:p>
                  </a:txBody>
                  <a:tcPr marL="51435" marR="51435" marT="25718" marB="25718"/>
                </a:tc>
                <a:tc hMerge="1">
                  <a:txBody>
                    <a:bodyPr/>
                    <a:lstStyle/>
                    <a:p>
                      <a:endParaRPr lang="en-US" dirty="0"/>
                    </a:p>
                  </a:txBody>
                  <a:tcPr/>
                </a:tc>
                <a:extLst>
                  <a:ext uri="{0D108BD9-81ED-4DB2-BD59-A6C34878D82A}">
                    <a16:rowId xmlns:a16="http://schemas.microsoft.com/office/drawing/2014/main" val="1253490277"/>
                  </a:ext>
                </a:extLst>
              </a:tr>
              <a:tr h="180026">
                <a:tc>
                  <a:txBody>
                    <a:bodyPr/>
                    <a:lstStyle/>
                    <a:p>
                      <a:pPr algn="ctr"/>
                      <a:r>
                        <a:rPr lang="en-US" sz="1100" dirty="0">
                          <a:effectLst/>
                          <a:latin typeface="Calibri" panose="020F0502020204030204" pitchFamily="34" charset="0"/>
                        </a:rPr>
                        <a:t>Y</a:t>
                      </a:r>
                      <a:endParaRPr lang="en-US" sz="1100" dirty="0">
                        <a:effectLst/>
                      </a:endParaRPr>
                    </a:p>
                  </a:txBody>
                  <a:tcPr marL="0" marR="0" marT="0" marB="0" anchor="ctr"/>
                </a:tc>
                <a:tc>
                  <a:txBody>
                    <a:bodyPr/>
                    <a:lstStyle/>
                    <a:p>
                      <a:pPr algn="ctr"/>
                      <a:r>
                        <a:rPr lang="en-US" sz="1100">
                          <a:latin typeface="Calibri" panose="020F0502020204030204" pitchFamily="34" charset="0"/>
                        </a:rPr>
                        <a:t>N</a:t>
                      </a:r>
                      <a:endParaRPr lang="en-US" sz="1100"/>
                    </a:p>
                  </a:txBody>
                  <a:tcPr marL="0" marR="0" marT="0" marB="0" anchor="ctr"/>
                </a:tc>
                <a:extLst>
                  <a:ext uri="{0D108BD9-81ED-4DB2-BD59-A6C34878D82A}">
                    <a16:rowId xmlns:a16="http://schemas.microsoft.com/office/drawing/2014/main" val="1320474875"/>
                  </a:ext>
                </a:extLst>
              </a:tr>
              <a:tr h="180026">
                <a:tc>
                  <a:txBody>
                    <a:bodyPr/>
                    <a:lstStyle/>
                    <a:p>
                      <a:pPr algn="ctr"/>
                      <a:r>
                        <a:rPr lang="en-US" sz="1100" dirty="0">
                          <a:effectLst/>
                          <a:latin typeface="Calibri" panose="020F0502020204030204" pitchFamily="34" charset="0"/>
                        </a:rPr>
                        <a:t>7</a:t>
                      </a:r>
                      <a:endParaRPr lang="en-US" sz="1100" dirty="0">
                        <a:effectLst/>
                      </a:endParaRPr>
                    </a:p>
                  </a:txBody>
                  <a:tcPr marL="0" marR="0" marT="0" marB="0" anchor="ctr"/>
                </a:tc>
                <a:tc>
                  <a:txBody>
                    <a:bodyPr/>
                    <a:lstStyle/>
                    <a:p>
                      <a:pPr algn="ctr"/>
                      <a:r>
                        <a:rPr lang="en-US" sz="1100" dirty="0">
                          <a:latin typeface="Calibri" panose="020F0502020204030204" pitchFamily="34" charset="0"/>
                        </a:rPr>
                        <a:t>17</a:t>
                      </a:r>
                      <a:endParaRPr lang="en-US" sz="1100" dirty="0"/>
                    </a:p>
                  </a:txBody>
                  <a:tcPr marL="0" marR="0" marT="0" marB="0" anchor="ctr"/>
                </a:tc>
                <a:extLst>
                  <a:ext uri="{0D108BD9-81ED-4DB2-BD59-A6C34878D82A}">
                    <a16:rowId xmlns:a16="http://schemas.microsoft.com/office/drawing/2014/main" val="1842486284"/>
                  </a:ext>
                </a:extLst>
              </a:tr>
            </a:tbl>
          </a:graphicData>
        </a:graphic>
      </p:graphicFrame>
      <p:sp>
        <p:nvSpPr>
          <p:cNvPr id="20" name="Rectangle 19"/>
          <p:cNvSpPr/>
          <p:nvPr/>
        </p:nvSpPr>
        <p:spPr>
          <a:xfrm>
            <a:off x="1508154" y="4119664"/>
            <a:ext cx="2426755" cy="559961"/>
          </a:xfrm>
          <a:prstGeom prst="rect">
            <a:avLst/>
          </a:prstGeom>
        </p:spPr>
        <p:txBody>
          <a:bodyPr wrap="square">
            <a:spAutoFit/>
          </a:bodyPr>
          <a:lstStyle/>
          <a:p>
            <a:r>
              <a:rPr lang="en-US" sz="1013" dirty="0">
                <a:latin typeface="Helvetica" panose="020B0604020202020204" pitchFamily="34" charset="0"/>
                <a:cs typeface="Helvetica" panose="020B0604020202020204" pitchFamily="34" charset="0"/>
              </a:rPr>
              <a:t>E (Runs) = E(7, 17) = E(0.29, .71) </a:t>
            </a:r>
          </a:p>
          <a:p>
            <a:r>
              <a:rPr lang="en-US" sz="1013" dirty="0">
                <a:latin typeface="Helvetica" panose="020B0604020202020204" pitchFamily="34" charset="0"/>
                <a:cs typeface="Helvetica" panose="020B0604020202020204" pitchFamily="34" charset="0"/>
              </a:rPr>
              <a:t>= -0.29 x log</a:t>
            </a:r>
            <a:r>
              <a:rPr lang="en-US" sz="1013" baseline="-25000" dirty="0">
                <a:latin typeface="Helvetica" panose="020B0604020202020204" pitchFamily="34" charset="0"/>
                <a:cs typeface="Helvetica" panose="020B0604020202020204" pitchFamily="34" charset="0"/>
              </a:rPr>
              <a:t>2</a:t>
            </a:r>
            <a:r>
              <a:rPr lang="en-US" sz="1013" dirty="0">
                <a:latin typeface="Helvetica" panose="020B0604020202020204" pitchFamily="34" charset="0"/>
                <a:cs typeface="Helvetica" panose="020B0604020202020204" pitchFamily="34" charset="0"/>
              </a:rPr>
              <a:t>(0.29) - 0.71 x log</a:t>
            </a:r>
            <a:r>
              <a:rPr lang="en-US" sz="1013" baseline="-25000" dirty="0">
                <a:latin typeface="Helvetica" panose="020B0604020202020204" pitchFamily="34" charset="0"/>
                <a:cs typeface="Helvetica" panose="020B0604020202020204" pitchFamily="34" charset="0"/>
              </a:rPr>
              <a:t>2</a:t>
            </a:r>
            <a:r>
              <a:rPr lang="en-US" sz="1013" dirty="0">
                <a:latin typeface="Helvetica" panose="020B0604020202020204" pitchFamily="34" charset="0"/>
                <a:cs typeface="Helvetica" panose="020B0604020202020204" pitchFamily="34" charset="0"/>
              </a:rPr>
              <a:t>(0.71)</a:t>
            </a:r>
          </a:p>
          <a:p>
            <a:r>
              <a:rPr lang="en-US" sz="1013" dirty="0">
                <a:latin typeface="Helvetica" panose="020B0604020202020204" pitchFamily="34" charset="0"/>
                <a:cs typeface="Helvetica" panose="020B0604020202020204" pitchFamily="34" charset="0"/>
              </a:rPr>
              <a:t>= 0.871</a:t>
            </a:r>
          </a:p>
        </p:txBody>
      </p:sp>
      <p:sp>
        <p:nvSpPr>
          <p:cNvPr id="21" name="Rectangle 20"/>
          <p:cNvSpPr/>
          <p:nvPr/>
        </p:nvSpPr>
        <p:spPr>
          <a:xfrm>
            <a:off x="4486276" y="3219650"/>
            <a:ext cx="3238387"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Step 4: Calculate "Entropy" for the target given a bin.</a:t>
            </a:r>
          </a:p>
        </p:txBody>
      </p:sp>
      <p:graphicFrame>
        <p:nvGraphicFramePr>
          <p:cNvPr id="22" name="Table 21"/>
          <p:cNvGraphicFramePr>
            <a:graphicFrameLocks noGrp="1"/>
          </p:cNvGraphicFramePr>
          <p:nvPr/>
        </p:nvGraphicFramePr>
        <p:xfrm>
          <a:off x="4554560" y="3420226"/>
          <a:ext cx="2317570" cy="834390"/>
        </p:xfrm>
        <a:graphic>
          <a:graphicData uri="http://schemas.openxmlformats.org/drawingml/2006/table">
            <a:tbl>
              <a:tblPr firstRow="1" bandRow="1">
                <a:tableStyleId>{5C22544A-7EE6-4342-B048-85BDC9FD1C3A}</a:tableStyleId>
              </a:tblPr>
              <a:tblGrid>
                <a:gridCol w="817382">
                  <a:extLst>
                    <a:ext uri="{9D8B030D-6E8A-4147-A177-3AD203B41FA5}">
                      <a16:colId xmlns:a16="http://schemas.microsoft.com/office/drawing/2014/main" val="2744246279"/>
                    </a:ext>
                  </a:extLst>
                </a:gridCol>
                <a:gridCol w="342900">
                  <a:extLst>
                    <a:ext uri="{9D8B030D-6E8A-4147-A177-3AD203B41FA5}">
                      <a16:colId xmlns:a16="http://schemas.microsoft.com/office/drawing/2014/main" val="3751357895"/>
                    </a:ext>
                  </a:extLst>
                </a:gridCol>
                <a:gridCol w="471488">
                  <a:extLst>
                    <a:ext uri="{9D8B030D-6E8A-4147-A177-3AD203B41FA5}">
                      <a16:colId xmlns:a16="http://schemas.microsoft.com/office/drawing/2014/main" val="2694530118"/>
                    </a:ext>
                  </a:extLst>
                </a:gridCol>
                <a:gridCol w="685800">
                  <a:extLst>
                    <a:ext uri="{9D8B030D-6E8A-4147-A177-3AD203B41FA5}">
                      <a16:colId xmlns:a16="http://schemas.microsoft.com/office/drawing/2014/main" val="3676405903"/>
                    </a:ext>
                  </a:extLst>
                </a:gridCol>
              </a:tblGrid>
              <a:tr h="222504">
                <a:tc gridSpan="2">
                  <a:txBody>
                    <a:bodyPr/>
                    <a:lstStyle/>
                    <a:p>
                      <a:endParaRPr lang="en-US" sz="1100" dirty="0"/>
                    </a:p>
                  </a:txBody>
                  <a:tcPr marL="51435" marR="51435" marT="25718" marB="25718"/>
                </a:tc>
                <a:tc hMerge="1">
                  <a:txBody>
                    <a:bodyPr/>
                    <a:lstStyle/>
                    <a:p>
                      <a:endParaRPr 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Matches Won</a:t>
                      </a:r>
                    </a:p>
                  </a:txBody>
                  <a:tcPr marL="51435" marR="51435" marT="25718" marB="25718"/>
                </a:tc>
                <a:tc hMerge="1">
                  <a:txBody>
                    <a:bodyPr/>
                    <a:lstStyle/>
                    <a:p>
                      <a:endParaRPr lang="en-US" dirty="0"/>
                    </a:p>
                  </a:txBody>
                  <a:tcPr/>
                </a:tc>
                <a:extLst>
                  <a:ext uri="{0D108BD9-81ED-4DB2-BD59-A6C34878D82A}">
                    <a16:rowId xmlns:a16="http://schemas.microsoft.com/office/drawing/2014/main" val="508666083"/>
                  </a:ext>
                </a:extLst>
              </a:tr>
              <a:tr h="222504">
                <a:tc gridSpan="2">
                  <a:txBody>
                    <a:bodyPr/>
                    <a:lstStyle/>
                    <a:p>
                      <a:endParaRPr lang="en-US" sz="1100" dirty="0"/>
                    </a:p>
                  </a:txBody>
                  <a:tcPr marL="51435" marR="51435" marT="25718" marB="25718"/>
                </a:tc>
                <a:tc hMerge="1">
                  <a:txBody>
                    <a:bodyPr/>
                    <a:lstStyle/>
                    <a:p>
                      <a:endParaRPr lang="en-US" dirty="0"/>
                    </a:p>
                  </a:txBody>
                  <a:tcPr/>
                </a:tc>
                <a:tc>
                  <a:txBody>
                    <a:bodyPr/>
                    <a:lstStyle/>
                    <a:p>
                      <a:pPr algn="ctr"/>
                      <a:r>
                        <a:rPr lang="en-US" sz="1100" dirty="0"/>
                        <a:t>Y</a:t>
                      </a:r>
                    </a:p>
                  </a:txBody>
                  <a:tcPr marL="51435" marR="51435" marT="25718" marB="25718"/>
                </a:tc>
                <a:tc>
                  <a:txBody>
                    <a:bodyPr/>
                    <a:lstStyle/>
                    <a:p>
                      <a:pPr algn="ctr"/>
                      <a:r>
                        <a:rPr lang="en-US" sz="1100" dirty="0"/>
                        <a:t>N</a:t>
                      </a:r>
                    </a:p>
                  </a:txBody>
                  <a:tcPr marL="51435" marR="51435" marT="25718" marB="25718"/>
                </a:tc>
                <a:extLst>
                  <a:ext uri="{0D108BD9-81ED-4DB2-BD59-A6C34878D82A}">
                    <a16:rowId xmlns:a16="http://schemas.microsoft.com/office/drawing/2014/main" val="2307356740"/>
                  </a:ext>
                </a:extLst>
              </a:tr>
              <a:tr h="166878">
                <a:tc rowSpan="2">
                  <a:txBody>
                    <a:bodyPr/>
                    <a:lstStyle/>
                    <a:p>
                      <a:pPr algn="ctr"/>
                      <a:r>
                        <a:rPr lang="en-US" sz="1100" b="0" i="0" kern="1200" dirty="0">
                          <a:solidFill>
                            <a:schemeClr val="dk1"/>
                          </a:solidFill>
                          <a:effectLst/>
                          <a:latin typeface="+mn-lt"/>
                          <a:ea typeface="+mn-ea"/>
                          <a:cs typeface="+mn-cs"/>
                        </a:rPr>
                        <a:t>Runs</a:t>
                      </a:r>
                      <a:endParaRPr lang="en-US" sz="1100" dirty="0"/>
                    </a:p>
                  </a:txBody>
                  <a:tcPr marL="51435" marR="51435" marT="25718" marB="25718"/>
                </a:tc>
                <a:tc>
                  <a:txBody>
                    <a:bodyPr/>
                    <a:lstStyle/>
                    <a:p>
                      <a:r>
                        <a:rPr lang="en-US" sz="1100" dirty="0">
                          <a:latin typeface="Calibri" panose="020F0502020204030204" pitchFamily="34" charset="0"/>
                        </a:rPr>
                        <a:t>&lt;= 60</a:t>
                      </a:r>
                      <a:endParaRPr lang="en-US" sz="1100" dirty="0"/>
                    </a:p>
                  </a:txBody>
                  <a:tcPr marL="0" marR="0" marT="0" marB="0" anchor="ctr"/>
                </a:tc>
                <a:tc>
                  <a:txBody>
                    <a:bodyPr/>
                    <a:lstStyle/>
                    <a:p>
                      <a:pPr algn="ctr"/>
                      <a:r>
                        <a:rPr lang="en-US" sz="1100" dirty="0">
                          <a:latin typeface="Calibri" panose="020F0502020204030204" pitchFamily="34" charset="0"/>
                        </a:rPr>
                        <a:t>3</a:t>
                      </a:r>
                      <a:endParaRPr lang="en-US" sz="1100" dirty="0"/>
                    </a:p>
                  </a:txBody>
                  <a:tcPr marL="0" marR="0" marT="0" marB="0" anchor="ctr"/>
                </a:tc>
                <a:tc>
                  <a:txBody>
                    <a:bodyPr/>
                    <a:lstStyle/>
                    <a:p>
                      <a:pPr algn="ctr"/>
                      <a:r>
                        <a:rPr lang="en-US" sz="1100" dirty="0">
                          <a:latin typeface="Calibri" panose="020F0502020204030204" pitchFamily="34" charset="0"/>
                        </a:rPr>
                        <a:t>0</a:t>
                      </a:r>
                      <a:endParaRPr lang="en-US" sz="1100" dirty="0"/>
                    </a:p>
                  </a:txBody>
                  <a:tcPr marL="0" marR="0" marT="0" marB="0" anchor="ctr"/>
                </a:tc>
                <a:extLst>
                  <a:ext uri="{0D108BD9-81ED-4DB2-BD59-A6C34878D82A}">
                    <a16:rowId xmlns:a16="http://schemas.microsoft.com/office/drawing/2014/main" val="809548728"/>
                  </a:ext>
                </a:extLst>
              </a:tr>
              <a:tr h="222504">
                <a:tc vMerge="1">
                  <a:txBody>
                    <a:bodyPr/>
                    <a:lstStyle/>
                    <a:p>
                      <a:endParaRPr lang="en-US" dirty="0"/>
                    </a:p>
                  </a:txBody>
                  <a:tcPr/>
                </a:tc>
                <a:tc>
                  <a:txBody>
                    <a:bodyPr/>
                    <a:lstStyle/>
                    <a:p>
                      <a:r>
                        <a:rPr lang="en-US" sz="1100">
                          <a:effectLst/>
                          <a:latin typeface="Calibri" panose="020F0502020204030204" pitchFamily="34" charset="0"/>
                        </a:rPr>
                        <a:t> &gt; 60</a:t>
                      </a:r>
                      <a:endParaRPr lang="en-US" sz="1100">
                        <a:effectLst/>
                      </a:endParaRPr>
                    </a:p>
                  </a:txBody>
                  <a:tcPr marL="0" marR="0" marT="0" marB="0" anchor="ctr"/>
                </a:tc>
                <a:tc>
                  <a:txBody>
                    <a:bodyPr/>
                    <a:lstStyle/>
                    <a:p>
                      <a:pPr algn="ctr"/>
                      <a:r>
                        <a:rPr lang="en-US" sz="1100">
                          <a:latin typeface="Calibri" panose="020F0502020204030204" pitchFamily="34" charset="0"/>
                        </a:rPr>
                        <a:t>4</a:t>
                      </a:r>
                      <a:endParaRPr lang="en-US" sz="1100"/>
                    </a:p>
                  </a:txBody>
                  <a:tcPr marL="0" marR="0" marT="0" marB="0" anchor="ctr"/>
                </a:tc>
                <a:tc>
                  <a:txBody>
                    <a:bodyPr/>
                    <a:lstStyle/>
                    <a:p>
                      <a:pPr algn="ctr"/>
                      <a:r>
                        <a:rPr lang="en-US" sz="1100" dirty="0">
                          <a:latin typeface="Calibri" panose="020F0502020204030204" pitchFamily="34" charset="0"/>
                        </a:rPr>
                        <a:t>17</a:t>
                      </a:r>
                      <a:endParaRPr lang="en-US" sz="1100" dirty="0"/>
                    </a:p>
                  </a:txBody>
                  <a:tcPr marL="0" marR="0" marT="0" marB="0" anchor="ctr"/>
                </a:tc>
                <a:extLst>
                  <a:ext uri="{0D108BD9-81ED-4DB2-BD59-A6C34878D82A}">
                    <a16:rowId xmlns:a16="http://schemas.microsoft.com/office/drawing/2014/main" val="1354650180"/>
                  </a:ext>
                </a:extLst>
              </a:tr>
            </a:tbl>
          </a:graphicData>
        </a:graphic>
      </p:graphicFrame>
      <p:sp>
        <p:nvSpPr>
          <p:cNvPr id="23" name="Rectangle 22"/>
          <p:cNvSpPr/>
          <p:nvPr/>
        </p:nvSpPr>
        <p:spPr>
          <a:xfrm>
            <a:off x="2743359" y="4801805"/>
            <a:ext cx="2970685"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Step 5: Calculate "Information Gain" given a bin</a:t>
            </a:r>
            <a:r>
              <a:rPr lang="en-US" sz="1013" dirty="0"/>
              <a:t>.</a:t>
            </a:r>
          </a:p>
        </p:txBody>
      </p:sp>
      <p:sp>
        <p:nvSpPr>
          <p:cNvPr id="24" name="Rectangle 23"/>
          <p:cNvSpPr/>
          <p:nvPr/>
        </p:nvSpPr>
        <p:spPr>
          <a:xfrm>
            <a:off x="2744584" y="4978614"/>
            <a:ext cx="2884123"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Information Gain (</a:t>
            </a:r>
            <a:r>
              <a:rPr lang="it-IT" sz="1013" dirty="0">
                <a:latin typeface="Helvetica" panose="020B0604020202020204" pitchFamily="34" charset="0"/>
                <a:cs typeface="Helvetica" panose="020B0604020202020204" pitchFamily="34" charset="0"/>
              </a:rPr>
              <a:t>Matches Won,Runs</a:t>
            </a:r>
            <a:r>
              <a:rPr lang="en-US" sz="1013" dirty="0">
                <a:latin typeface="Helvetica" panose="020B0604020202020204" pitchFamily="34" charset="0"/>
                <a:cs typeface="Helvetica" panose="020B0604020202020204" pitchFamily="34" charset="0"/>
              </a:rPr>
              <a:t>) = 0.256</a:t>
            </a:r>
          </a:p>
        </p:txBody>
      </p:sp>
      <p:sp>
        <p:nvSpPr>
          <p:cNvPr id="25" name="Rectangle 24"/>
          <p:cNvSpPr/>
          <p:nvPr/>
        </p:nvSpPr>
        <p:spPr>
          <a:xfrm>
            <a:off x="4400551" y="4308453"/>
            <a:ext cx="3771901" cy="404085"/>
          </a:xfrm>
          <a:prstGeom prst="rect">
            <a:avLst/>
          </a:prstGeom>
        </p:spPr>
        <p:txBody>
          <a:bodyPr wrap="square">
            <a:spAutoFit/>
          </a:bodyPr>
          <a:lstStyle/>
          <a:p>
            <a:r>
              <a:rPr lang="it-IT" sz="1013" dirty="0">
                <a:latin typeface="Helvetica" panose="020B0604020202020204" pitchFamily="34" charset="0"/>
                <a:cs typeface="Helvetica" panose="020B0604020202020204" pitchFamily="34" charset="0"/>
              </a:rPr>
              <a:t>E (Matches Won,Runs) = P(&lt;=60) x E(3,0) + P(&gt;60) x E(4,17) </a:t>
            </a:r>
          </a:p>
          <a:p>
            <a:r>
              <a:rPr lang="it-IT" sz="1013" dirty="0">
                <a:latin typeface="Helvetica" panose="020B0604020202020204" pitchFamily="34" charset="0"/>
                <a:cs typeface="Helvetica" panose="020B0604020202020204" pitchFamily="34" charset="0"/>
              </a:rPr>
              <a:t>                                       = 3/24 x 0 + 21/24 x 0.7= 0.615</a:t>
            </a:r>
            <a:endParaRPr lang="en-US" sz="1013"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81831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Discretization Example (Contd..)</a:t>
            </a:r>
          </a:p>
        </p:txBody>
      </p:sp>
      <p:graphicFrame>
        <p:nvGraphicFramePr>
          <p:cNvPr id="6" name="Table 5"/>
          <p:cNvGraphicFramePr>
            <a:graphicFrameLocks noGrp="1"/>
          </p:cNvGraphicFramePr>
          <p:nvPr/>
        </p:nvGraphicFramePr>
        <p:xfrm>
          <a:off x="1185861" y="2143125"/>
          <a:ext cx="6772278" cy="788670"/>
        </p:xfrm>
        <a:graphic>
          <a:graphicData uri="http://schemas.openxmlformats.org/drawingml/2006/table">
            <a:tbl>
              <a:tblPr firstRow="1" bandRow="1">
                <a:tableStyleId>{5C22544A-7EE6-4342-B048-85BDC9FD1C3A}</a:tableStyleId>
              </a:tblPr>
              <a:tblGrid>
                <a:gridCol w="507921">
                  <a:extLst>
                    <a:ext uri="{9D8B030D-6E8A-4147-A177-3AD203B41FA5}">
                      <a16:colId xmlns:a16="http://schemas.microsoft.com/office/drawing/2014/main" val="98757139"/>
                    </a:ext>
                  </a:extLst>
                </a:gridCol>
                <a:gridCol w="253961">
                  <a:extLst>
                    <a:ext uri="{9D8B030D-6E8A-4147-A177-3AD203B41FA5}">
                      <a16:colId xmlns:a16="http://schemas.microsoft.com/office/drawing/2014/main" val="3942310055"/>
                    </a:ext>
                  </a:extLst>
                </a:gridCol>
                <a:gridCol w="253961">
                  <a:extLst>
                    <a:ext uri="{9D8B030D-6E8A-4147-A177-3AD203B41FA5}">
                      <a16:colId xmlns:a16="http://schemas.microsoft.com/office/drawing/2014/main" val="2355736191"/>
                    </a:ext>
                  </a:extLst>
                </a:gridCol>
                <a:gridCol w="253961">
                  <a:extLst>
                    <a:ext uri="{9D8B030D-6E8A-4147-A177-3AD203B41FA5}">
                      <a16:colId xmlns:a16="http://schemas.microsoft.com/office/drawing/2014/main" val="1436671936"/>
                    </a:ext>
                  </a:extLst>
                </a:gridCol>
                <a:gridCol w="230388">
                  <a:extLst>
                    <a:ext uri="{9D8B030D-6E8A-4147-A177-3AD203B41FA5}">
                      <a16:colId xmlns:a16="http://schemas.microsoft.com/office/drawing/2014/main" val="907592676"/>
                    </a:ext>
                  </a:extLst>
                </a:gridCol>
                <a:gridCol w="257175">
                  <a:extLst>
                    <a:ext uri="{9D8B030D-6E8A-4147-A177-3AD203B41FA5}">
                      <a16:colId xmlns:a16="http://schemas.microsoft.com/office/drawing/2014/main" val="1995818721"/>
                    </a:ext>
                  </a:extLst>
                </a:gridCol>
                <a:gridCol w="257175">
                  <a:extLst>
                    <a:ext uri="{9D8B030D-6E8A-4147-A177-3AD203B41FA5}">
                      <a16:colId xmlns:a16="http://schemas.microsoft.com/office/drawing/2014/main" val="2705299096"/>
                    </a:ext>
                  </a:extLst>
                </a:gridCol>
                <a:gridCol w="257175">
                  <a:extLst>
                    <a:ext uri="{9D8B030D-6E8A-4147-A177-3AD203B41FA5}">
                      <a16:colId xmlns:a16="http://schemas.microsoft.com/office/drawing/2014/main" val="4086155967"/>
                    </a:ext>
                  </a:extLst>
                </a:gridCol>
                <a:gridCol w="257175">
                  <a:extLst>
                    <a:ext uri="{9D8B030D-6E8A-4147-A177-3AD203B41FA5}">
                      <a16:colId xmlns:a16="http://schemas.microsoft.com/office/drawing/2014/main" val="3999814886"/>
                    </a:ext>
                  </a:extLst>
                </a:gridCol>
                <a:gridCol w="257175">
                  <a:extLst>
                    <a:ext uri="{9D8B030D-6E8A-4147-A177-3AD203B41FA5}">
                      <a16:colId xmlns:a16="http://schemas.microsoft.com/office/drawing/2014/main" val="145327584"/>
                    </a:ext>
                  </a:extLst>
                </a:gridCol>
                <a:gridCol w="257175">
                  <a:extLst>
                    <a:ext uri="{9D8B030D-6E8A-4147-A177-3AD203B41FA5}">
                      <a16:colId xmlns:a16="http://schemas.microsoft.com/office/drawing/2014/main" val="3902701078"/>
                    </a:ext>
                  </a:extLst>
                </a:gridCol>
                <a:gridCol w="257175">
                  <a:extLst>
                    <a:ext uri="{9D8B030D-6E8A-4147-A177-3AD203B41FA5}">
                      <a16:colId xmlns:a16="http://schemas.microsoft.com/office/drawing/2014/main" val="4152781101"/>
                    </a:ext>
                  </a:extLst>
                </a:gridCol>
                <a:gridCol w="257175">
                  <a:extLst>
                    <a:ext uri="{9D8B030D-6E8A-4147-A177-3AD203B41FA5}">
                      <a16:colId xmlns:a16="http://schemas.microsoft.com/office/drawing/2014/main" val="2490129556"/>
                    </a:ext>
                  </a:extLst>
                </a:gridCol>
                <a:gridCol w="234886">
                  <a:extLst>
                    <a:ext uri="{9D8B030D-6E8A-4147-A177-3AD203B41FA5}">
                      <a16:colId xmlns:a16="http://schemas.microsoft.com/office/drawing/2014/main" val="128682810"/>
                    </a:ext>
                  </a:extLst>
                </a:gridCol>
                <a:gridCol w="270891">
                  <a:extLst>
                    <a:ext uri="{9D8B030D-6E8A-4147-A177-3AD203B41FA5}">
                      <a16:colId xmlns:a16="http://schemas.microsoft.com/office/drawing/2014/main" val="3023247085"/>
                    </a:ext>
                  </a:extLst>
                </a:gridCol>
                <a:gridCol w="270891">
                  <a:extLst>
                    <a:ext uri="{9D8B030D-6E8A-4147-A177-3AD203B41FA5}">
                      <a16:colId xmlns:a16="http://schemas.microsoft.com/office/drawing/2014/main" val="2959013004"/>
                    </a:ext>
                  </a:extLst>
                </a:gridCol>
                <a:gridCol w="270891">
                  <a:extLst>
                    <a:ext uri="{9D8B030D-6E8A-4147-A177-3AD203B41FA5}">
                      <a16:colId xmlns:a16="http://schemas.microsoft.com/office/drawing/2014/main" val="122532587"/>
                    </a:ext>
                  </a:extLst>
                </a:gridCol>
                <a:gridCol w="270891">
                  <a:extLst>
                    <a:ext uri="{9D8B030D-6E8A-4147-A177-3AD203B41FA5}">
                      <a16:colId xmlns:a16="http://schemas.microsoft.com/office/drawing/2014/main" val="3214350852"/>
                    </a:ext>
                  </a:extLst>
                </a:gridCol>
                <a:gridCol w="270891">
                  <a:extLst>
                    <a:ext uri="{9D8B030D-6E8A-4147-A177-3AD203B41FA5}">
                      <a16:colId xmlns:a16="http://schemas.microsoft.com/office/drawing/2014/main" val="2438283838"/>
                    </a:ext>
                  </a:extLst>
                </a:gridCol>
                <a:gridCol w="270891">
                  <a:extLst>
                    <a:ext uri="{9D8B030D-6E8A-4147-A177-3AD203B41FA5}">
                      <a16:colId xmlns:a16="http://schemas.microsoft.com/office/drawing/2014/main" val="622904737"/>
                    </a:ext>
                  </a:extLst>
                </a:gridCol>
                <a:gridCol w="270891">
                  <a:extLst>
                    <a:ext uri="{9D8B030D-6E8A-4147-A177-3AD203B41FA5}">
                      <a16:colId xmlns:a16="http://schemas.microsoft.com/office/drawing/2014/main" val="3666702902"/>
                    </a:ext>
                  </a:extLst>
                </a:gridCol>
                <a:gridCol w="270891">
                  <a:extLst>
                    <a:ext uri="{9D8B030D-6E8A-4147-A177-3AD203B41FA5}">
                      <a16:colId xmlns:a16="http://schemas.microsoft.com/office/drawing/2014/main" val="1384529754"/>
                    </a:ext>
                  </a:extLst>
                </a:gridCol>
                <a:gridCol w="270891">
                  <a:extLst>
                    <a:ext uri="{9D8B030D-6E8A-4147-A177-3AD203B41FA5}">
                      <a16:colId xmlns:a16="http://schemas.microsoft.com/office/drawing/2014/main" val="2847749462"/>
                    </a:ext>
                  </a:extLst>
                </a:gridCol>
                <a:gridCol w="245495">
                  <a:extLst>
                    <a:ext uri="{9D8B030D-6E8A-4147-A177-3AD203B41FA5}">
                      <a16:colId xmlns:a16="http://schemas.microsoft.com/office/drawing/2014/main" val="604180498"/>
                    </a:ext>
                  </a:extLst>
                </a:gridCol>
                <a:gridCol w="296288">
                  <a:extLst>
                    <a:ext uri="{9D8B030D-6E8A-4147-A177-3AD203B41FA5}">
                      <a16:colId xmlns:a16="http://schemas.microsoft.com/office/drawing/2014/main" val="3308853544"/>
                    </a:ext>
                  </a:extLst>
                </a:gridCol>
              </a:tblGrid>
              <a:tr h="3257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Runs</a:t>
                      </a:r>
                    </a:p>
                    <a:p>
                      <a:endParaRPr lang="en-US" sz="900" dirty="0"/>
                    </a:p>
                  </a:txBody>
                  <a:tcPr marL="51435" marR="51435" marT="25718" marB="25718"/>
                </a:tc>
                <a:tc>
                  <a:txBody>
                    <a:bodyPr/>
                    <a:lstStyle/>
                    <a:p>
                      <a:r>
                        <a:rPr lang="en-US" sz="900" dirty="0"/>
                        <a:t>53</a:t>
                      </a:r>
                    </a:p>
                  </a:txBody>
                  <a:tcPr marL="51435" marR="51435" marT="25718" marB="25718"/>
                </a:tc>
                <a:tc>
                  <a:txBody>
                    <a:bodyPr/>
                    <a:lstStyle/>
                    <a:p>
                      <a:r>
                        <a:rPr lang="en-US" sz="900" dirty="0"/>
                        <a:t>56</a:t>
                      </a:r>
                    </a:p>
                  </a:txBody>
                  <a:tcPr marL="51435" marR="51435" marT="25718" marB="25718"/>
                </a:tc>
                <a:tc>
                  <a:txBody>
                    <a:bodyPr/>
                    <a:lstStyle/>
                    <a:p>
                      <a:r>
                        <a:rPr lang="en-US" sz="900" dirty="0"/>
                        <a:t>57</a:t>
                      </a:r>
                    </a:p>
                  </a:txBody>
                  <a:tcPr marL="51435" marR="51435" marT="25718" marB="25718"/>
                </a:tc>
                <a:tc>
                  <a:txBody>
                    <a:bodyPr/>
                    <a:lstStyle/>
                    <a:p>
                      <a:r>
                        <a:rPr lang="en-US" sz="900" dirty="0"/>
                        <a:t>63</a:t>
                      </a:r>
                    </a:p>
                  </a:txBody>
                  <a:tcPr marL="51435" marR="51435" marT="25718" marB="25718"/>
                </a:tc>
                <a:tc>
                  <a:txBody>
                    <a:bodyPr/>
                    <a:lstStyle/>
                    <a:p>
                      <a:r>
                        <a:rPr lang="en-US" sz="900" dirty="0"/>
                        <a:t>66</a:t>
                      </a:r>
                    </a:p>
                  </a:txBody>
                  <a:tcPr marL="51435" marR="51435" marT="25718" marB="25718"/>
                </a:tc>
                <a:tc>
                  <a:txBody>
                    <a:bodyPr/>
                    <a:lstStyle/>
                    <a:p>
                      <a:r>
                        <a:rPr lang="en-US" sz="900" dirty="0"/>
                        <a:t>67</a:t>
                      </a:r>
                    </a:p>
                  </a:txBody>
                  <a:tcPr marL="51435" marR="51435" marT="25718" marB="25718"/>
                </a:tc>
                <a:tc>
                  <a:txBody>
                    <a:bodyPr/>
                    <a:lstStyle/>
                    <a:p>
                      <a:r>
                        <a:rPr lang="en-US" sz="900" dirty="0"/>
                        <a:t>67</a:t>
                      </a:r>
                    </a:p>
                  </a:txBody>
                  <a:tcPr marL="51435" marR="51435" marT="25718" marB="25718"/>
                </a:tc>
                <a:tc>
                  <a:txBody>
                    <a:bodyPr/>
                    <a:lstStyle/>
                    <a:p>
                      <a:r>
                        <a:rPr lang="en-US" sz="900" dirty="0"/>
                        <a:t>67</a:t>
                      </a:r>
                    </a:p>
                  </a:txBody>
                  <a:tcPr marL="51435" marR="51435" marT="25718" marB="25718"/>
                </a:tc>
                <a:tc>
                  <a:txBody>
                    <a:bodyPr/>
                    <a:lstStyle/>
                    <a:p>
                      <a:r>
                        <a:rPr lang="en-US" sz="900" dirty="0"/>
                        <a:t>68</a:t>
                      </a:r>
                    </a:p>
                  </a:txBody>
                  <a:tcPr marL="51435" marR="51435" marT="25718" marB="25718"/>
                </a:tc>
                <a:tc>
                  <a:txBody>
                    <a:bodyPr/>
                    <a:lstStyle/>
                    <a:p>
                      <a:r>
                        <a:rPr lang="en-US" sz="900" dirty="0"/>
                        <a:t>69</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72</a:t>
                      </a:r>
                    </a:p>
                  </a:txBody>
                  <a:tcPr marL="51435" marR="51435" marT="25718" marB="25718"/>
                </a:tc>
                <a:tc>
                  <a:txBody>
                    <a:bodyPr/>
                    <a:lstStyle/>
                    <a:p>
                      <a:r>
                        <a:rPr lang="en-US" sz="900" dirty="0"/>
                        <a:t>73</a:t>
                      </a:r>
                    </a:p>
                  </a:txBody>
                  <a:tcPr marL="51435" marR="51435" marT="25718" marB="25718"/>
                </a:tc>
                <a:tc>
                  <a:txBody>
                    <a:bodyPr/>
                    <a:lstStyle/>
                    <a:p>
                      <a:r>
                        <a:rPr lang="en-US" sz="900" dirty="0"/>
                        <a:t>75</a:t>
                      </a:r>
                    </a:p>
                  </a:txBody>
                  <a:tcPr marL="51435" marR="51435" marT="25718" marB="25718"/>
                </a:tc>
                <a:tc>
                  <a:txBody>
                    <a:bodyPr/>
                    <a:lstStyle/>
                    <a:p>
                      <a:r>
                        <a:rPr lang="en-US" sz="900" dirty="0"/>
                        <a:t>75</a:t>
                      </a:r>
                    </a:p>
                  </a:txBody>
                  <a:tcPr marL="51435" marR="51435" marT="25718" marB="25718"/>
                </a:tc>
                <a:tc>
                  <a:txBody>
                    <a:bodyPr/>
                    <a:lstStyle/>
                    <a:p>
                      <a:r>
                        <a:rPr lang="en-US" sz="900" dirty="0"/>
                        <a:t>76</a:t>
                      </a:r>
                    </a:p>
                  </a:txBody>
                  <a:tcPr marL="51435" marR="51435" marT="25718" marB="25718"/>
                </a:tc>
                <a:tc>
                  <a:txBody>
                    <a:bodyPr/>
                    <a:lstStyle/>
                    <a:p>
                      <a:r>
                        <a:rPr lang="en-US" sz="900" dirty="0"/>
                        <a:t>76</a:t>
                      </a:r>
                    </a:p>
                  </a:txBody>
                  <a:tcPr marL="51435" marR="51435" marT="25718" marB="25718"/>
                </a:tc>
                <a:tc>
                  <a:txBody>
                    <a:bodyPr/>
                    <a:lstStyle/>
                    <a:p>
                      <a:r>
                        <a:rPr lang="en-US" sz="900" dirty="0"/>
                        <a:t>78</a:t>
                      </a:r>
                    </a:p>
                  </a:txBody>
                  <a:tcPr marL="51435" marR="51435" marT="25718" marB="25718"/>
                </a:tc>
                <a:tc>
                  <a:txBody>
                    <a:bodyPr/>
                    <a:lstStyle/>
                    <a:p>
                      <a:r>
                        <a:rPr lang="en-US" sz="900" dirty="0"/>
                        <a:t>79</a:t>
                      </a:r>
                    </a:p>
                  </a:txBody>
                  <a:tcPr marL="51435" marR="51435" marT="25718" marB="25718"/>
                </a:tc>
                <a:tc>
                  <a:txBody>
                    <a:bodyPr/>
                    <a:lstStyle/>
                    <a:p>
                      <a:r>
                        <a:rPr lang="en-US" sz="900" dirty="0"/>
                        <a:t>80</a:t>
                      </a:r>
                    </a:p>
                  </a:txBody>
                  <a:tcPr marL="51435" marR="51435" marT="25718" marB="25718"/>
                </a:tc>
                <a:tc>
                  <a:txBody>
                    <a:bodyPr/>
                    <a:lstStyle/>
                    <a:p>
                      <a:r>
                        <a:rPr lang="en-US" sz="900" dirty="0"/>
                        <a:t>81</a:t>
                      </a:r>
                    </a:p>
                  </a:txBody>
                  <a:tcPr marL="51435" marR="51435" marT="25718" marB="25718"/>
                </a:tc>
                <a:extLst>
                  <a:ext uri="{0D108BD9-81ED-4DB2-BD59-A6C34878D82A}">
                    <a16:rowId xmlns:a16="http://schemas.microsoft.com/office/drawing/2014/main" val="4293175972"/>
                  </a:ext>
                </a:extLst>
              </a:tr>
              <a:tr h="4629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Matches Won</a:t>
                      </a:r>
                    </a:p>
                    <a:p>
                      <a:endParaRPr lang="en-US" sz="900" dirty="0"/>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extLst>
                  <a:ext uri="{0D108BD9-81ED-4DB2-BD59-A6C34878D82A}">
                    <a16:rowId xmlns:a16="http://schemas.microsoft.com/office/drawing/2014/main" val="3005414480"/>
                  </a:ext>
                </a:extLst>
              </a:tr>
            </a:tbl>
          </a:graphicData>
        </a:graphic>
      </p:graphicFrame>
      <p:graphicFrame>
        <p:nvGraphicFramePr>
          <p:cNvPr id="7" name="Table 6"/>
          <p:cNvGraphicFramePr>
            <a:graphicFrameLocks noGrp="1"/>
          </p:cNvGraphicFramePr>
          <p:nvPr/>
        </p:nvGraphicFramePr>
        <p:xfrm>
          <a:off x="1462011" y="3194971"/>
          <a:ext cx="1800225" cy="834390"/>
        </p:xfrm>
        <a:graphic>
          <a:graphicData uri="http://schemas.openxmlformats.org/drawingml/2006/table">
            <a:tbl>
              <a:tblPr firstRow="1" bandRow="1">
                <a:tableStyleId>{5C22544A-7EE6-4342-B048-85BDC9FD1C3A}</a:tableStyleId>
              </a:tblPr>
              <a:tblGrid>
                <a:gridCol w="366239">
                  <a:extLst>
                    <a:ext uri="{9D8B030D-6E8A-4147-A177-3AD203B41FA5}">
                      <a16:colId xmlns:a16="http://schemas.microsoft.com/office/drawing/2014/main" val="2744246279"/>
                    </a:ext>
                  </a:extLst>
                </a:gridCol>
                <a:gridCol w="362423">
                  <a:extLst>
                    <a:ext uri="{9D8B030D-6E8A-4147-A177-3AD203B41FA5}">
                      <a16:colId xmlns:a16="http://schemas.microsoft.com/office/drawing/2014/main" val="3751357895"/>
                    </a:ext>
                  </a:extLst>
                </a:gridCol>
                <a:gridCol w="538853">
                  <a:extLst>
                    <a:ext uri="{9D8B030D-6E8A-4147-A177-3AD203B41FA5}">
                      <a16:colId xmlns:a16="http://schemas.microsoft.com/office/drawing/2014/main" val="2694530118"/>
                    </a:ext>
                  </a:extLst>
                </a:gridCol>
                <a:gridCol w="532711">
                  <a:extLst>
                    <a:ext uri="{9D8B030D-6E8A-4147-A177-3AD203B41FA5}">
                      <a16:colId xmlns:a16="http://schemas.microsoft.com/office/drawing/2014/main" val="3676405903"/>
                    </a:ext>
                  </a:extLst>
                </a:gridCol>
              </a:tblGrid>
              <a:tr h="222504">
                <a:tc gridSpan="2">
                  <a:txBody>
                    <a:bodyPr/>
                    <a:lstStyle/>
                    <a:p>
                      <a:endParaRPr lang="en-US" sz="1100" dirty="0"/>
                    </a:p>
                  </a:txBody>
                  <a:tcPr marL="51435" marR="51435" marT="25718" marB="25718"/>
                </a:tc>
                <a:tc hMerge="1">
                  <a:txBody>
                    <a:bodyPr/>
                    <a:lstStyle/>
                    <a:p>
                      <a:endParaRPr 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Matches Won</a:t>
                      </a:r>
                    </a:p>
                  </a:txBody>
                  <a:tcPr marL="51435" marR="51435" marT="25718" marB="25718"/>
                </a:tc>
                <a:tc hMerge="1">
                  <a:txBody>
                    <a:bodyPr/>
                    <a:lstStyle/>
                    <a:p>
                      <a:endParaRPr lang="en-US" dirty="0"/>
                    </a:p>
                  </a:txBody>
                  <a:tcPr/>
                </a:tc>
                <a:extLst>
                  <a:ext uri="{0D108BD9-81ED-4DB2-BD59-A6C34878D82A}">
                    <a16:rowId xmlns:a16="http://schemas.microsoft.com/office/drawing/2014/main" val="508666083"/>
                  </a:ext>
                </a:extLst>
              </a:tr>
              <a:tr h="222504">
                <a:tc gridSpan="2">
                  <a:txBody>
                    <a:bodyPr/>
                    <a:lstStyle/>
                    <a:p>
                      <a:endParaRPr lang="en-US" sz="1100" dirty="0"/>
                    </a:p>
                  </a:txBody>
                  <a:tcPr marL="51435" marR="51435" marT="25718" marB="25718"/>
                </a:tc>
                <a:tc hMerge="1">
                  <a:txBody>
                    <a:bodyPr/>
                    <a:lstStyle/>
                    <a:p>
                      <a:endParaRPr lang="en-US" dirty="0"/>
                    </a:p>
                  </a:txBody>
                  <a:tcPr/>
                </a:tc>
                <a:tc>
                  <a:txBody>
                    <a:bodyPr/>
                    <a:lstStyle/>
                    <a:p>
                      <a:pPr algn="ctr"/>
                      <a:r>
                        <a:rPr lang="en-US" sz="1100" dirty="0"/>
                        <a:t>Y</a:t>
                      </a:r>
                    </a:p>
                  </a:txBody>
                  <a:tcPr marL="51435" marR="51435" marT="25718" marB="25718"/>
                </a:tc>
                <a:tc>
                  <a:txBody>
                    <a:bodyPr/>
                    <a:lstStyle/>
                    <a:p>
                      <a:pPr algn="ctr"/>
                      <a:r>
                        <a:rPr lang="en-US" sz="1100" dirty="0"/>
                        <a:t>N</a:t>
                      </a:r>
                    </a:p>
                  </a:txBody>
                  <a:tcPr marL="51435" marR="51435" marT="25718" marB="25718"/>
                </a:tc>
                <a:extLst>
                  <a:ext uri="{0D108BD9-81ED-4DB2-BD59-A6C34878D82A}">
                    <a16:rowId xmlns:a16="http://schemas.microsoft.com/office/drawing/2014/main" val="2307356740"/>
                  </a:ext>
                </a:extLst>
              </a:tr>
              <a:tr h="166878">
                <a:tc rowSpan="2">
                  <a:txBody>
                    <a:bodyPr/>
                    <a:lstStyle/>
                    <a:p>
                      <a:pPr algn="ctr"/>
                      <a:r>
                        <a:rPr lang="en-US" sz="1100" b="0" i="0" kern="1200" dirty="0">
                          <a:solidFill>
                            <a:schemeClr val="dk1"/>
                          </a:solidFill>
                          <a:effectLst/>
                          <a:latin typeface="+mn-lt"/>
                          <a:ea typeface="+mn-ea"/>
                          <a:cs typeface="+mn-cs"/>
                        </a:rPr>
                        <a:t>Runs</a:t>
                      </a:r>
                      <a:endParaRPr lang="en-US" sz="1100" dirty="0"/>
                    </a:p>
                  </a:txBody>
                  <a:tcPr marL="51435" marR="51435" marT="25718" marB="25718"/>
                </a:tc>
                <a:tc>
                  <a:txBody>
                    <a:bodyPr/>
                    <a:lstStyle/>
                    <a:p>
                      <a:r>
                        <a:rPr lang="en-US" sz="1100">
                          <a:latin typeface="Calibri" panose="020F0502020204030204" pitchFamily="34" charset="0"/>
                        </a:rPr>
                        <a:t>&lt;= 60</a:t>
                      </a:r>
                      <a:endParaRPr lang="en-US" sz="1100"/>
                    </a:p>
                  </a:txBody>
                  <a:tcPr marL="0" marR="0" marT="0" marB="0" anchor="ctr"/>
                </a:tc>
                <a:tc>
                  <a:txBody>
                    <a:bodyPr/>
                    <a:lstStyle/>
                    <a:p>
                      <a:pPr algn="ctr"/>
                      <a:r>
                        <a:rPr lang="en-US" sz="1100">
                          <a:latin typeface="Calibri" panose="020F0502020204030204" pitchFamily="34" charset="0"/>
                        </a:rPr>
                        <a:t>3</a:t>
                      </a:r>
                      <a:endParaRPr lang="en-US" sz="1100"/>
                    </a:p>
                  </a:txBody>
                  <a:tcPr marL="0" marR="0" marT="0" marB="0" anchor="ctr"/>
                </a:tc>
                <a:tc>
                  <a:txBody>
                    <a:bodyPr/>
                    <a:lstStyle/>
                    <a:p>
                      <a:pPr algn="ctr"/>
                      <a:r>
                        <a:rPr lang="en-US" sz="1100" dirty="0">
                          <a:latin typeface="Calibri" panose="020F0502020204030204" pitchFamily="34" charset="0"/>
                        </a:rPr>
                        <a:t>0</a:t>
                      </a:r>
                      <a:endParaRPr lang="en-US" sz="1100" dirty="0"/>
                    </a:p>
                  </a:txBody>
                  <a:tcPr marL="0" marR="0" marT="0" marB="0" anchor="ctr"/>
                </a:tc>
                <a:extLst>
                  <a:ext uri="{0D108BD9-81ED-4DB2-BD59-A6C34878D82A}">
                    <a16:rowId xmlns:a16="http://schemas.microsoft.com/office/drawing/2014/main" val="809548728"/>
                  </a:ext>
                </a:extLst>
              </a:tr>
              <a:tr h="222504">
                <a:tc vMerge="1">
                  <a:txBody>
                    <a:bodyPr/>
                    <a:lstStyle/>
                    <a:p>
                      <a:endParaRPr lang="en-US" dirty="0"/>
                    </a:p>
                  </a:txBody>
                  <a:tcPr/>
                </a:tc>
                <a:tc>
                  <a:txBody>
                    <a:bodyPr/>
                    <a:lstStyle/>
                    <a:p>
                      <a:r>
                        <a:rPr lang="en-US" sz="1100">
                          <a:effectLst/>
                          <a:latin typeface="Calibri" panose="020F0502020204030204" pitchFamily="34" charset="0"/>
                        </a:rPr>
                        <a:t> &gt; 60</a:t>
                      </a:r>
                      <a:endParaRPr lang="en-US" sz="1100">
                        <a:effectLst/>
                      </a:endParaRPr>
                    </a:p>
                  </a:txBody>
                  <a:tcPr marL="0" marR="0" marT="0" marB="0" anchor="ctr"/>
                </a:tc>
                <a:tc>
                  <a:txBody>
                    <a:bodyPr/>
                    <a:lstStyle/>
                    <a:p>
                      <a:pPr algn="ctr"/>
                      <a:r>
                        <a:rPr lang="en-US" sz="1100">
                          <a:latin typeface="Calibri" panose="020F0502020204030204" pitchFamily="34" charset="0"/>
                        </a:rPr>
                        <a:t>4</a:t>
                      </a:r>
                      <a:endParaRPr lang="en-US" sz="1100"/>
                    </a:p>
                  </a:txBody>
                  <a:tcPr marL="0" marR="0" marT="0" marB="0" anchor="ctr"/>
                </a:tc>
                <a:tc>
                  <a:txBody>
                    <a:bodyPr/>
                    <a:lstStyle/>
                    <a:p>
                      <a:pPr algn="ctr"/>
                      <a:r>
                        <a:rPr lang="en-US" sz="1100" dirty="0">
                          <a:latin typeface="Calibri" panose="020F0502020204030204" pitchFamily="34" charset="0"/>
                        </a:rPr>
                        <a:t>17</a:t>
                      </a:r>
                      <a:endParaRPr lang="en-US" sz="1100" dirty="0"/>
                    </a:p>
                  </a:txBody>
                  <a:tcPr marL="0" marR="0" marT="0" marB="0" anchor="ctr"/>
                </a:tc>
                <a:extLst>
                  <a:ext uri="{0D108BD9-81ED-4DB2-BD59-A6C34878D82A}">
                    <a16:rowId xmlns:a16="http://schemas.microsoft.com/office/drawing/2014/main" val="1354650180"/>
                  </a:ext>
                </a:extLst>
              </a:tr>
            </a:tbl>
          </a:graphicData>
        </a:graphic>
      </p:graphicFrame>
      <p:sp>
        <p:nvSpPr>
          <p:cNvPr id="8" name="Rectangle 7"/>
          <p:cNvSpPr/>
          <p:nvPr/>
        </p:nvSpPr>
        <p:spPr>
          <a:xfrm>
            <a:off x="1594246" y="4084788"/>
            <a:ext cx="1622560" cy="248209"/>
          </a:xfrm>
          <a:prstGeom prst="rect">
            <a:avLst/>
          </a:prstGeom>
        </p:spPr>
        <p:txBody>
          <a:bodyPr wrap="none">
            <a:spAutoFit/>
          </a:bodyPr>
          <a:lstStyle/>
          <a:p>
            <a:r>
              <a:rPr lang="en-US" sz="1013" dirty="0">
                <a:solidFill>
                  <a:srgbClr val="FF0000"/>
                </a:solidFill>
                <a:latin typeface="Helvetica" panose="020B0604020202020204" pitchFamily="34" charset="0"/>
                <a:cs typeface="Helvetica" panose="020B0604020202020204" pitchFamily="34" charset="0"/>
              </a:rPr>
              <a:t>Information Gain = 0.256</a:t>
            </a:r>
          </a:p>
        </p:txBody>
      </p:sp>
      <p:graphicFrame>
        <p:nvGraphicFramePr>
          <p:cNvPr id="9" name="Table 8"/>
          <p:cNvGraphicFramePr>
            <a:graphicFrameLocks noGrp="1"/>
          </p:cNvGraphicFramePr>
          <p:nvPr/>
        </p:nvGraphicFramePr>
        <p:xfrm>
          <a:off x="3647998" y="3201950"/>
          <a:ext cx="1800225" cy="834390"/>
        </p:xfrm>
        <a:graphic>
          <a:graphicData uri="http://schemas.openxmlformats.org/drawingml/2006/table">
            <a:tbl>
              <a:tblPr firstRow="1" bandRow="1">
                <a:tableStyleId>{5C22544A-7EE6-4342-B048-85BDC9FD1C3A}</a:tableStyleId>
              </a:tblPr>
              <a:tblGrid>
                <a:gridCol w="366239">
                  <a:extLst>
                    <a:ext uri="{9D8B030D-6E8A-4147-A177-3AD203B41FA5}">
                      <a16:colId xmlns:a16="http://schemas.microsoft.com/office/drawing/2014/main" val="2744246279"/>
                    </a:ext>
                  </a:extLst>
                </a:gridCol>
                <a:gridCol w="362423">
                  <a:extLst>
                    <a:ext uri="{9D8B030D-6E8A-4147-A177-3AD203B41FA5}">
                      <a16:colId xmlns:a16="http://schemas.microsoft.com/office/drawing/2014/main" val="3751357895"/>
                    </a:ext>
                  </a:extLst>
                </a:gridCol>
                <a:gridCol w="538853">
                  <a:extLst>
                    <a:ext uri="{9D8B030D-6E8A-4147-A177-3AD203B41FA5}">
                      <a16:colId xmlns:a16="http://schemas.microsoft.com/office/drawing/2014/main" val="2694530118"/>
                    </a:ext>
                  </a:extLst>
                </a:gridCol>
                <a:gridCol w="532711">
                  <a:extLst>
                    <a:ext uri="{9D8B030D-6E8A-4147-A177-3AD203B41FA5}">
                      <a16:colId xmlns:a16="http://schemas.microsoft.com/office/drawing/2014/main" val="3676405903"/>
                    </a:ext>
                  </a:extLst>
                </a:gridCol>
              </a:tblGrid>
              <a:tr h="222504">
                <a:tc gridSpan="2">
                  <a:txBody>
                    <a:bodyPr/>
                    <a:lstStyle/>
                    <a:p>
                      <a:endParaRPr lang="en-US" sz="1100" dirty="0"/>
                    </a:p>
                  </a:txBody>
                  <a:tcPr marL="51435" marR="51435" marT="25718" marB="25718"/>
                </a:tc>
                <a:tc hMerge="1">
                  <a:txBody>
                    <a:bodyPr/>
                    <a:lstStyle/>
                    <a:p>
                      <a:endParaRPr 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Matches Won</a:t>
                      </a:r>
                    </a:p>
                  </a:txBody>
                  <a:tcPr marL="51435" marR="51435" marT="25718" marB="25718"/>
                </a:tc>
                <a:tc hMerge="1">
                  <a:txBody>
                    <a:bodyPr/>
                    <a:lstStyle/>
                    <a:p>
                      <a:endParaRPr lang="en-US" dirty="0"/>
                    </a:p>
                  </a:txBody>
                  <a:tcPr/>
                </a:tc>
                <a:extLst>
                  <a:ext uri="{0D108BD9-81ED-4DB2-BD59-A6C34878D82A}">
                    <a16:rowId xmlns:a16="http://schemas.microsoft.com/office/drawing/2014/main" val="508666083"/>
                  </a:ext>
                </a:extLst>
              </a:tr>
              <a:tr h="222504">
                <a:tc gridSpan="2">
                  <a:txBody>
                    <a:bodyPr/>
                    <a:lstStyle/>
                    <a:p>
                      <a:endParaRPr lang="en-US" sz="1100" dirty="0"/>
                    </a:p>
                  </a:txBody>
                  <a:tcPr marL="51435" marR="51435" marT="25718" marB="25718"/>
                </a:tc>
                <a:tc hMerge="1">
                  <a:txBody>
                    <a:bodyPr/>
                    <a:lstStyle/>
                    <a:p>
                      <a:endParaRPr lang="en-US" dirty="0"/>
                    </a:p>
                  </a:txBody>
                  <a:tcPr/>
                </a:tc>
                <a:tc>
                  <a:txBody>
                    <a:bodyPr/>
                    <a:lstStyle/>
                    <a:p>
                      <a:pPr algn="ctr"/>
                      <a:r>
                        <a:rPr lang="en-US" sz="1100" dirty="0"/>
                        <a:t>Y</a:t>
                      </a:r>
                    </a:p>
                  </a:txBody>
                  <a:tcPr marL="51435" marR="51435" marT="25718" marB="25718"/>
                </a:tc>
                <a:tc>
                  <a:txBody>
                    <a:bodyPr/>
                    <a:lstStyle/>
                    <a:p>
                      <a:pPr algn="ctr"/>
                      <a:r>
                        <a:rPr lang="en-US" sz="1100" dirty="0"/>
                        <a:t>N</a:t>
                      </a:r>
                    </a:p>
                  </a:txBody>
                  <a:tcPr marL="51435" marR="51435" marT="25718" marB="25718"/>
                </a:tc>
                <a:extLst>
                  <a:ext uri="{0D108BD9-81ED-4DB2-BD59-A6C34878D82A}">
                    <a16:rowId xmlns:a16="http://schemas.microsoft.com/office/drawing/2014/main" val="2307356740"/>
                  </a:ext>
                </a:extLst>
              </a:tr>
              <a:tr h="166878">
                <a:tc rowSpan="2">
                  <a:txBody>
                    <a:bodyPr/>
                    <a:lstStyle/>
                    <a:p>
                      <a:pPr algn="ctr"/>
                      <a:r>
                        <a:rPr lang="en-US" sz="1100" b="0" i="0" kern="1200" dirty="0">
                          <a:solidFill>
                            <a:schemeClr val="dk1"/>
                          </a:solidFill>
                          <a:effectLst/>
                          <a:latin typeface="+mn-lt"/>
                          <a:ea typeface="+mn-ea"/>
                          <a:cs typeface="+mn-cs"/>
                        </a:rPr>
                        <a:t>Runs</a:t>
                      </a:r>
                      <a:endParaRPr lang="en-US" sz="1100" dirty="0"/>
                    </a:p>
                  </a:txBody>
                  <a:tcPr marL="51435" marR="51435" marT="25718" marB="25718"/>
                </a:tc>
                <a:tc>
                  <a:txBody>
                    <a:bodyPr/>
                    <a:lstStyle/>
                    <a:p>
                      <a:r>
                        <a:rPr lang="en-US" sz="1100" dirty="0">
                          <a:latin typeface="Calibri" panose="020F0502020204030204" pitchFamily="34" charset="0"/>
                        </a:rPr>
                        <a:t>&lt;= 70</a:t>
                      </a:r>
                      <a:endParaRPr lang="en-US" sz="1100" dirty="0"/>
                    </a:p>
                  </a:txBody>
                  <a:tcPr marL="0" marR="0" marT="0" marB="0" anchor="ctr"/>
                </a:tc>
                <a:tc>
                  <a:txBody>
                    <a:bodyPr/>
                    <a:lstStyle/>
                    <a:p>
                      <a:pPr algn="ctr"/>
                      <a:r>
                        <a:rPr lang="en-US" sz="1100" dirty="0"/>
                        <a:t>6</a:t>
                      </a:r>
                    </a:p>
                  </a:txBody>
                  <a:tcPr marL="0" marR="0" marT="0" marB="0" anchor="ctr"/>
                </a:tc>
                <a:tc>
                  <a:txBody>
                    <a:bodyPr/>
                    <a:lstStyle/>
                    <a:p>
                      <a:pPr algn="ctr"/>
                      <a:r>
                        <a:rPr lang="en-US" sz="1100" dirty="0"/>
                        <a:t>8</a:t>
                      </a:r>
                    </a:p>
                  </a:txBody>
                  <a:tcPr marL="0" marR="0" marT="0" marB="0" anchor="ctr"/>
                </a:tc>
                <a:extLst>
                  <a:ext uri="{0D108BD9-81ED-4DB2-BD59-A6C34878D82A}">
                    <a16:rowId xmlns:a16="http://schemas.microsoft.com/office/drawing/2014/main" val="809548728"/>
                  </a:ext>
                </a:extLst>
              </a:tr>
              <a:tr h="222504">
                <a:tc vMerge="1">
                  <a:txBody>
                    <a:bodyPr/>
                    <a:lstStyle/>
                    <a:p>
                      <a:endParaRPr lang="en-US" dirty="0"/>
                    </a:p>
                  </a:txBody>
                  <a:tcPr/>
                </a:tc>
                <a:tc>
                  <a:txBody>
                    <a:bodyPr/>
                    <a:lstStyle/>
                    <a:p>
                      <a:r>
                        <a:rPr lang="en-US" sz="1100" dirty="0">
                          <a:effectLst/>
                          <a:latin typeface="Calibri" panose="020F0502020204030204" pitchFamily="34" charset="0"/>
                        </a:rPr>
                        <a:t> &gt; 70</a:t>
                      </a:r>
                      <a:endParaRPr lang="en-US" sz="1100" dirty="0">
                        <a:effectLst/>
                      </a:endParaRPr>
                    </a:p>
                  </a:txBody>
                  <a:tcPr marL="0" marR="0" marT="0" marB="0" anchor="ctr"/>
                </a:tc>
                <a:tc>
                  <a:txBody>
                    <a:bodyPr/>
                    <a:lstStyle/>
                    <a:p>
                      <a:pPr algn="ctr"/>
                      <a:r>
                        <a:rPr lang="en-US" sz="1100" dirty="0">
                          <a:latin typeface="Calibri" panose="020F0502020204030204" pitchFamily="34" charset="0"/>
                        </a:rPr>
                        <a:t>1</a:t>
                      </a:r>
                      <a:endParaRPr lang="en-US" sz="1100" dirty="0"/>
                    </a:p>
                  </a:txBody>
                  <a:tcPr marL="0" marR="0" marT="0" marB="0" anchor="ctr"/>
                </a:tc>
                <a:tc>
                  <a:txBody>
                    <a:bodyPr/>
                    <a:lstStyle/>
                    <a:p>
                      <a:pPr algn="ctr"/>
                      <a:r>
                        <a:rPr lang="en-US" sz="1100" dirty="0">
                          <a:latin typeface="Calibri" panose="020F0502020204030204" pitchFamily="34" charset="0"/>
                        </a:rPr>
                        <a:t>9</a:t>
                      </a:r>
                      <a:endParaRPr lang="en-US" sz="1100" dirty="0"/>
                    </a:p>
                  </a:txBody>
                  <a:tcPr marL="0" marR="0" marT="0" marB="0" anchor="ctr"/>
                </a:tc>
                <a:extLst>
                  <a:ext uri="{0D108BD9-81ED-4DB2-BD59-A6C34878D82A}">
                    <a16:rowId xmlns:a16="http://schemas.microsoft.com/office/drawing/2014/main" val="1354650180"/>
                  </a:ext>
                </a:extLst>
              </a:tr>
            </a:tbl>
          </a:graphicData>
        </a:graphic>
      </p:graphicFrame>
      <p:sp>
        <p:nvSpPr>
          <p:cNvPr id="10" name="Rectangle 9"/>
          <p:cNvSpPr/>
          <p:nvPr/>
        </p:nvSpPr>
        <p:spPr>
          <a:xfrm>
            <a:off x="3780233" y="4088774"/>
            <a:ext cx="1622560"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Information Gain = 0.101</a:t>
            </a:r>
          </a:p>
        </p:txBody>
      </p:sp>
      <p:graphicFrame>
        <p:nvGraphicFramePr>
          <p:cNvPr id="11" name="Table 10"/>
          <p:cNvGraphicFramePr>
            <a:graphicFrameLocks noGrp="1"/>
          </p:cNvGraphicFramePr>
          <p:nvPr/>
        </p:nvGraphicFramePr>
        <p:xfrm>
          <a:off x="5815013" y="3201950"/>
          <a:ext cx="1800225" cy="834390"/>
        </p:xfrm>
        <a:graphic>
          <a:graphicData uri="http://schemas.openxmlformats.org/drawingml/2006/table">
            <a:tbl>
              <a:tblPr firstRow="1" bandRow="1">
                <a:tableStyleId>{5C22544A-7EE6-4342-B048-85BDC9FD1C3A}</a:tableStyleId>
              </a:tblPr>
              <a:tblGrid>
                <a:gridCol w="366239">
                  <a:extLst>
                    <a:ext uri="{9D8B030D-6E8A-4147-A177-3AD203B41FA5}">
                      <a16:colId xmlns:a16="http://schemas.microsoft.com/office/drawing/2014/main" val="2744246279"/>
                    </a:ext>
                  </a:extLst>
                </a:gridCol>
                <a:gridCol w="362423">
                  <a:extLst>
                    <a:ext uri="{9D8B030D-6E8A-4147-A177-3AD203B41FA5}">
                      <a16:colId xmlns:a16="http://schemas.microsoft.com/office/drawing/2014/main" val="3751357895"/>
                    </a:ext>
                  </a:extLst>
                </a:gridCol>
                <a:gridCol w="538853">
                  <a:extLst>
                    <a:ext uri="{9D8B030D-6E8A-4147-A177-3AD203B41FA5}">
                      <a16:colId xmlns:a16="http://schemas.microsoft.com/office/drawing/2014/main" val="2694530118"/>
                    </a:ext>
                  </a:extLst>
                </a:gridCol>
                <a:gridCol w="532711">
                  <a:extLst>
                    <a:ext uri="{9D8B030D-6E8A-4147-A177-3AD203B41FA5}">
                      <a16:colId xmlns:a16="http://schemas.microsoft.com/office/drawing/2014/main" val="3676405903"/>
                    </a:ext>
                  </a:extLst>
                </a:gridCol>
              </a:tblGrid>
              <a:tr h="222504">
                <a:tc gridSpan="2">
                  <a:txBody>
                    <a:bodyPr/>
                    <a:lstStyle/>
                    <a:p>
                      <a:endParaRPr lang="en-US" sz="1100" dirty="0"/>
                    </a:p>
                  </a:txBody>
                  <a:tcPr marL="51435" marR="51435" marT="25718" marB="25718"/>
                </a:tc>
                <a:tc hMerge="1">
                  <a:txBody>
                    <a:bodyPr/>
                    <a:lstStyle/>
                    <a:p>
                      <a:endParaRPr 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Matches Won</a:t>
                      </a:r>
                    </a:p>
                  </a:txBody>
                  <a:tcPr marL="51435" marR="51435" marT="25718" marB="25718"/>
                </a:tc>
                <a:tc hMerge="1">
                  <a:txBody>
                    <a:bodyPr/>
                    <a:lstStyle/>
                    <a:p>
                      <a:endParaRPr lang="en-US" dirty="0"/>
                    </a:p>
                  </a:txBody>
                  <a:tcPr/>
                </a:tc>
                <a:extLst>
                  <a:ext uri="{0D108BD9-81ED-4DB2-BD59-A6C34878D82A}">
                    <a16:rowId xmlns:a16="http://schemas.microsoft.com/office/drawing/2014/main" val="508666083"/>
                  </a:ext>
                </a:extLst>
              </a:tr>
              <a:tr h="222504">
                <a:tc gridSpan="2">
                  <a:txBody>
                    <a:bodyPr/>
                    <a:lstStyle/>
                    <a:p>
                      <a:endParaRPr lang="en-US" sz="1100" dirty="0"/>
                    </a:p>
                  </a:txBody>
                  <a:tcPr marL="51435" marR="51435" marT="25718" marB="25718"/>
                </a:tc>
                <a:tc hMerge="1">
                  <a:txBody>
                    <a:bodyPr/>
                    <a:lstStyle/>
                    <a:p>
                      <a:endParaRPr lang="en-US" dirty="0"/>
                    </a:p>
                  </a:txBody>
                  <a:tcPr/>
                </a:tc>
                <a:tc>
                  <a:txBody>
                    <a:bodyPr/>
                    <a:lstStyle/>
                    <a:p>
                      <a:pPr algn="ctr"/>
                      <a:r>
                        <a:rPr lang="en-US" sz="1100" dirty="0"/>
                        <a:t>Y</a:t>
                      </a:r>
                    </a:p>
                  </a:txBody>
                  <a:tcPr marL="51435" marR="51435" marT="25718" marB="25718"/>
                </a:tc>
                <a:tc>
                  <a:txBody>
                    <a:bodyPr/>
                    <a:lstStyle/>
                    <a:p>
                      <a:pPr algn="ctr"/>
                      <a:r>
                        <a:rPr lang="en-US" sz="1100" dirty="0"/>
                        <a:t>N</a:t>
                      </a:r>
                    </a:p>
                  </a:txBody>
                  <a:tcPr marL="51435" marR="51435" marT="25718" marB="25718"/>
                </a:tc>
                <a:extLst>
                  <a:ext uri="{0D108BD9-81ED-4DB2-BD59-A6C34878D82A}">
                    <a16:rowId xmlns:a16="http://schemas.microsoft.com/office/drawing/2014/main" val="2307356740"/>
                  </a:ext>
                </a:extLst>
              </a:tr>
              <a:tr h="166878">
                <a:tc rowSpan="2">
                  <a:txBody>
                    <a:bodyPr/>
                    <a:lstStyle/>
                    <a:p>
                      <a:pPr algn="ctr"/>
                      <a:r>
                        <a:rPr lang="en-US" sz="1100" b="0" i="0" kern="1200" dirty="0">
                          <a:solidFill>
                            <a:schemeClr val="dk1"/>
                          </a:solidFill>
                          <a:effectLst/>
                          <a:latin typeface="+mn-lt"/>
                          <a:ea typeface="+mn-ea"/>
                          <a:cs typeface="+mn-cs"/>
                        </a:rPr>
                        <a:t>Runs</a:t>
                      </a:r>
                      <a:endParaRPr lang="en-US" sz="1100" dirty="0"/>
                    </a:p>
                  </a:txBody>
                  <a:tcPr marL="51435" marR="51435" marT="25718" marB="25718"/>
                </a:tc>
                <a:tc>
                  <a:txBody>
                    <a:bodyPr/>
                    <a:lstStyle/>
                    <a:p>
                      <a:r>
                        <a:rPr lang="en-US" sz="1100" dirty="0">
                          <a:latin typeface="Calibri" panose="020F0502020204030204" pitchFamily="34" charset="0"/>
                        </a:rPr>
                        <a:t>&lt;= 75</a:t>
                      </a:r>
                      <a:endParaRPr lang="en-US" sz="1100" dirty="0"/>
                    </a:p>
                  </a:txBody>
                  <a:tcPr marL="0" marR="0" marT="0" marB="0" anchor="ctr"/>
                </a:tc>
                <a:tc>
                  <a:txBody>
                    <a:bodyPr/>
                    <a:lstStyle/>
                    <a:p>
                      <a:pPr algn="ctr"/>
                      <a:r>
                        <a:rPr lang="en-US" sz="1100" dirty="0"/>
                        <a:t>7</a:t>
                      </a:r>
                    </a:p>
                  </a:txBody>
                  <a:tcPr marL="0" marR="0" marT="0" marB="0" anchor="ctr"/>
                </a:tc>
                <a:tc>
                  <a:txBody>
                    <a:bodyPr/>
                    <a:lstStyle/>
                    <a:p>
                      <a:pPr algn="ctr"/>
                      <a:r>
                        <a:rPr lang="en-US" sz="1100" dirty="0"/>
                        <a:t>11</a:t>
                      </a:r>
                    </a:p>
                  </a:txBody>
                  <a:tcPr marL="0" marR="0" marT="0" marB="0" anchor="ctr"/>
                </a:tc>
                <a:extLst>
                  <a:ext uri="{0D108BD9-81ED-4DB2-BD59-A6C34878D82A}">
                    <a16:rowId xmlns:a16="http://schemas.microsoft.com/office/drawing/2014/main" val="809548728"/>
                  </a:ext>
                </a:extLst>
              </a:tr>
              <a:tr h="222504">
                <a:tc vMerge="1">
                  <a:txBody>
                    <a:bodyPr/>
                    <a:lstStyle/>
                    <a:p>
                      <a:endParaRPr lang="en-US" dirty="0"/>
                    </a:p>
                  </a:txBody>
                  <a:tcPr/>
                </a:tc>
                <a:tc>
                  <a:txBody>
                    <a:bodyPr/>
                    <a:lstStyle/>
                    <a:p>
                      <a:r>
                        <a:rPr lang="en-US" sz="1100" dirty="0">
                          <a:effectLst/>
                          <a:latin typeface="Calibri" panose="020F0502020204030204" pitchFamily="34" charset="0"/>
                        </a:rPr>
                        <a:t> &gt; 75</a:t>
                      </a:r>
                      <a:endParaRPr lang="en-US" sz="1100" dirty="0">
                        <a:effectLst/>
                      </a:endParaRPr>
                    </a:p>
                  </a:txBody>
                  <a:tcPr marL="0" marR="0" marT="0" marB="0" anchor="ctr"/>
                </a:tc>
                <a:tc>
                  <a:txBody>
                    <a:bodyPr/>
                    <a:lstStyle/>
                    <a:p>
                      <a:pPr algn="ctr"/>
                      <a:r>
                        <a:rPr lang="en-US" sz="1100" dirty="0"/>
                        <a:t>0</a:t>
                      </a:r>
                    </a:p>
                  </a:txBody>
                  <a:tcPr marL="0" marR="0" marT="0" marB="0" anchor="ctr"/>
                </a:tc>
                <a:tc>
                  <a:txBody>
                    <a:bodyPr/>
                    <a:lstStyle/>
                    <a:p>
                      <a:pPr algn="ctr"/>
                      <a:r>
                        <a:rPr lang="en-US" sz="1100" dirty="0">
                          <a:latin typeface="Calibri" panose="020F0502020204030204" pitchFamily="34" charset="0"/>
                        </a:rPr>
                        <a:t>6</a:t>
                      </a:r>
                      <a:endParaRPr lang="en-US" sz="1100" dirty="0"/>
                    </a:p>
                  </a:txBody>
                  <a:tcPr marL="0" marR="0" marT="0" marB="0" anchor="ctr"/>
                </a:tc>
                <a:extLst>
                  <a:ext uri="{0D108BD9-81ED-4DB2-BD59-A6C34878D82A}">
                    <a16:rowId xmlns:a16="http://schemas.microsoft.com/office/drawing/2014/main" val="1354650180"/>
                  </a:ext>
                </a:extLst>
              </a:tr>
            </a:tbl>
          </a:graphicData>
        </a:graphic>
      </p:graphicFrame>
      <p:sp>
        <p:nvSpPr>
          <p:cNvPr id="12" name="Rectangle 11"/>
          <p:cNvSpPr/>
          <p:nvPr/>
        </p:nvSpPr>
        <p:spPr>
          <a:xfrm>
            <a:off x="5947247" y="4088774"/>
            <a:ext cx="1622560"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Information Gain = 0.148</a:t>
            </a:r>
          </a:p>
        </p:txBody>
      </p:sp>
      <p:sp>
        <p:nvSpPr>
          <p:cNvPr id="3" name="Rectangle 2"/>
          <p:cNvSpPr/>
          <p:nvPr/>
        </p:nvSpPr>
        <p:spPr>
          <a:xfrm>
            <a:off x="3743781" y="3325125"/>
            <a:ext cx="1744388" cy="248209"/>
          </a:xfrm>
          <a:prstGeom prst="rect">
            <a:avLst/>
          </a:prstGeom>
        </p:spPr>
        <p:txBody>
          <a:bodyPr wrap="none">
            <a:spAutoFit/>
          </a:bodyPr>
          <a:lstStyle/>
          <a:p>
            <a:r>
              <a:rPr lang="en-US" sz="1013" dirty="0"/>
              <a:t>Dealing with Categorical Data</a:t>
            </a:r>
          </a:p>
        </p:txBody>
      </p:sp>
    </p:spTree>
    <p:extLst>
      <p:ext uri="{BB962C8B-B14F-4D97-AF65-F5344CB8AC3E}">
        <p14:creationId xmlns:p14="http://schemas.microsoft.com/office/powerpoint/2010/main" val="343452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17082</TotalTime>
  <Words>7738</Words>
  <Application>Microsoft Macintosh PowerPoint</Application>
  <PresentationFormat>On-screen Show (4:3)</PresentationFormat>
  <Paragraphs>1129</Paragraphs>
  <Slides>91</Slides>
  <Notes>30</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91</vt:i4>
      </vt:variant>
    </vt:vector>
  </HeadingPairs>
  <TitlesOfParts>
    <vt:vector size="109" baseType="lpstr">
      <vt:lpstr>Arial</vt:lpstr>
      <vt:lpstr>Arial Narrow</vt:lpstr>
      <vt:lpstr>Calibri</vt:lpstr>
      <vt:lpstr>Calibri Light</vt:lpstr>
      <vt:lpstr>Cambria Math</vt:lpstr>
      <vt:lpstr>Comic Sans MS</vt:lpstr>
      <vt:lpstr>Franklin Gothic Book</vt:lpstr>
      <vt:lpstr>Georgia</vt:lpstr>
      <vt:lpstr>Helvetica</vt:lpstr>
      <vt:lpstr>medium-content-serif-font</vt:lpstr>
      <vt:lpstr>Menlo</vt:lpstr>
      <vt:lpstr>Tahoma</vt:lpstr>
      <vt:lpstr>Times New Roman</vt:lpstr>
      <vt:lpstr>Wingdings</vt:lpstr>
      <vt:lpstr>Office Theme</vt:lpstr>
      <vt:lpstr>1_Office Theme</vt:lpstr>
      <vt:lpstr>2_Office Theme</vt:lpstr>
      <vt:lpstr>Equation</vt:lpstr>
      <vt:lpstr>Data wrangling and Feature Engineering </vt:lpstr>
      <vt:lpstr>PowerPoint Presentation</vt:lpstr>
      <vt:lpstr>Data Cleaning, Data Integration </vt:lpstr>
      <vt:lpstr>Data Cleaning</vt:lpstr>
      <vt:lpstr>Incomplete (Missing) Data</vt:lpstr>
      <vt:lpstr>How to Handle Missing Data?</vt:lpstr>
      <vt:lpstr>Noisy Data</vt:lpstr>
      <vt:lpstr>How to Handle Noisy Data?</vt:lpstr>
      <vt:lpstr>Noise</vt:lpstr>
      <vt:lpstr>Duplicate Data</vt:lpstr>
      <vt:lpstr>Outliers</vt:lpstr>
      <vt:lpstr>Data Cleaning as a Process</vt:lpstr>
      <vt:lpstr>Data Integration/ Data Aggregation</vt:lpstr>
      <vt:lpstr>Handling Redundancy in Data Integration</vt:lpstr>
      <vt:lpstr>Data 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 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Numerical Data</vt:lpstr>
      <vt:lpstr>Learning Objectives</vt:lpstr>
      <vt:lpstr>Four Levels of data</vt:lpstr>
      <vt:lpstr>Flavors for Quantitative Attributes</vt:lpstr>
      <vt:lpstr>Linear Models</vt:lpstr>
      <vt:lpstr>Algorithms that are sensitive to feature magnitude</vt:lpstr>
      <vt:lpstr>Data Transformation</vt:lpstr>
      <vt:lpstr>Issues with Continuous Predictors 1/</vt:lpstr>
      <vt:lpstr>Issues with Continuous Predictors 2/</vt:lpstr>
      <vt:lpstr>Motivation for Binarization</vt:lpstr>
      <vt:lpstr>Binarization</vt:lpstr>
      <vt:lpstr>Binarization</vt:lpstr>
      <vt:lpstr>Normalization</vt:lpstr>
      <vt:lpstr>Min-Max Scaling</vt:lpstr>
      <vt:lpstr>Example: Min-max Normalization</vt:lpstr>
      <vt:lpstr>z-score Normalization -&gt; Standardization</vt:lpstr>
      <vt:lpstr>Example: z-score Normalization</vt:lpstr>
      <vt:lpstr>PowerPoint Presentation</vt:lpstr>
      <vt:lpstr>PowerPoint Presentation</vt:lpstr>
      <vt:lpstr>PowerPoint Presentation</vt:lpstr>
      <vt:lpstr>Decimal Scaling</vt:lpstr>
      <vt:lpstr>Examples of Decimal Scaling</vt:lpstr>
      <vt:lpstr>Aggregation</vt:lpstr>
      <vt:lpstr>Aggregation – Change in Variability</vt:lpstr>
      <vt:lpstr>Correlation Analysis (Nominal Data)</vt:lpstr>
      <vt:lpstr>Chi-Square Calculation: An Example</vt:lpstr>
      <vt:lpstr>Correlation Analysis (Numeric Data)</vt:lpstr>
      <vt:lpstr>Correlation (viewed as linear relationship)</vt:lpstr>
      <vt:lpstr>Covariance (Numeric Data)</vt:lpstr>
      <vt:lpstr>Co-Variance: An Example</vt:lpstr>
      <vt:lpstr>Discretization </vt:lpstr>
      <vt:lpstr>Data Discretization Methods</vt:lpstr>
      <vt:lpstr>Simple Discretization: Binning</vt:lpstr>
      <vt:lpstr>Binning Methods for Data Smoothing</vt:lpstr>
      <vt:lpstr>Discretization by Classification &amp; Correlation Analysis</vt:lpstr>
      <vt:lpstr>Discretization</vt:lpstr>
      <vt:lpstr>Discretization</vt:lpstr>
      <vt:lpstr>Unsupervised Discretization</vt:lpstr>
      <vt:lpstr>Methods for Binning Numeric Predictor Variables</vt:lpstr>
      <vt:lpstr>PowerPoint Presentation</vt:lpstr>
      <vt:lpstr>Supervised Discretization - Entropy</vt:lpstr>
      <vt:lpstr>Supervised Discretization - Information Gain</vt:lpstr>
      <vt:lpstr>Supervised Discretization - Entropy Based </vt:lpstr>
      <vt:lpstr>Supervised Discretization Example</vt:lpstr>
      <vt:lpstr>Supervised Discretization Example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209</cp:revision>
  <dcterms:created xsi:type="dcterms:W3CDTF">2019-01-11T06:17:47Z</dcterms:created>
  <dcterms:modified xsi:type="dcterms:W3CDTF">2020-11-28T10:25:08Z</dcterms:modified>
</cp:coreProperties>
</file>